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sldIdLst>
    <p:sldId id="256" r:id="rId4"/>
    <p:sldId id="465" r:id="rId5"/>
    <p:sldId id="467" r:id="rId7"/>
    <p:sldId id="472" r:id="rId8"/>
    <p:sldId id="474" r:id="rId9"/>
    <p:sldId id="469" r:id="rId10"/>
    <p:sldId id="477" r:id="rId11"/>
    <p:sldId id="480" r:id="rId12"/>
    <p:sldId id="512" r:id="rId13"/>
    <p:sldId id="566" r:id="rId14"/>
    <p:sldId id="483" r:id="rId15"/>
    <p:sldId id="484" r:id="rId16"/>
    <p:sldId id="501" r:id="rId17"/>
    <p:sldId id="486" r:id="rId18"/>
    <p:sldId id="565" r:id="rId19"/>
    <p:sldId id="507" r:id="rId20"/>
    <p:sldId id="513" r:id="rId21"/>
    <p:sldId id="691" r:id="rId22"/>
    <p:sldId id="692" r:id="rId23"/>
    <p:sldId id="591" r:id="rId24"/>
    <p:sldId id="598" r:id="rId25"/>
    <p:sldId id="593" r:id="rId26"/>
    <p:sldId id="600" r:id="rId27"/>
    <p:sldId id="601" r:id="rId28"/>
    <p:sldId id="602" r:id="rId29"/>
    <p:sldId id="603" r:id="rId30"/>
    <p:sldId id="604" r:id="rId31"/>
    <p:sldId id="605" r:id="rId32"/>
    <p:sldId id="606" r:id="rId33"/>
    <p:sldId id="615" r:id="rId34"/>
    <p:sldId id="619" r:id="rId35"/>
    <p:sldId id="616" r:id="rId36"/>
    <p:sldId id="620" r:id="rId37"/>
    <p:sldId id="617" r:id="rId38"/>
    <p:sldId id="621" r:id="rId39"/>
    <p:sldId id="618" r:id="rId40"/>
    <p:sldId id="622" r:id="rId41"/>
    <p:sldId id="630" r:id="rId42"/>
    <p:sldId id="631" r:id="rId43"/>
    <p:sldId id="623" r:id="rId44"/>
    <p:sldId id="624" r:id="rId45"/>
    <p:sldId id="625" r:id="rId46"/>
    <p:sldId id="626" r:id="rId47"/>
    <p:sldId id="627" r:id="rId48"/>
    <p:sldId id="628" r:id="rId49"/>
    <p:sldId id="629" r:id="rId50"/>
    <p:sldId id="632" r:id="rId51"/>
    <p:sldId id="633" r:id="rId52"/>
    <p:sldId id="634" r:id="rId53"/>
    <p:sldId id="635" r:id="rId54"/>
    <p:sldId id="636" r:id="rId55"/>
    <p:sldId id="637" r:id="rId56"/>
    <p:sldId id="638" r:id="rId57"/>
    <p:sldId id="639" r:id="rId58"/>
    <p:sldId id="640" r:id="rId59"/>
    <p:sldId id="468" r:id="rId60"/>
  </p:sldIdLst>
  <p:sldSz cx="12120245" cy="6858000"/>
  <p:notesSz cx="7103745" cy="10234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charset="-116"/>
      <a:buNone/>
      <a:defRPr kern="1200" baseline="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charset="-116"/>
      <a:buNone/>
      <a:defRPr sz="1800" kern="1200" baseline="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charset="-116"/>
      <a:buNone/>
      <a:defRPr sz="1800" kern="1200" baseline="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charset="-116"/>
      <a:buNone/>
      <a:defRPr sz="1800" kern="1200" baseline="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charset="-116"/>
      <a:buNone/>
      <a:defRPr sz="1800" kern="1200" baseline="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charset="-116"/>
      <a:buNone/>
      <a:defRPr sz="1800" kern="1200" baseline="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charset="-116"/>
      <a:buNone/>
      <a:defRPr sz="1800" kern="1200" baseline="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charset="-116"/>
      <a:buNone/>
      <a:defRPr sz="1800" kern="1200" baseline="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charset="-116"/>
      <a:buNone/>
      <a:defRPr sz="1800" kern="1200" baseline="0">
        <a:solidFill>
          <a:schemeClr val="tx1"/>
        </a:solidFill>
        <a:latin typeface="Calibri" panose="020F0502020204030204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黄元" initials="黄" lastIdx="1" clrIdx="1"/>
  <p:cmAuthor id="1" name="zhouyiming" initials="z" lastIdx="1" clrIdx="0"/>
  <p:cmAuthor id="8" name="总公司培训部" initials="总" lastIdx="3" clrIdx="9"/>
  <p:cmAuthor id="2" name="User_2" initials="U" lastIdx="3" clrIdx="1"/>
  <p:cmAuthor id="3" name="微软用户" initials="微" lastIdx="1" clrIdx="0"/>
  <p:cmAuthor id="4" name="刘承刚" initials="刘" lastIdx="2" clrIdx="3"/>
  <p:cmAuthor id="5" name="sunlj002" initials="s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BA3331"/>
    <a:srgbClr val="2C407E"/>
    <a:srgbClr val="543C91"/>
    <a:srgbClr val="AF314F"/>
    <a:srgbClr val="800E64"/>
    <a:srgbClr val="4545AB"/>
    <a:srgbClr val="9C1494"/>
    <a:srgbClr val="553952"/>
    <a:srgbClr val="612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710" y="-86"/>
      </p:cViewPr>
      <p:guideLst>
        <p:guide orient="horz" pos="2030"/>
        <p:guide pos="30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4" Type="http://schemas.openxmlformats.org/officeDocument/2006/relationships/commentAuthors" Target="commentAuthors.xml"/><Relationship Id="rId63" Type="http://schemas.openxmlformats.org/officeDocument/2006/relationships/tableStyles" Target="tableStyles.xml"/><Relationship Id="rId62" Type="http://schemas.openxmlformats.org/officeDocument/2006/relationships/viewProps" Target="viewProps.xml"/><Relationship Id="rId61" Type="http://schemas.openxmlformats.org/officeDocument/2006/relationships/presProps" Target="presProps.xml"/><Relationship Id="rId60" Type="http://schemas.openxmlformats.org/officeDocument/2006/relationships/slide" Target="slides/slide56.xml"/><Relationship Id="rId6" Type="http://schemas.openxmlformats.org/officeDocument/2006/relationships/notesMaster" Target="notesMasters/notesMaster1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65" cy="5135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171" y="0"/>
            <a:ext cx="3078565" cy="5135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711" y="1279366"/>
            <a:ext cx="6140958" cy="345428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38" y="4925560"/>
            <a:ext cx="5683504" cy="40300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407"/>
            <a:ext cx="3078565" cy="513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171" y="9721407"/>
            <a:ext cx="3078565" cy="513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F75CB9-6322-4966-9D58-BD72B1B46B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500063" y="1279525"/>
            <a:ext cx="6103937" cy="3454400"/>
          </a:xfrm>
          <a:ln>
            <a:solidFill>
              <a:srgbClr val="000000"/>
            </a:solidFill>
            <a:miter lim="800000"/>
          </a:ln>
        </p:spPr>
      </p:sp>
      <p:sp>
        <p:nvSpPr>
          <p:cNvPr id="22531" name="备注占位符 2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53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3EDE0FE-340D-42C0-BA89-6C59B830F1AC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500063" y="1279525"/>
            <a:ext cx="6103937" cy="3454400"/>
          </a:xfrm>
          <a:ln>
            <a:solidFill>
              <a:srgbClr val="000000"/>
            </a:solidFill>
            <a:miter lim="800000"/>
          </a:ln>
        </p:spPr>
      </p:sp>
      <p:sp>
        <p:nvSpPr>
          <p:cNvPr id="22531" name="备注占位符 2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53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3EDE0FE-340D-42C0-BA89-6C59B830F1AC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500063" y="1279525"/>
            <a:ext cx="6103937" cy="3454400"/>
          </a:xfrm>
          <a:ln>
            <a:solidFill>
              <a:srgbClr val="000000"/>
            </a:solidFill>
            <a:miter lim="800000"/>
          </a:ln>
        </p:spPr>
      </p:sp>
      <p:sp>
        <p:nvSpPr>
          <p:cNvPr id="22531" name="备注占位符 2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53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3EDE0FE-340D-42C0-BA89-6C59B830F1AC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500063" y="1279525"/>
            <a:ext cx="6103937" cy="3454400"/>
          </a:xfrm>
          <a:ln>
            <a:solidFill>
              <a:srgbClr val="000000"/>
            </a:solidFill>
            <a:miter lim="800000"/>
          </a:ln>
        </p:spPr>
      </p:sp>
      <p:sp>
        <p:nvSpPr>
          <p:cNvPr id="22531" name="备注占位符 2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53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3EDE0FE-340D-42C0-BA89-6C59B830F1AC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500063" y="1279525"/>
            <a:ext cx="6103937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500063" y="1279525"/>
            <a:ext cx="6103937" cy="3454400"/>
          </a:xfrm>
          <a:ln>
            <a:solidFill>
              <a:srgbClr val="000000"/>
            </a:solidFill>
            <a:miter lim="800000"/>
          </a:ln>
        </p:spPr>
      </p:sp>
      <p:sp>
        <p:nvSpPr>
          <p:cNvPr id="22531" name="备注占位符 2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53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3EDE0FE-340D-42C0-BA89-6C59B830F1AC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500063" y="1279525"/>
            <a:ext cx="6103937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/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1279525"/>
            <a:ext cx="6103937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20AEFB-C25D-4815-A20B-9AE2C1AC50CB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15110" y="1122363"/>
            <a:ext cx="9090660" cy="2387600"/>
          </a:xfrm>
          <a:prstGeom prst="rect">
            <a:avLst/>
          </a:prstGeom>
        </p:spPr>
        <p:txBody>
          <a:bodyPr anchor="b"/>
          <a:lstStyle>
            <a:lvl1pPr algn="ctr">
              <a:defRPr sz="5965"/>
            </a:lvl1pPr>
          </a:lstStyle>
          <a:p>
            <a:pPr fontAlgn="base"/>
            <a:r>
              <a:rPr lang="zh-CN" altLang="en-US" sz="596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15110" y="3602038"/>
            <a:ext cx="909066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85"/>
            </a:lvl1pPr>
            <a:lvl2pPr marL="454660" indent="0" algn="ctr">
              <a:buNone/>
              <a:defRPr sz="1990"/>
            </a:lvl2pPr>
            <a:lvl3pPr marL="909320" indent="0" algn="ctr">
              <a:buNone/>
              <a:defRPr sz="1790"/>
            </a:lvl3pPr>
            <a:lvl4pPr marL="1363345" indent="0" algn="ctr">
              <a:buNone/>
              <a:defRPr sz="1590"/>
            </a:lvl4pPr>
            <a:lvl5pPr marL="1818005" indent="0" algn="ctr">
              <a:buNone/>
              <a:defRPr sz="1590"/>
            </a:lvl5pPr>
            <a:lvl6pPr marL="2272665" indent="0" algn="ctr">
              <a:buNone/>
              <a:defRPr sz="1590"/>
            </a:lvl6pPr>
            <a:lvl7pPr marL="2727325" indent="0" algn="ctr">
              <a:buNone/>
              <a:defRPr sz="1590"/>
            </a:lvl7pPr>
            <a:lvl8pPr marL="3181985" indent="0" algn="ctr">
              <a:buNone/>
              <a:defRPr sz="1590"/>
            </a:lvl8pPr>
            <a:lvl9pPr marL="3636010" indent="0" algn="ctr">
              <a:buNone/>
              <a:defRPr sz="1590"/>
            </a:lvl9pPr>
          </a:lstStyle>
          <a:p>
            <a:pPr fontAlgn="base"/>
            <a:r>
              <a:rPr lang="zh-CN" altLang="en-US" sz="2385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74005" y="365125"/>
            <a:ext cx="261356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3311" y="365125"/>
            <a:ext cx="7689183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20245" cy="6858000"/>
          </a:xfrm>
          <a:prstGeom prst="rect">
            <a:avLst/>
          </a:prstGeom>
          <a:solidFill>
            <a:srgbClr val="EE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15110" y="1122363"/>
            <a:ext cx="9090660" cy="2387600"/>
          </a:xfrm>
          <a:prstGeom prst="rect">
            <a:avLst/>
          </a:prstGeom>
        </p:spPr>
        <p:txBody>
          <a:bodyPr anchor="b"/>
          <a:lstStyle>
            <a:lvl1pPr algn="ctr">
              <a:defRPr sz="5965"/>
            </a:lvl1pPr>
          </a:lstStyle>
          <a:p>
            <a:pPr fontAlgn="base"/>
            <a:r>
              <a:rPr lang="zh-CN" altLang="en-US" sz="596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15110" y="3602038"/>
            <a:ext cx="909066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85"/>
            </a:lvl1pPr>
            <a:lvl2pPr marL="454660" indent="0" algn="ctr">
              <a:buNone/>
              <a:defRPr sz="1990"/>
            </a:lvl2pPr>
            <a:lvl3pPr marL="909320" indent="0" algn="ctr">
              <a:buNone/>
              <a:defRPr sz="1790"/>
            </a:lvl3pPr>
            <a:lvl4pPr marL="1363345" indent="0" algn="ctr">
              <a:buNone/>
              <a:defRPr sz="1590"/>
            </a:lvl4pPr>
            <a:lvl5pPr marL="1818005" indent="0" algn="ctr">
              <a:buNone/>
              <a:defRPr sz="1590"/>
            </a:lvl5pPr>
            <a:lvl6pPr marL="2272665" indent="0" algn="ctr">
              <a:buNone/>
              <a:defRPr sz="1590"/>
            </a:lvl6pPr>
            <a:lvl7pPr marL="2727325" indent="0" algn="ctr">
              <a:buNone/>
              <a:defRPr sz="1590"/>
            </a:lvl7pPr>
            <a:lvl8pPr marL="3181985" indent="0" algn="ctr">
              <a:buNone/>
              <a:defRPr sz="1590"/>
            </a:lvl8pPr>
            <a:lvl9pPr marL="3636010" indent="0" algn="ctr">
              <a:buNone/>
              <a:defRPr sz="1590"/>
            </a:lvl9pPr>
          </a:lstStyle>
          <a:p>
            <a:pPr fontAlgn="base"/>
            <a:r>
              <a:rPr lang="zh-CN" altLang="en-US" sz="2385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6998" y="1709738"/>
            <a:ext cx="10454259" cy="2852737"/>
          </a:xfrm>
          <a:prstGeom prst="rect">
            <a:avLst/>
          </a:prstGeom>
        </p:spPr>
        <p:txBody>
          <a:bodyPr anchor="b"/>
          <a:lstStyle>
            <a:lvl1pPr>
              <a:defRPr sz="5965"/>
            </a:lvl1pPr>
          </a:lstStyle>
          <a:p>
            <a:pPr fontAlgn="base"/>
            <a:r>
              <a:rPr lang="zh-CN" altLang="en-US" sz="596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6998" y="4589463"/>
            <a:ext cx="1045425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85">
                <a:solidFill>
                  <a:schemeClr val="tx1">
                    <a:tint val="75000"/>
                  </a:schemeClr>
                </a:solidFill>
              </a:defRPr>
            </a:lvl1pPr>
            <a:lvl2pPr marL="45466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09320" indent="0">
              <a:buNone/>
              <a:defRPr sz="1790">
                <a:solidFill>
                  <a:schemeClr val="tx1">
                    <a:tint val="75000"/>
                  </a:schemeClr>
                </a:solidFill>
              </a:defRPr>
            </a:lvl3pPr>
            <a:lvl4pPr marL="1363345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4pPr>
            <a:lvl5pPr marL="1818005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5pPr>
            <a:lvl6pPr marL="2272665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6pPr>
            <a:lvl7pPr marL="2727325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7pPr>
            <a:lvl8pPr marL="3181985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8pPr>
            <a:lvl9pPr marL="3636010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23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3311" y="1825625"/>
            <a:ext cx="5151374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36196" y="1825625"/>
            <a:ext cx="5151374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4889" y="365125"/>
            <a:ext cx="10454259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79851" y="1778438"/>
            <a:ext cx="484514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85"/>
            </a:lvl1pPr>
            <a:lvl2pPr marL="454660" indent="0">
              <a:buNone/>
              <a:defRPr sz="2385"/>
            </a:lvl2pPr>
            <a:lvl3pPr marL="909320" indent="0">
              <a:buNone/>
              <a:defRPr sz="1990"/>
            </a:lvl3pPr>
            <a:lvl4pPr marL="1363345" indent="0">
              <a:buNone/>
              <a:defRPr sz="1790"/>
            </a:lvl4pPr>
            <a:lvl5pPr marL="1818005" indent="0">
              <a:buNone/>
              <a:defRPr sz="1790"/>
            </a:lvl5pPr>
            <a:lvl6pPr marL="2272665" indent="0">
              <a:buNone/>
              <a:defRPr sz="1790"/>
            </a:lvl6pPr>
            <a:lvl7pPr marL="2727325" indent="0">
              <a:buNone/>
              <a:defRPr sz="1790"/>
            </a:lvl7pPr>
            <a:lvl8pPr marL="3181985" indent="0">
              <a:buNone/>
              <a:defRPr sz="1790"/>
            </a:lvl8pPr>
            <a:lvl9pPr marL="3636010" indent="0">
              <a:buNone/>
              <a:defRPr sz="1790"/>
            </a:lvl9pPr>
          </a:lstStyle>
          <a:p>
            <a:pPr lvl="0" fontAlgn="base"/>
            <a:r>
              <a:rPr lang="zh-CN" altLang="en-US" sz="27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79851" y="2665379"/>
            <a:ext cx="4845145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20439" y="1778438"/>
            <a:ext cx="4869007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85"/>
            </a:lvl1pPr>
            <a:lvl2pPr marL="454660" indent="0">
              <a:buNone/>
              <a:defRPr sz="2385"/>
            </a:lvl2pPr>
            <a:lvl3pPr marL="909320" indent="0">
              <a:buNone/>
              <a:defRPr sz="1990"/>
            </a:lvl3pPr>
            <a:lvl4pPr marL="1363345" indent="0">
              <a:buNone/>
              <a:defRPr sz="1790"/>
            </a:lvl4pPr>
            <a:lvl5pPr marL="1818005" indent="0">
              <a:buNone/>
              <a:defRPr sz="1790"/>
            </a:lvl5pPr>
            <a:lvl6pPr marL="2272665" indent="0">
              <a:buNone/>
              <a:defRPr sz="1790"/>
            </a:lvl6pPr>
            <a:lvl7pPr marL="2727325" indent="0">
              <a:buNone/>
              <a:defRPr sz="1790"/>
            </a:lvl7pPr>
            <a:lvl8pPr marL="3181985" indent="0">
              <a:buNone/>
              <a:defRPr sz="1790"/>
            </a:lvl8pPr>
            <a:lvl9pPr marL="3636010" indent="0">
              <a:buNone/>
              <a:defRPr sz="1790"/>
            </a:lvl9pPr>
          </a:lstStyle>
          <a:p>
            <a:pPr lvl="0" fontAlgn="base"/>
            <a:r>
              <a:rPr lang="zh-CN" altLang="en-US" sz="27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20439" y="2665379"/>
            <a:ext cx="4869007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4889" y="457200"/>
            <a:ext cx="3909299" cy="1600200"/>
          </a:xfrm>
          <a:prstGeom prst="rect">
            <a:avLst/>
          </a:prstGeom>
        </p:spPr>
        <p:txBody>
          <a:bodyPr anchor="b"/>
          <a:lstStyle>
            <a:lvl1pPr>
              <a:defRPr sz="3180"/>
            </a:lvl1pPr>
          </a:lstStyle>
          <a:p>
            <a:pPr fontAlgn="base"/>
            <a:r>
              <a:rPr lang="zh-CN" altLang="en-US" sz="318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52953" y="987425"/>
            <a:ext cx="6136196" cy="4873625"/>
          </a:xfrm>
          <a:prstGeom prst="rect">
            <a:avLst/>
          </a:prstGeom>
        </p:spPr>
        <p:txBody>
          <a:bodyPr/>
          <a:lstStyle>
            <a:lvl1pPr>
              <a:defRPr sz="3180"/>
            </a:lvl1pPr>
            <a:lvl2pPr>
              <a:defRPr sz="2785"/>
            </a:lvl2pPr>
            <a:lvl3pPr>
              <a:defRPr sz="2385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 fontAlgn="base"/>
            <a:r>
              <a:rPr lang="zh-CN" altLang="en-US" sz="318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7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3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9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9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4889" y="2057400"/>
            <a:ext cx="390929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0"/>
            </a:lvl1pPr>
            <a:lvl2pPr marL="454660" indent="0">
              <a:buNone/>
              <a:defRPr sz="1390"/>
            </a:lvl2pPr>
            <a:lvl3pPr marL="909320" indent="0">
              <a:buNone/>
              <a:defRPr sz="1195"/>
            </a:lvl3pPr>
            <a:lvl4pPr marL="1363345" indent="0">
              <a:buNone/>
              <a:defRPr sz="995"/>
            </a:lvl4pPr>
            <a:lvl5pPr marL="1818005" indent="0">
              <a:buNone/>
              <a:defRPr sz="995"/>
            </a:lvl5pPr>
            <a:lvl6pPr marL="2272665" indent="0">
              <a:buNone/>
              <a:defRPr sz="995"/>
            </a:lvl6pPr>
            <a:lvl7pPr marL="2727325" indent="0">
              <a:buNone/>
              <a:defRPr sz="995"/>
            </a:lvl7pPr>
            <a:lvl8pPr marL="3181985" indent="0">
              <a:buNone/>
              <a:defRPr sz="995"/>
            </a:lvl8pPr>
            <a:lvl9pPr marL="3636010" indent="0">
              <a:buNone/>
              <a:defRPr sz="995"/>
            </a:lvl9pPr>
          </a:lstStyle>
          <a:p>
            <a:pPr lvl="0" fontAlgn="base"/>
            <a:r>
              <a:rPr lang="zh-CN" altLang="en-US" sz="159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4889" y="457200"/>
            <a:ext cx="4141051" cy="1600200"/>
          </a:xfrm>
          <a:prstGeom prst="rect">
            <a:avLst/>
          </a:prstGeom>
        </p:spPr>
        <p:txBody>
          <a:bodyPr anchor="b"/>
          <a:lstStyle>
            <a:lvl1pPr>
              <a:defRPr sz="3180"/>
            </a:lvl1pPr>
          </a:lstStyle>
          <a:p>
            <a:pPr fontAlgn="base"/>
            <a:r>
              <a:rPr lang="zh-CN" altLang="en-US" sz="318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52953" y="457201"/>
            <a:ext cx="6136196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0"/>
            </a:lvl1pPr>
            <a:lvl2pPr marL="454660" indent="0">
              <a:buNone/>
              <a:defRPr sz="2785"/>
            </a:lvl2pPr>
            <a:lvl3pPr marL="909320" indent="0">
              <a:buNone/>
              <a:defRPr sz="2385"/>
            </a:lvl3pPr>
            <a:lvl4pPr marL="1363345" indent="0">
              <a:buNone/>
              <a:defRPr sz="1990"/>
            </a:lvl4pPr>
            <a:lvl5pPr marL="1818005" indent="0">
              <a:buNone/>
              <a:defRPr sz="1990"/>
            </a:lvl5pPr>
            <a:lvl6pPr marL="2272665" indent="0">
              <a:buNone/>
              <a:defRPr sz="1990"/>
            </a:lvl6pPr>
            <a:lvl7pPr marL="2727325" indent="0">
              <a:buNone/>
              <a:defRPr sz="1990"/>
            </a:lvl7pPr>
            <a:lvl8pPr marL="3181985" indent="0">
              <a:buNone/>
              <a:defRPr sz="1990"/>
            </a:lvl8pPr>
            <a:lvl9pPr marL="3636010" indent="0">
              <a:buNone/>
              <a:defRPr sz="199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4889" y="2057400"/>
            <a:ext cx="414105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4660" indent="0">
              <a:buNone/>
              <a:defRPr sz="1790"/>
            </a:lvl2pPr>
            <a:lvl3pPr marL="909320" indent="0">
              <a:buNone/>
              <a:defRPr sz="1590"/>
            </a:lvl3pPr>
            <a:lvl4pPr marL="1363345" indent="0">
              <a:buNone/>
              <a:defRPr sz="1390"/>
            </a:lvl4pPr>
            <a:lvl5pPr marL="1818005" indent="0">
              <a:buNone/>
              <a:defRPr sz="1390"/>
            </a:lvl5pPr>
            <a:lvl6pPr marL="2272665" indent="0">
              <a:buNone/>
              <a:defRPr sz="1390"/>
            </a:lvl6pPr>
            <a:lvl7pPr marL="2727325" indent="0">
              <a:buNone/>
              <a:defRPr sz="1390"/>
            </a:lvl7pPr>
            <a:lvl8pPr marL="3181985" indent="0">
              <a:buNone/>
              <a:defRPr sz="1390"/>
            </a:lvl8pPr>
            <a:lvl9pPr marL="3636010" indent="0">
              <a:buNone/>
              <a:defRPr sz="1390"/>
            </a:lvl9pPr>
          </a:lstStyle>
          <a:p>
            <a:pPr lvl="0" fontAlgn="base"/>
            <a:r>
              <a:rPr lang="zh-CN" altLang="en-US" sz="199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74005" y="365125"/>
            <a:ext cx="261356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3311" y="365125"/>
            <a:ext cx="7689183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20245" cy="6858000"/>
          </a:xfrm>
          <a:prstGeom prst="rect">
            <a:avLst/>
          </a:prstGeom>
          <a:solidFill>
            <a:srgbClr val="EE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6998" y="1709738"/>
            <a:ext cx="10454259" cy="2852737"/>
          </a:xfrm>
          <a:prstGeom prst="rect">
            <a:avLst/>
          </a:prstGeom>
        </p:spPr>
        <p:txBody>
          <a:bodyPr anchor="b"/>
          <a:lstStyle>
            <a:lvl1pPr>
              <a:defRPr sz="5965"/>
            </a:lvl1pPr>
          </a:lstStyle>
          <a:p>
            <a:pPr fontAlgn="base"/>
            <a:r>
              <a:rPr lang="zh-CN" altLang="en-US" sz="596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6998" y="4589463"/>
            <a:ext cx="1045425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85">
                <a:solidFill>
                  <a:schemeClr val="tx1">
                    <a:tint val="75000"/>
                  </a:schemeClr>
                </a:solidFill>
              </a:defRPr>
            </a:lvl1pPr>
            <a:lvl2pPr marL="45466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09320" indent="0">
              <a:buNone/>
              <a:defRPr sz="1790">
                <a:solidFill>
                  <a:schemeClr val="tx1">
                    <a:tint val="75000"/>
                  </a:schemeClr>
                </a:solidFill>
              </a:defRPr>
            </a:lvl3pPr>
            <a:lvl4pPr marL="1363345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4pPr>
            <a:lvl5pPr marL="1818005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5pPr>
            <a:lvl6pPr marL="2272665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6pPr>
            <a:lvl7pPr marL="2727325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7pPr>
            <a:lvl8pPr marL="3181985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8pPr>
            <a:lvl9pPr marL="3636010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23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3311" y="1825625"/>
            <a:ext cx="5151374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36196" y="1825625"/>
            <a:ext cx="5151374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4889" y="365125"/>
            <a:ext cx="10454259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79851" y="1778438"/>
            <a:ext cx="484514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85"/>
            </a:lvl1pPr>
            <a:lvl2pPr marL="454660" indent="0">
              <a:buNone/>
              <a:defRPr sz="2385"/>
            </a:lvl2pPr>
            <a:lvl3pPr marL="909320" indent="0">
              <a:buNone/>
              <a:defRPr sz="1990"/>
            </a:lvl3pPr>
            <a:lvl4pPr marL="1363345" indent="0">
              <a:buNone/>
              <a:defRPr sz="1790"/>
            </a:lvl4pPr>
            <a:lvl5pPr marL="1818005" indent="0">
              <a:buNone/>
              <a:defRPr sz="1790"/>
            </a:lvl5pPr>
            <a:lvl6pPr marL="2272665" indent="0">
              <a:buNone/>
              <a:defRPr sz="1790"/>
            </a:lvl6pPr>
            <a:lvl7pPr marL="2727325" indent="0">
              <a:buNone/>
              <a:defRPr sz="1790"/>
            </a:lvl7pPr>
            <a:lvl8pPr marL="3181985" indent="0">
              <a:buNone/>
              <a:defRPr sz="1790"/>
            </a:lvl8pPr>
            <a:lvl9pPr marL="3636010" indent="0">
              <a:buNone/>
              <a:defRPr sz="1790"/>
            </a:lvl9pPr>
          </a:lstStyle>
          <a:p>
            <a:pPr lvl="0" fontAlgn="base"/>
            <a:r>
              <a:rPr lang="zh-CN" altLang="en-US" sz="27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79851" y="2665379"/>
            <a:ext cx="4845145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20439" y="1778438"/>
            <a:ext cx="4869007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85"/>
            </a:lvl1pPr>
            <a:lvl2pPr marL="454660" indent="0">
              <a:buNone/>
              <a:defRPr sz="2385"/>
            </a:lvl2pPr>
            <a:lvl3pPr marL="909320" indent="0">
              <a:buNone/>
              <a:defRPr sz="1990"/>
            </a:lvl3pPr>
            <a:lvl4pPr marL="1363345" indent="0">
              <a:buNone/>
              <a:defRPr sz="1790"/>
            </a:lvl4pPr>
            <a:lvl5pPr marL="1818005" indent="0">
              <a:buNone/>
              <a:defRPr sz="1790"/>
            </a:lvl5pPr>
            <a:lvl6pPr marL="2272665" indent="0">
              <a:buNone/>
              <a:defRPr sz="1790"/>
            </a:lvl6pPr>
            <a:lvl7pPr marL="2727325" indent="0">
              <a:buNone/>
              <a:defRPr sz="1790"/>
            </a:lvl7pPr>
            <a:lvl8pPr marL="3181985" indent="0">
              <a:buNone/>
              <a:defRPr sz="1790"/>
            </a:lvl8pPr>
            <a:lvl9pPr marL="3636010" indent="0">
              <a:buNone/>
              <a:defRPr sz="1790"/>
            </a:lvl9pPr>
          </a:lstStyle>
          <a:p>
            <a:pPr lvl="0" fontAlgn="base"/>
            <a:r>
              <a:rPr lang="zh-CN" altLang="en-US" sz="27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20439" y="2665379"/>
            <a:ext cx="4869007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4889" y="457200"/>
            <a:ext cx="3909299" cy="1600200"/>
          </a:xfrm>
          <a:prstGeom prst="rect">
            <a:avLst/>
          </a:prstGeom>
        </p:spPr>
        <p:txBody>
          <a:bodyPr anchor="b"/>
          <a:lstStyle>
            <a:lvl1pPr>
              <a:defRPr sz="3180"/>
            </a:lvl1pPr>
          </a:lstStyle>
          <a:p>
            <a:pPr fontAlgn="base"/>
            <a:r>
              <a:rPr lang="zh-CN" altLang="en-US" sz="318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52953" y="987425"/>
            <a:ext cx="6136196" cy="4873625"/>
          </a:xfrm>
          <a:prstGeom prst="rect">
            <a:avLst/>
          </a:prstGeom>
        </p:spPr>
        <p:txBody>
          <a:bodyPr/>
          <a:lstStyle>
            <a:lvl1pPr>
              <a:defRPr sz="3180"/>
            </a:lvl1pPr>
            <a:lvl2pPr>
              <a:defRPr sz="2785"/>
            </a:lvl2pPr>
            <a:lvl3pPr>
              <a:defRPr sz="2385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 fontAlgn="base"/>
            <a:r>
              <a:rPr lang="zh-CN" altLang="en-US" sz="318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7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3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9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9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4889" y="2057400"/>
            <a:ext cx="390929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0"/>
            </a:lvl1pPr>
            <a:lvl2pPr marL="454660" indent="0">
              <a:buNone/>
              <a:defRPr sz="1390"/>
            </a:lvl2pPr>
            <a:lvl3pPr marL="909320" indent="0">
              <a:buNone/>
              <a:defRPr sz="1195"/>
            </a:lvl3pPr>
            <a:lvl4pPr marL="1363345" indent="0">
              <a:buNone/>
              <a:defRPr sz="995"/>
            </a:lvl4pPr>
            <a:lvl5pPr marL="1818005" indent="0">
              <a:buNone/>
              <a:defRPr sz="995"/>
            </a:lvl5pPr>
            <a:lvl6pPr marL="2272665" indent="0">
              <a:buNone/>
              <a:defRPr sz="995"/>
            </a:lvl6pPr>
            <a:lvl7pPr marL="2727325" indent="0">
              <a:buNone/>
              <a:defRPr sz="995"/>
            </a:lvl7pPr>
            <a:lvl8pPr marL="3181985" indent="0">
              <a:buNone/>
              <a:defRPr sz="995"/>
            </a:lvl8pPr>
            <a:lvl9pPr marL="3636010" indent="0">
              <a:buNone/>
              <a:defRPr sz="995"/>
            </a:lvl9pPr>
          </a:lstStyle>
          <a:p>
            <a:pPr lvl="0" fontAlgn="base"/>
            <a:r>
              <a:rPr lang="zh-CN" altLang="en-US" sz="159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4889" y="457200"/>
            <a:ext cx="4141051" cy="1600200"/>
          </a:xfrm>
          <a:prstGeom prst="rect">
            <a:avLst/>
          </a:prstGeom>
        </p:spPr>
        <p:txBody>
          <a:bodyPr anchor="b"/>
          <a:lstStyle>
            <a:lvl1pPr>
              <a:defRPr sz="3180"/>
            </a:lvl1pPr>
          </a:lstStyle>
          <a:p>
            <a:pPr fontAlgn="base"/>
            <a:r>
              <a:rPr lang="zh-CN" altLang="en-US" sz="318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52953" y="457201"/>
            <a:ext cx="6136196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0"/>
            </a:lvl1pPr>
            <a:lvl2pPr marL="454660" indent="0">
              <a:buNone/>
              <a:defRPr sz="2785"/>
            </a:lvl2pPr>
            <a:lvl3pPr marL="909320" indent="0">
              <a:buNone/>
              <a:defRPr sz="2385"/>
            </a:lvl3pPr>
            <a:lvl4pPr marL="1363345" indent="0">
              <a:buNone/>
              <a:defRPr sz="1990"/>
            </a:lvl4pPr>
            <a:lvl5pPr marL="1818005" indent="0">
              <a:buNone/>
              <a:defRPr sz="1990"/>
            </a:lvl5pPr>
            <a:lvl6pPr marL="2272665" indent="0">
              <a:buNone/>
              <a:defRPr sz="1990"/>
            </a:lvl6pPr>
            <a:lvl7pPr marL="2727325" indent="0">
              <a:buNone/>
              <a:defRPr sz="1990"/>
            </a:lvl7pPr>
            <a:lvl8pPr marL="3181985" indent="0">
              <a:buNone/>
              <a:defRPr sz="1990"/>
            </a:lvl8pPr>
            <a:lvl9pPr marL="3636010" indent="0">
              <a:buNone/>
              <a:defRPr sz="199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4889" y="2057400"/>
            <a:ext cx="414105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4660" indent="0">
              <a:buNone/>
              <a:defRPr sz="1790"/>
            </a:lvl2pPr>
            <a:lvl3pPr marL="909320" indent="0">
              <a:buNone/>
              <a:defRPr sz="1590"/>
            </a:lvl3pPr>
            <a:lvl4pPr marL="1363345" indent="0">
              <a:buNone/>
              <a:defRPr sz="1390"/>
            </a:lvl4pPr>
            <a:lvl5pPr marL="1818005" indent="0">
              <a:buNone/>
              <a:defRPr sz="1390"/>
            </a:lvl5pPr>
            <a:lvl6pPr marL="2272665" indent="0">
              <a:buNone/>
              <a:defRPr sz="1390"/>
            </a:lvl6pPr>
            <a:lvl7pPr marL="2727325" indent="0">
              <a:buNone/>
              <a:defRPr sz="1390"/>
            </a:lvl7pPr>
            <a:lvl8pPr marL="3181985" indent="0">
              <a:buNone/>
              <a:defRPr sz="1390"/>
            </a:lvl8pPr>
            <a:lvl9pPr marL="3636010" indent="0">
              <a:buNone/>
              <a:defRPr sz="1390"/>
            </a:lvl9pPr>
          </a:lstStyle>
          <a:p>
            <a:pPr lvl="0" fontAlgn="base"/>
            <a:r>
              <a:rPr lang="zh-CN" altLang="en-US" sz="199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日期占位符 3"/>
          <p:cNvSpPr>
            <a:spLocks noGrp="1"/>
          </p:cNvSpPr>
          <p:nvPr>
            <p:ph type="dt" sz="half"/>
          </p:nvPr>
        </p:nvSpPr>
        <p:spPr>
          <a:xfrm>
            <a:off x="833438" y="6356350"/>
            <a:ext cx="2727325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indent="0" fontAlgn="base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27" name="页脚占位符 4"/>
          <p:cNvSpPr>
            <a:spLocks noGrp="1"/>
          </p:cNvSpPr>
          <p:nvPr>
            <p:ph type="ftr" sz="quarter"/>
          </p:nvPr>
        </p:nvSpPr>
        <p:spPr>
          <a:xfrm>
            <a:off x="4014788" y="6356350"/>
            <a:ext cx="4090988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indent="0" algn="ctr" fontAlgn="base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28" name="灯片编号占位符 5"/>
          <p:cNvSpPr>
            <a:spLocks noGrp="1"/>
          </p:cNvSpPr>
          <p:nvPr>
            <p:ph type="sldNum" sz="quarter"/>
          </p:nvPr>
        </p:nvSpPr>
        <p:spPr>
          <a:xfrm>
            <a:off x="8561388" y="6356350"/>
            <a:ext cx="2725738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indent="0" algn="r" fontAlgn="base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029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5535921"/>
            <a:ext cx="12139613" cy="13201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618605" y="6311900"/>
            <a:ext cx="5253355" cy="473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l" defTabSz="91440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buNone/>
        <a:defRPr sz="4400" b="1" i="0" u="none" kern="1200"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charset="-116"/>
        <a:buChar char="•"/>
        <a:defRPr sz="3200" b="1" i="0" u="none" kern="1200">
          <a:solidFill>
            <a:schemeClr val="bg1"/>
          </a:solidFill>
          <a:latin typeface="+mn-lt"/>
          <a:ea typeface="+mn-ea"/>
          <a:cs typeface="+mn-cs"/>
        </a:defRPr>
      </a:lvl1pPr>
      <a:lvl2pPr marL="228600" lvl="1" indent="-228600" algn="l" defTabSz="91440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charset="-116"/>
        <a:buChar char="•"/>
        <a:defRPr sz="2800" b="1" i="1" u="none" kern="1200">
          <a:solidFill>
            <a:schemeClr val="bg1"/>
          </a:solidFill>
          <a:latin typeface="+mn-lt"/>
          <a:ea typeface="Arial" panose="020B0604020202020204" charset="-116"/>
          <a:cs typeface="+mn-cs"/>
        </a:defRPr>
      </a:lvl2pPr>
      <a:lvl3pPr marL="163830" lvl="2" indent="-163830" algn="l" defTabSz="91440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charset="-116"/>
        <a:buChar char="ɀ"/>
        <a:defRPr sz="2800" b="0" i="1" u="none" kern="1200">
          <a:solidFill>
            <a:schemeClr val="tx1"/>
          </a:solidFill>
          <a:latin typeface="+mn-lt"/>
          <a:ea typeface="Arial" panose="020B0604020202020204" charset="-116"/>
          <a:cs typeface="+mn-cs"/>
        </a:defRPr>
      </a:lvl3pPr>
      <a:lvl4pPr marL="11430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charset="-116"/>
        <a:buChar char="•"/>
        <a:defRPr sz="2000" b="0" i="1" u="none" kern="120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16002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charset="-116"/>
        <a:buChar char="•"/>
        <a:defRPr sz="1800" b="0" i="1" u="none" kern="120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charset="-116"/>
        <a:buChar char="•"/>
        <a:defRPr sz="1800" b="0" i="1" u="none" kern="120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charset="-116"/>
        <a:buChar char="•"/>
        <a:defRPr sz="1800" b="0" i="1" u="none" kern="120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charset="-116"/>
        <a:buChar char="•"/>
        <a:defRPr sz="1800" b="0" i="1" u="none" kern="120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charset="-116"/>
        <a:buChar char="•"/>
        <a:defRPr sz="1800" b="0" i="1" u="none" kern="120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16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16"/>
        <a:buNone/>
        <a:defRPr sz="1800" kern="1200" baseline="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16"/>
        <a:buNone/>
        <a:defRPr sz="1800" kern="1200" baseline="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16"/>
        <a:buNone/>
        <a:defRPr sz="1800" kern="1200" baseline="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16"/>
        <a:buNone/>
        <a:defRPr sz="1800" kern="1200" baseline="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16"/>
        <a:buNone/>
        <a:defRPr sz="1800" kern="1200" baseline="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16"/>
        <a:buNone/>
        <a:defRPr sz="1800" kern="1200" baseline="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16"/>
        <a:buNone/>
        <a:defRPr sz="1800" kern="1200" baseline="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16"/>
        <a:buNone/>
        <a:defRPr sz="1800" kern="1200" baseline="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日期占位符 3"/>
          <p:cNvSpPr>
            <a:spLocks noGrp="1"/>
          </p:cNvSpPr>
          <p:nvPr>
            <p:ph type="dt" sz="half"/>
          </p:nvPr>
        </p:nvSpPr>
        <p:spPr>
          <a:xfrm>
            <a:off x="833438" y="6356350"/>
            <a:ext cx="2727325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indent="0" fontAlgn="base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27" name="页脚占位符 4"/>
          <p:cNvSpPr>
            <a:spLocks noGrp="1"/>
          </p:cNvSpPr>
          <p:nvPr>
            <p:ph type="ftr" sz="quarter"/>
          </p:nvPr>
        </p:nvSpPr>
        <p:spPr>
          <a:xfrm>
            <a:off x="4014788" y="6356350"/>
            <a:ext cx="4090988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indent="0" algn="ctr" fontAlgn="base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28" name="灯片编号占位符 5"/>
          <p:cNvSpPr>
            <a:spLocks noGrp="1"/>
          </p:cNvSpPr>
          <p:nvPr>
            <p:ph type="sldNum" sz="quarter"/>
          </p:nvPr>
        </p:nvSpPr>
        <p:spPr>
          <a:xfrm>
            <a:off x="8561388" y="6356350"/>
            <a:ext cx="2725738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indent="0" algn="r" fontAlgn="base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029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5535921"/>
            <a:ext cx="12139613" cy="132018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marL="0" lvl="0" indent="0" algn="l" defTabSz="91440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buNone/>
        <a:defRPr sz="4400" b="1" i="0" u="none" kern="1200"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charset="-116"/>
        <a:buChar char="•"/>
        <a:defRPr sz="3200" b="1" i="0" u="none" kern="1200">
          <a:solidFill>
            <a:schemeClr val="bg1"/>
          </a:solidFill>
          <a:latin typeface="+mn-lt"/>
          <a:ea typeface="+mn-ea"/>
          <a:cs typeface="+mn-cs"/>
        </a:defRPr>
      </a:lvl1pPr>
      <a:lvl2pPr marL="228600" lvl="1" indent="-228600" algn="l" defTabSz="91440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charset="-116"/>
        <a:buChar char="•"/>
        <a:defRPr sz="2800" b="1" i="1" u="none" kern="1200">
          <a:solidFill>
            <a:schemeClr val="bg1"/>
          </a:solidFill>
          <a:latin typeface="+mn-lt"/>
          <a:ea typeface="Arial" panose="020B0604020202020204" charset="-116"/>
          <a:cs typeface="+mn-cs"/>
        </a:defRPr>
      </a:lvl2pPr>
      <a:lvl3pPr marL="163830" lvl="2" indent="-163830" algn="l" defTabSz="91440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charset="-116"/>
        <a:buChar char="ɀ"/>
        <a:defRPr sz="2800" b="0" i="1" u="none" kern="1200">
          <a:solidFill>
            <a:schemeClr val="tx1"/>
          </a:solidFill>
          <a:latin typeface="+mn-lt"/>
          <a:ea typeface="Arial" panose="020B0604020202020204" charset="-116"/>
          <a:cs typeface="+mn-cs"/>
        </a:defRPr>
      </a:lvl3pPr>
      <a:lvl4pPr marL="11430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charset="-116"/>
        <a:buChar char="•"/>
        <a:defRPr sz="2000" b="0" i="1" u="none" kern="120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16002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charset="-116"/>
        <a:buChar char="•"/>
        <a:defRPr sz="1800" b="0" i="1" u="none" kern="120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charset="-116"/>
        <a:buChar char="•"/>
        <a:defRPr sz="1800" b="0" i="1" u="none" kern="120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charset="-116"/>
        <a:buChar char="•"/>
        <a:defRPr sz="1800" b="0" i="1" u="none" kern="120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charset="-116"/>
        <a:buChar char="•"/>
        <a:defRPr sz="1800" b="0" i="1" u="none" kern="120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charset="-116"/>
        <a:buChar char="•"/>
        <a:defRPr sz="1800" b="0" i="1" u="none" kern="120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16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16"/>
        <a:buNone/>
        <a:defRPr sz="1800" kern="1200" baseline="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16"/>
        <a:buNone/>
        <a:defRPr sz="1800" kern="1200" baseline="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16"/>
        <a:buNone/>
        <a:defRPr sz="1800" kern="1200" baseline="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16"/>
        <a:buNone/>
        <a:defRPr sz="1800" kern="1200" baseline="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16"/>
        <a:buNone/>
        <a:defRPr sz="1800" kern="1200" baseline="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16"/>
        <a:buNone/>
        <a:defRPr sz="1800" kern="1200" baseline="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16"/>
        <a:buNone/>
        <a:defRPr sz="1800" kern="1200" baseline="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charset="-116"/>
        <a:buNone/>
        <a:defRPr sz="1800" kern="1200" baseline="0">
          <a:solidFill>
            <a:schemeClr val="tx1"/>
          </a:solidFill>
          <a:latin typeface="Calibri" panose="020F0502020204030204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7" descr="1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6538" y="2541588"/>
            <a:ext cx="8085137" cy="1362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文本框 8"/>
          <p:cNvSpPr txBox="1"/>
          <p:nvPr/>
        </p:nvSpPr>
        <p:spPr>
          <a:xfrm>
            <a:off x="4403725" y="2701925"/>
            <a:ext cx="6762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我的人我来谈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——4A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面谈法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619" y="4706861"/>
            <a:ext cx="374091" cy="374091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99402" y="242570"/>
            <a:ext cx="5080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/>
            <a:r>
              <a:rPr lang="zh-CN" sz="100" b="0">
                <a:solidFill>
                  <a:schemeClr val="bg1"/>
                </a:solidFill>
                <a:ea typeface="宋体" panose="02010600030101010101" pitchFamily="2" charset="-122"/>
              </a:rPr>
              <a:t>“万一网  保险资料下载     门户网站  ”“万一网   制作整 理，未经授权请勿转 载转发，  违者必究”  </a:t>
            </a:r>
            <a:endParaRPr lang="zh-CN" altLang="en-US" sz="100" b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5597" y="1250950"/>
            <a:ext cx="5080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/>
            <a:r>
              <a:rPr lang="zh-CN" sz="100" b="0">
                <a:solidFill>
                  <a:schemeClr val="bg1"/>
                </a:solidFill>
                <a:ea typeface="宋体" panose="02010600030101010101" pitchFamily="2" charset="-122"/>
              </a:rPr>
              <a:t>“万一网  保险资料下载     门户网站  ”“万一网   制作整 理，未经授权请勿转 载转发，  违者必究”  </a:t>
            </a:r>
            <a:endParaRPr lang="zh-CN" altLang="en-US" sz="100" b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7" name="Rectangle 2"/>
          <p:cNvSpPr>
            <a:spLocks noChangeArrowheads="1"/>
          </p:cNvSpPr>
          <p:nvPr/>
        </p:nvSpPr>
        <p:spPr bwMode="auto">
          <a:xfrm>
            <a:off x="170814" y="305377"/>
            <a:ext cx="12120563" cy="45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187" tIns="60594" rIns="121187" bIns="60594" anchor="ctr"/>
          <a:lstStyle/>
          <a:p>
            <a:pPr eaLnBrk="0" hangingPunct="0"/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一、</a:t>
            </a:r>
            <a:r>
              <a:rPr lang="en-US" altLang="zh-CN" sz="3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4A</a:t>
            </a:r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面谈流程逻辑</a:t>
            </a:r>
            <a:endParaRPr lang="zh-CN" altLang="en-US" sz="3200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261110" y="1296035"/>
            <a:ext cx="1579245" cy="16878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0" dist="152400" dir="5400000" sx="101000" sy="101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rgbClr val="D7388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789680" y="1296035"/>
            <a:ext cx="1579245" cy="16878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0" dist="152400" dir="5400000" sx="101000" sy="101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rgbClr val="D7388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172210" y="1118235"/>
            <a:ext cx="17595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A1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Analysis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685540" y="1114425"/>
            <a:ext cx="17595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A2</a:t>
            </a:r>
            <a:endParaRPr lang="en-US" altLang="zh-CN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Ask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1261110" y="1885950"/>
            <a:ext cx="1487805" cy="584835"/>
          </a:xfrm>
          <a:prstGeom prst="roundRect">
            <a:avLst>
              <a:gd name="adj" fmla="val 12654"/>
            </a:avLst>
          </a:prstGeom>
          <a:gradFill>
            <a:gsLst>
              <a:gs pos="0">
                <a:srgbClr val="394D94"/>
              </a:gs>
              <a:gs pos="98000">
                <a:srgbClr val="2A3E7B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现状分析</a:t>
            </a:r>
            <a:endParaRPr lang="zh-CN" altLang="en-US" sz="2400" b="1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3844290" y="1870710"/>
            <a:ext cx="1461135" cy="596900"/>
          </a:xfrm>
          <a:prstGeom prst="roundRect">
            <a:avLst>
              <a:gd name="adj" fmla="val 11928"/>
            </a:avLst>
          </a:prstGeom>
          <a:gradFill>
            <a:gsLst>
              <a:gs pos="0">
                <a:srgbClr val="5D43A4"/>
              </a:gs>
              <a:gs pos="97000">
                <a:srgbClr val="4E3882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需求问询</a:t>
            </a:r>
            <a:endParaRPr lang="zh-CN" altLang="en-US" sz="2400" b="1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278880" y="1287780"/>
            <a:ext cx="1579245" cy="16878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0" dist="152400" dir="5400000" sx="101000" sy="101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rgbClr val="D7388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8807450" y="1287780"/>
            <a:ext cx="1579245" cy="16878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0" dist="152400" dir="5400000" sx="101000" sy="101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rgbClr val="D7388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6163310" y="1114425"/>
            <a:ext cx="4312285" cy="1368425"/>
            <a:chOff x="6016" y="4936"/>
            <a:chExt cx="6791" cy="2155"/>
          </a:xfrm>
        </p:grpSpPr>
        <p:sp>
          <p:nvSpPr>
            <p:cNvPr id="60" name="文本框 59"/>
            <p:cNvSpPr txBox="1"/>
            <p:nvPr/>
          </p:nvSpPr>
          <p:spPr>
            <a:xfrm>
              <a:off x="6016" y="4956"/>
              <a:ext cx="2771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A3</a:t>
              </a:r>
              <a:endPara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ctr"/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（</a:t>
              </a:r>
              <a:r>
                <a:rPr lang="en-US" altLang="zh-CN" sz="20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Active</a:t>
              </a: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）</a:t>
              </a:r>
              <a:endPara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0036" y="4936"/>
              <a:ext cx="2771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A4</a:t>
              </a:r>
              <a:endPara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ctr"/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（</a:t>
              </a:r>
              <a:r>
                <a:rPr lang="en-US" altLang="zh-CN" sz="20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Aim</a:t>
              </a: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）</a:t>
              </a:r>
              <a:endPara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6277" y="6142"/>
              <a:ext cx="2324" cy="940"/>
            </a:xfrm>
            <a:prstGeom prst="roundRect">
              <a:avLst>
                <a:gd name="adj" fmla="val 11928"/>
              </a:avLst>
            </a:prstGeom>
            <a:gradFill>
              <a:gsLst>
                <a:gs pos="0">
                  <a:srgbClr val="C63C5D"/>
                </a:gs>
                <a:gs pos="97000">
                  <a:srgbClr val="A32B4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effectLst/>
                  <a:latin typeface="微软雅黑" panose="020B0503020204020204" charset="-122"/>
                  <a:ea typeface="微软雅黑" panose="020B0503020204020204" charset="-122"/>
                </a:rPr>
                <a:t>信心激励</a:t>
              </a:r>
              <a:endParaRPr lang="zh-CN" altLang="en-US" sz="2400" b="1"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10266" y="6151"/>
              <a:ext cx="2301" cy="940"/>
            </a:xfrm>
            <a:prstGeom prst="roundRect">
              <a:avLst>
                <a:gd name="adj" fmla="val 11928"/>
              </a:avLst>
            </a:prstGeom>
            <a:gradFill flip="none" rotWithShape="1">
              <a:gsLst>
                <a:gs pos="0">
                  <a:srgbClr val="C93939"/>
                </a:gs>
                <a:gs pos="97000">
                  <a:srgbClr val="A72B2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effectLst/>
                  <a:latin typeface="微软雅黑" panose="020B0503020204020204" charset="-122"/>
                  <a:ea typeface="微软雅黑" panose="020B0503020204020204" charset="-122"/>
                </a:rPr>
                <a:t>目标规划</a:t>
              </a:r>
              <a:endParaRPr lang="zh-CN" altLang="en-US" sz="2400" b="1"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097280" y="3011805"/>
            <a:ext cx="9413875" cy="789940"/>
            <a:chOff x="1848" y="5213"/>
            <a:chExt cx="14701" cy="744"/>
          </a:xfrm>
        </p:grpSpPr>
        <p:sp>
          <p:nvSpPr>
            <p:cNvPr id="79" name="圆角矩形 78"/>
            <p:cNvSpPr/>
            <p:nvPr/>
          </p:nvSpPr>
          <p:spPr>
            <a:xfrm>
              <a:off x="1848" y="5223"/>
              <a:ext cx="2766" cy="7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63500" dir="5400000" sx="105000" sy="105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 eaLnBrk="0" hangingPunct="0">
                <a:lnSpc>
                  <a:spcPct val="90000"/>
                </a:lnSpc>
                <a:spcAft>
                  <a:spcPct val="15000"/>
                </a:spcAft>
                <a:buFont typeface="Wingdings" panose="05000000000000000000" charset="0"/>
              </a:pPr>
              <a:r>
                <a:rPr lang="en-US" altLang="zh-CN" sz="2000" b="1" smtClean="0">
                  <a:solidFill>
                    <a:srgbClr val="2C407E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现状评估</a:t>
              </a:r>
              <a:endParaRPr lang="en-US" altLang="zh-CN" sz="2000" b="1" smtClean="0">
                <a:solidFill>
                  <a:srgbClr val="2C407E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marL="0" lvl="1" algn="ctr" eaLnBrk="0" hangingPunct="0">
                <a:lnSpc>
                  <a:spcPct val="90000"/>
                </a:lnSpc>
                <a:spcAft>
                  <a:spcPct val="15000"/>
                </a:spcAft>
                <a:buFont typeface="Wingdings" panose="05000000000000000000" charset="0"/>
              </a:pPr>
              <a:r>
                <a:rPr lang="en-US" altLang="zh-CN" sz="2000" b="1" smtClean="0">
                  <a:solidFill>
                    <a:srgbClr val="2C407E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寒暄切入</a:t>
              </a:r>
              <a:endParaRPr lang="en-US" altLang="zh-CN" sz="2000" b="1" smtClean="0">
                <a:solidFill>
                  <a:srgbClr val="2C407E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0" name="圆角矩形 79"/>
            <p:cNvSpPr/>
            <p:nvPr/>
          </p:nvSpPr>
          <p:spPr>
            <a:xfrm>
              <a:off x="5800" y="5223"/>
              <a:ext cx="2766" cy="7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63500" dir="5400000" sx="105000" sy="105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 eaLnBrk="0" hangingPunct="0">
                <a:lnSpc>
                  <a:spcPct val="90000"/>
                </a:lnSpc>
                <a:spcAft>
                  <a:spcPct val="15000"/>
                </a:spcAft>
                <a:buFont typeface="Wingdings" panose="05000000000000000000" charset="0"/>
              </a:pPr>
              <a:r>
                <a:rPr lang="en-US" altLang="zh-CN" sz="2000" b="1" smtClean="0">
                  <a:solidFill>
                    <a:srgbClr val="543C9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多重设问</a:t>
              </a:r>
              <a:endParaRPr lang="en-US" altLang="zh-CN" sz="2000" b="1" smtClean="0">
                <a:solidFill>
                  <a:srgbClr val="543C9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marL="0" lvl="1" algn="ctr" eaLnBrk="0" hangingPunct="0">
                <a:lnSpc>
                  <a:spcPct val="90000"/>
                </a:lnSpc>
                <a:spcAft>
                  <a:spcPct val="15000"/>
                </a:spcAft>
                <a:buFont typeface="Wingdings" panose="05000000000000000000" charset="0"/>
              </a:pPr>
              <a:r>
                <a:rPr lang="en-US" altLang="zh-CN" sz="2000" b="1" smtClean="0">
                  <a:solidFill>
                    <a:srgbClr val="543C9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引入主题</a:t>
              </a:r>
              <a:endParaRPr lang="en-US" altLang="zh-CN" sz="2000" b="1" smtClean="0">
                <a:solidFill>
                  <a:srgbClr val="543C9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圆角矩形 80"/>
            <p:cNvSpPr/>
            <p:nvPr/>
          </p:nvSpPr>
          <p:spPr>
            <a:xfrm>
              <a:off x="9711" y="5213"/>
              <a:ext cx="2898" cy="7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63500" dir="5400000" sx="105000" sy="105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hangingPunct="0">
                <a:lnSpc>
                  <a:spcPct val="100000"/>
                </a:lnSpc>
                <a:spcAft>
                  <a:spcPct val="15000"/>
                </a:spcAft>
                <a:buFont typeface="Arial" panose="020B0604020202020204" pitchFamily="34" charset="0"/>
              </a:pPr>
              <a:r>
                <a:rPr lang="en-US" altLang="zh-CN" sz="2000" b="1" smtClean="0">
                  <a:solidFill>
                    <a:srgbClr val="AF314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消除异议</a:t>
              </a:r>
              <a:endParaRPr lang="en-US" altLang="zh-CN" sz="2000" b="1" smtClean="0">
                <a:solidFill>
                  <a:srgbClr val="AF314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lvl="0" algn="ctr" eaLnBrk="0" hangingPunct="0">
                <a:lnSpc>
                  <a:spcPct val="100000"/>
                </a:lnSpc>
                <a:spcAft>
                  <a:spcPct val="15000"/>
                </a:spcAft>
                <a:buFont typeface="Arial" panose="020B0604020202020204" pitchFamily="34" charset="0"/>
              </a:pPr>
              <a:r>
                <a:rPr lang="en-US" altLang="zh-CN" sz="2000" b="1" smtClean="0">
                  <a:solidFill>
                    <a:srgbClr val="AF314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多重激励</a:t>
              </a:r>
              <a:endParaRPr lang="en-US" altLang="zh-CN" sz="2000" b="1" smtClean="0">
                <a:solidFill>
                  <a:srgbClr val="AF314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2" name="圆角矩形 81"/>
            <p:cNvSpPr/>
            <p:nvPr/>
          </p:nvSpPr>
          <p:spPr>
            <a:xfrm>
              <a:off x="13783" y="5223"/>
              <a:ext cx="2766" cy="7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63500" dir="5400000" sx="105000" sy="105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hangingPunct="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</a:pPr>
              <a:r>
                <a:rPr lang="zh-CN" altLang="en-US" sz="2000" b="1">
                  <a:solidFill>
                    <a:srgbClr val="BA333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目标制定</a:t>
              </a:r>
              <a:endParaRPr lang="zh-CN" altLang="en-US" sz="2000" b="1">
                <a:solidFill>
                  <a:srgbClr val="BA333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lvl="0" algn="ctr" eaLnBrk="0" hangingPunct="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</a:pPr>
              <a:r>
                <a:rPr lang="zh-CN" altLang="en-US" sz="2000" b="1">
                  <a:solidFill>
                    <a:srgbClr val="BA333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明确举措</a:t>
              </a:r>
              <a:endParaRPr lang="zh-CN" altLang="en-US" sz="2000" b="1">
                <a:solidFill>
                  <a:srgbClr val="BA333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88" name="TextBox 25"/>
          <p:cNvSpPr>
            <a:spLocks noChangeArrowheads="1"/>
          </p:cNvSpPr>
          <p:nvPr/>
        </p:nvSpPr>
        <p:spPr bwMode="auto">
          <a:xfrm>
            <a:off x="8416410" y="4009777"/>
            <a:ext cx="3004320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目标确定、目标细分</a:t>
            </a:r>
            <a:endParaRPr lang="en-US" altLang="zh-CN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 eaLnBrk="0" hangingPunct="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圈定重点人群、具体举措</a:t>
            </a:r>
            <a:endParaRPr lang="zh-CN" altLang="en-US" dirty="0"/>
          </a:p>
        </p:txBody>
      </p:sp>
      <p:sp>
        <p:nvSpPr>
          <p:cNvPr id="89" name="TextBox 32"/>
          <p:cNvSpPr>
            <a:spLocks noChangeArrowheads="1"/>
          </p:cNvSpPr>
          <p:nvPr/>
        </p:nvSpPr>
        <p:spPr bwMode="auto">
          <a:xfrm>
            <a:off x="5590172" y="4017097"/>
            <a:ext cx="32721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 eaLnBrk="0" hangingPunct="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谈行业、谈公司</a:t>
            </a:r>
            <a:endParaRPr lang="en-US" altLang="zh-CN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742950" lvl="1" indent="-285750" eaLnBrk="0" hangingPunct="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谈平台、谈案例</a:t>
            </a:r>
            <a:endParaRPr lang="en-US" altLang="zh-CN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742950" lvl="1" indent="-285750" eaLnBrk="0" hangingPunct="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谈发展、谈利益</a:t>
            </a:r>
            <a:endParaRPr lang="zh-CN" altLang="en-US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0" name="矩形 13"/>
          <p:cNvSpPr>
            <a:spLocks noChangeArrowheads="1"/>
          </p:cNvSpPr>
          <p:nvPr/>
        </p:nvSpPr>
        <p:spPr bwMode="auto">
          <a:xfrm>
            <a:off x="3005935" y="3992525"/>
            <a:ext cx="3099582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lvl="1" indent="-285750" eaLnBrk="0" hangingPunct="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问需求、问顾虑</a:t>
            </a:r>
            <a:endParaRPr lang="en-US" altLang="zh-CN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742950" lvl="1" indent="-285750" eaLnBrk="0" hangingPunct="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问困难、问规划</a:t>
            </a:r>
            <a:endParaRPr lang="zh-CN" altLang="en-US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1171820" y="3971023"/>
            <a:ext cx="1825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背景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 eaLnBrk="0" hangingPunct="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近况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/ 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状态</a:t>
            </a:r>
            <a:endParaRPr lang="en-US" altLang="zh-CN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 eaLnBrk="0" hangingPunct="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收获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/ 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收入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文本框 1"/>
          <p:cNvSpPr txBox="1">
            <a:spLocks noChangeArrowheads="1"/>
          </p:cNvSpPr>
          <p:nvPr/>
        </p:nvSpPr>
        <p:spPr bwMode="auto">
          <a:xfrm>
            <a:off x="124460" y="762091"/>
            <a:ext cx="38214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2215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A1-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现状分析 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Analysis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41757" y="5481453"/>
            <a:ext cx="807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充分准备是成功面谈的关键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97" name="Rectangle 2"/>
          <p:cNvSpPr>
            <a:spLocks noChangeArrowheads="1"/>
          </p:cNvSpPr>
          <p:nvPr/>
        </p:nvSpPr>
        <p:spPr bwMode="auto">
          <a:xfrm>
            <a:off x="170814" y="178377"/>
            <a:ext cx="12120563" cy="45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187" tIns="60594" rIns="121187" bIns="60594" anchor="ctr"/>
          <a:lstStyle/>
          <a:p>
            <a:pPr eaLnBrk="0" hangingPunct="0"/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一、</a:t>
            </a:r>
            <a:r>
              <a:rPr lang="en-US" altLang="zh-CN" sz="3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4A</a:t>
            </a:r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面谈流程逻辑</a:t>
            </a:r>
            <a:endParaRPr lang="zh-CN" altLang="en-US" sz="3200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0520" y="1250950"/>
            <a:ext cx="9752965" cy="427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、明确目的：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从分析中寻找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潜力。</a:t>
            </a:r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、关键点：</a:t>
            </a:r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背景：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家庭背景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分析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家庭收入、最近重大支出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）；</a:t>
            </a:r>
            <a:endParaRPr lang="en-US" altLang="zh-CN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近况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/ 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状态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：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最近需求分析、近日工作状态；</a:t>
            </a:r>
            <a:endParaRPr lang="en-US" altLang="zh-CN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收获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/ 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收入：收入分析、成长分析、荣誉分析。</a:t>
            </a:r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、谈话逻辑：</a:t>
            </a:r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寒暄切入：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肯定新人的工作成绩，营造平等沟通的氛围；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现状评估：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分析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数据，搭建面谈的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平台；</a:t>
            </a:r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面谈思路：了解被面谈现状，针对性面谈。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文本框 3"/>
          <p:cNvSpPr txBox="1">
            <a:spLocks noChangeArrowheads="1"/>
          </p:cNvSpPr>
          <p:nvPr/>
        </p:nvSpPr>
        <p:spPr bwMode="auto">
          <a:xfrm>
            <a:off x="244558" y="805199"/>
            <a:ext cx="30073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2215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A2-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需求问询 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Ask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4475" y="1323340"/>
            <a:ext cx="11567160" cy="399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800" b="1" dirty="0" smtClean="0">
                <a:latin typeface="微软雅黑" panose="020B0503020204020204" charset="-122"/>
                <a:ea typeface="微软雅黑" panose="020B0503020204020204" charset="-122"/>
              </a:rPr>
              <a:t>、步骤目的：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从需求中引导契合点。 </a:t>
            </a:r>
            <a:endParaRPr lang="en-US" altLang="zh-CN" sz="18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b="1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800" b="1" dirty="0" smtClean="0">
                <a:latin typeface="微软雅黑" panose="020B0503020204020204" charset="-122"/>
                <a:ea typeface="微软雅黑" panose="020B0503020204020204" charset="-122"/>
              </a:rPr>
              <a:t>、关键点：</a:t>
            </a:r>
            <a:endParaRPr lang="en-US" altLang="zh-CN" sz="18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1800" b="1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问需求、问顾虑：</a:t>
            </a:r>
            <a:r>
              <a:rPr lang="zh-CN" altLang="en-US" sz="18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尝试着去鼓励新人，消除新人的畏难心理，并提供帮助；</a:t>
            </a:r>
            <a:endParaRPr lang="zh-CN" altLang="en-US" sz="1800" b="1" dirty="0" smtClean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1800" b="1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问困难、问规划：</a:t>
            </a:r>
            <a:r>
              <a:rPr lang="zh-CN" altLang="en-US" sz="18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询问新人在工作中遇到过的困难，以及目标规划。</a:t>
            </a:r>
            <a:endParaRPr lang="zh-CN" altLang="en-US" sz="1800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800" b="1" dirty="0" smtClean="0">
                <a:latin typeface="微软雅黑" panose="020B0503020204020204" charset="-122"/>
                <a:ea typeface="微软雅黑" panose="020B0503020204020204" charset="-122"/>
              </a:rPr>
              <a:t>、谈话逻辑：</a:t>
            </a:r>
            <a:endParaRPr lang="en-US" altLang="zh-CN" sz="18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  <a:buChar char="Ø"/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多重设问：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通过设问的方式进行双向沟通，聆听梳理新人的思路，不断的总结并推动谈话进程，同时告知新人，会提供给他什么样的帮助；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342900" indent="-34290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  <a:buChar char="Ø"/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引入主题：列举身边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成功人士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的成长经历，给予信心与达成路径。也可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结合新人的成长路径、个人能力、优劣势等实际情况，采取不同的面谈策略。</a:t>
            </a:r>
            <a:endParaRPr lang="zh-CN" altLang="en-US" sz="18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61565" y="5447665"/>
            <a:ext cx="7239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消除被面谈者发展顾虑，深入挖掘发展需求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197" name="Rectangle 2"/>
          <p:cNvSpPr>
            <a:spLocks noChangeArrowheads="1"/>
          </p:cNvSpPr>
          <p:nvPr/>
        </p:nvSpPr>
        <p:spPr bwMode="auto">
          <a:xfrm>
            <a:off x="69214" y="203142"/>
            <a:ext cx="12120563" cy="45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187" tIns="60594" rIns="121187" bIns="60594" anchor="ctr"/>
          <a:lstStyle/>
          <a:p>
            <a:pPr eaLnBrk="0" hangingPunct="0"/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一、</a:t>
            </a:r>
            <a:r>
              <a:rPr lang="en-US" altLang="zh-CN" sz="3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4A</a:t>
            </a:r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面谈流程逻辑</a:t>
            </a:r>
            <a:endParaRPr lang="zh-CN" altLang="en-US" sz="3200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文本框 2"/>
          <p:cNvSpPr txBox="1">
            <a:spLocks noChangeArrowheads="1"/>
          </p:cNvSpPr>
          <p:nvPr/>
        </p:nvSpPr>
        <p:spPr bwMode="auto">
          <a:xfrm>
            <a:off x="192980" y="823803"/>
            <a:ext cx="34639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2215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A3-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信心激励 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Active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7970" y="1365250"/>
            <a:ext cx="11670030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、步骤目的：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从激励中坚定</a:t>
            </a:r>
            <a:r>
              <a:rPr lang="zh-CN" altLang="en-US" sz="1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意愿。</a:t>
            </a:r>
            <a:endParaRPr lang="en-US" altLang="zh-CN" sz="1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、关键点：</a:t>
            </a:r>
            <a:endParaRPr lang="zh-CN" altLang="en-US" sz="1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谈行业、谈公司：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ulim" panose="020B0600000101010101" pitchFamily="34" charset="-127"/>
              </a:rPr>
              <a:t>目前保险行业的发展前景及公司未来发展的趋势；</a:t>
            </a:r>
            <a:endParaRPr lang="zh-CN" altLang="en-US" sz="1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ulim" panose="020B0600000101010101" pitchFamily="34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谈平台、谈案例：讲述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ulim" panose="020B0600000101010101" pitchFamily="34" charset="-127"/>
              </a:rPr>
              <a:t>公司搭建的平台及支持政策，并列举从中获利的人群；</a:t>
            </a:r>
            <a:endParaRPr lang="zh-CN" altLang="en-US" sz="1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ulim" panose="020B0600000101010101" pitchFamily="34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谈发展、谈</a:t>
            </a:r>
            <a:r>
              <a:rPr lang="zh-CN" altLang="en-US" sz="18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利益：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ulim" panose="020B0600000101010101" pitchFamily="34" charset="-127"/>
              </a:rPr>
              <a:t>基本法盈利模式的演示。</a:t>
            </a:r>
            <a:endParaRPr lang="en-US" altLang="zh-CN" sz="18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、谈话逻辑：</a:t>
            </a:r>
            <a:endParaRPr lang="zh-CN" altLang="en-US" sz="1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8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消除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异议：</a:t>
            </a:r>
            <a:r>
              <a:rPr lang="zh-CN" altLang="en-US" sz="18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市场形势、内外部利好政策、公司搭建的平台，引导被面谈者坚定信心；</a:t>
            </a:r>
            <a:endParaRPr lang="zh-CN" altLang="en-US" sz="18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多重激励：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以不同阶段发展为目标，鼓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励被面谈者晋升、做主管、做大主管。</a:t>
            </a:r>
            <a:endParaRPr lang="zh-CN" altLang="en-US" sz="1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800100" lvl="1" indent="-34290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  <a:buChar char="Ø"/>
            </a:pPr>
            <a:endParaRPr lang="zh-CN" altLang="en-US" sz="1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3620" y="5180330"/>
            <a:ext cx="9971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基本法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收入为主线，引导被面谈者坚定目标做组织发展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197" name="Rectangle 2"/>
          <p:cNvSpPr>
            <a:spLocks noChangeArrowheads="1"/>
          </p:cNvSpPr>
          <p:nvPr/>
        </p:nvSpPr>
        <p:spPr bwMode="auto">
          <a:xfrm>
            <a:off x="170815" y="178435"/>
            <a:ext cx="11473180" cy="45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187" tIns="60594" rIns="121187" bIns="60594" anchor="ctr"/>
          <a:lstStyle/>
          <a:p>
            <a:pPr eaLnBrk="0" hangingPunct="0"/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一、</a:t>
            </a:r>
            <a:r>
              <a:rPr lang="en-US" altLang="zh-CN" sz="3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4A</a:t>
            </a:r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面谈流程逻辑</a:t>
            </a:r>
            <a:endParaRPr lang="zh-CN" altLang="en-US" sz="3200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文本框 3"/>
          <p:cNvSpPr txBox="1">
            <a:spLocks noChangeArrowheads="1"/>
          </p:cNvSpPr>
          <p:nvPr/>
        </p:nvSpPr>
        <p:spPr bwMode="auto">
          <a:xfrm>
            <a:off x="401915" y="856681"/>
            <a:ext cx="30746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A4-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目标规划 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Aim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8440" y="1376045"/>
            <a:ext cx="1176972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、步骤目的：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从规划中指明方向。</a:t>
            </a:r>
            <a:endParaRPr lang="zh-CN" altLang="en-US" sz="1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、关键点：</a:t>
            </a:r>
            <a:endParaRPr lang="en-US" altLang="zh-CN" sz="1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目标确定、目标细分：树立终极目标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，并且细化具体达成路径，制定成即时目标（剥洋葱法）；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圈定重点人群、具体举措：找到达成目标的关键人物，制定具体的达成计划。</a:t>
            </a:r>
            <a:endParaRPr lang="zh-CN" altLang="en-US" sz="1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、谈话逻辑：</a:t>
            </a:r>
            <a:endParaRPr lang="en-US" altLang="zh-CN" sz="1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0" indent="-34290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  <a:buChar char="Ø"/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目标制定：与被面谈者达成思想上的共识，确立长期目标并细化分解为短期目标（剥洋葱法）；</a:t>
            </a:r>
            <a:endParaRPr lang="zh-CN" altLang="en-US" sz="1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342900" lvl="0" indent="-34290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  <a:buChar char="Ø"/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明确举措：梳理具体达成路径并制定行事历。</a:t>
            </a:r>
            <a:endParaRPr lang="zh-CN" altLang="en-US" sz="1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03020" y="5146675"/>
            <a:ext cx="9971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利用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剥洋葱法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逐步细化、分解目标，直至不可再分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197" name="Rectangle 2"/>
          <p:cNvSpPr>
            <a:spLocks noChangeArrowheads="1"/>
          </p:cNvSpPr>
          <p:nvPr/>
        </p:nvSpPr>
        <p:spPr bwMode="auto">
          <a:xfrm>
            <a:off x="170815" y="178435"/>
            <a:ext cx="11275060" cy="45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187" tIns="60594" rIns="121187" bIns="60594" anchor="ctr"/>
          <a:lstStyle/>
          <a:p>
            <a:pPr eaLnBrk="0" hangingPunct="0"/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一、</a:t>
            </a:r>
            <a:r>
              <a:rPr lang="en-US" altLang="zh-CN" sz="3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4A</a:t>
            </a:r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面谈流程逻辑</a:t>
            </a:r>
            <a:endParaRPr lang="zh-CN" altLang="en-US" sz="3200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35525" y="143510"/>
            <a:ext cx="237998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剥洋葱法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4230" y="4991100"/>
            <a:ext cx="10351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将终极分解成中期目标，再将中期目标分解成短期目标，一直细化分解下去，直至成为不可再分的即时目标。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527300" y="864870"/>
            <a:ext cx="6679322" cy="4175066"/>
            <a:chOff x="221" y="1462"/>
            <a:chExt cx="12174" cy="8025"/>
          </a:xfrm>
        </p:grpSpPr>
        <p:grpSp>
          <p:nvGrpSpPr>
            <p:cNvPr id="14" name="组合 13"/>
            <p:cNvGrpSpPr/>
            <p:nvPr/>
          </p:nvGrpSpPr>
          <p:grpSpPr>
            <a:xfrm>
              <a:off x="1838" y="1462"/>
              <a:ext cx="8874" cy="8025"/>
              <a:chOff x="3407" y="1603"/>
              <a:chExt cx="10176" cy="8025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3407" y="1603"/>
                <a:ext cx="10176" cy="8025"/>
                <a:chOff x="4845" y="1812"/>
                <a:chExt cx="8090" cy="7365"/>
              </a:xfrm>
            </p:grpSpPr>
            <p:sp>
              <p:nvSpPr>
                <p:cNvPr id="4" name="椭圆 3"/>
                <p:cNvSpPr/>
                <p:nvPr/>
              </p:nvSpPr>
              <p:spPr>
                <a:xfrm>
                  <a:off x="4845" y="1812"/>
                  <a:ext cx="8090" cy="7365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5" name="椭圆 4"/>
                <p:cNvSpPr/>
                <p:nvPr/>
              </p:nvSpPr>
              <p:spPr>
                <a:xfrm>
                  <a:off x="5830" y="3286"/>
                  <a:ext cx="6145" cy="587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6" name="椭圆 5"/>
                <p:cNvSpPr/>
                <p:nvPr/>
              </p:nvSpPr>
              <p:spPr>
                <a:xfrm>
                  <a:off x="6799" y="5009"/>
                  <a:ext cx="4241" cy="4104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7707" y="6703"/>
                  <a:ext cx="2482" cy="2457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sp>
            <p:nvSpPr>
              <p:cNvPr id="10" name="文本框 9"/>
              <p:cNvSpPr txBox="1"/>
              <p:nvPr/>
            </p:nvSpPr>
            <p:spPr>
              <a:xfrm>
                <a:off x="7055" y="1985"/>
                <a:ext cx="2982" cy="8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chemeClr val="accent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即时目标</a:t>
                </a:r>
                <a:endParaRPr lang="zh-CN" altLang="en-US" sz="2400" b="1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7071" y="3720"/>
                <a:ext cx="2982" cy="8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chemeClr val="accent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短期目标</a:t>
                </a:r>
                <a:endParaRPr lang="zh-CN" altLang="en-US" sz="2400" b="1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071" y="5680"/>
                <a:ext cx="2982" cy="8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中期目标</a:t>
                </a:r>
                <a:endParaRPr lang="zh-CN" altLang="en-US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071" y="7820"/>
                <a:ext cx="2982" cy="8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终极目标</a:t>
                </a:r>
                <a:endParaRPr lang="zh-CN" altLang="en-US" sz="24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上箭头 15"/>
            <p:cNvSpPr/>
            <p:nvPr/>
          </p:nvSpPr>
          <p:spPr>
            <a:xfrm>
              <a:off x="221" y="2598"/>
              <a:ext cx="1656" cy="4890"/>
            </a:xfrm>
            <a:prstGeom prst="up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5" y="3506"/>
              <a:ext cx="764" cy="3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设定目标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下箭头 17"/>
            <p:cNvSpPr/>
            <p:nvPr/>
          </p:nvSpPr>
          <p:spPr>
            <a:xfrm>
              <a:off x="10701" y="2713"/>
              <a:ext cx="1694" cy="4822"/>
            </a:xfrm>
            <a:prstGeom prst="down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12" y="3401"/>
              <a:ext cx="764" cy="3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实现目标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椭圆 29"/>
          <p:cNvSpPr/>
          <p:nvPr/>
        </p:nvSpPr>
        <p:spPr>
          <a:xfrm>
            <a:off x="3783965" y="2378075"/>
            <a:ext cx="1478915" cy="147764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381000" dist="152400" dir="5400000" sx="101000" sy="101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D7388D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16831" y="1216559"/>
            <a:ext cx="2358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mtClean="0">
                <a:solidFill>
                  <a:prstClr val="white"/>
                </a:solidFill>
                <a:cs typeface="+mn-ea"/>
                <a:sym typeface="+mn-lt"/>
              </a:rPr>
              <a:t>OUR GOALS</a:t>
            </a:r>
            <a:endParaRPr lang="zh-CN" altLang="en-US" sz="2800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0030" y="871220"/>
            <a:ext cx="664464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0" hangingPunct="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根据具体情况，可重点侧重或者删减某个环节。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pitchFamily="34" charset="0"/>
            </a:endParaRPr>
          </a:p>
          <a:p>
            <a:pPr marL="285750" indent="-285750" algn="l" eaLnBrk="0" hangingPunct="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面对异议处理，可重新切回需求问询或信心激励模块，循环、转换，自由组合使用。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51130" y="220980"/>
            <a:ext cx="556387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187" tIns="60594" rIns="121187" bIns="60594" anchor="ctr"/>
          <a:lstStyle/>
          <a:p>
            <a:pPr algn="dist" eaLnBrk="0" hangingPunct="0">
              <a:buFont typeface="Wingdings" panose="05000000000000000000" pitchFamily="2" charset="2"/>
              <a:buNone/>
            </a:pP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二、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4A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面谈灵活运用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40740" y="2367915"/>
            <a:ext cx="1478915" cy="14776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381000" dist="152400" dir="5400000" sx="101000" sy="101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D7388D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645275" y="2378075"/>
            <a:ext cx="1479550" cy="147764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381000" dist="152400" dir="5400000" sx="101000" sy="101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rgbClr val="D7388D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80745" y="2584450"/>
            <a:ext cx="14300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承诺性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面谈</a:t>
            </a:r>
            <a:endParaRPr lang="zh-CN" altLang="en-US" sz="2800" b="1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9563570" y="2373630"/>
            <a:ext cx="1489861" cy="1477645"/>
            <a:chOff x="2632" y="3349"/>
            <a:chExt cx="2046" cy="2031"/>
          </a:xfrm>
          <a:solidFill>
            <a:schemeClr val="tx2">
              <a:lumMod val="50000"/>
            </a:schemeClr>
          </a:solidFill>
        </p:grpSpPr>
        <p:sp>
          <p:nvSpPr>
            <p:cNvPr id="27" name="椭圆 26"/>
            <p:cNvSpPr/>
            <p:nvPr/>
          </p:nvSpPr>
          <p:spPr>
            <a:xfrm>
              <a:off x="2632" y="3349"/>
              <a:ext cx="2031" cy="2031"/>
            </a:xfrm>
            <a:prstGeom prst="ellipse">
              <a:avLst/>
            </a:prstGeom>
            <a:grpFill/>
            <a:ln>
              <a:noFill/>
            </a:ln>
            <a:effectLst>
              <a:outerShdw blurRad="381000" dist="152400" dir="5400000" sx="101000" sy="101000" algn="t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>
                <a:solidFill>
                  <a:srgbClr val="D7388D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715" y="3633"/>
              <a:ext cx="1963" cy="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晋升后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面谈</a:t>
              </a:r>
              <a:endParaRPr lang="zh-CN" altLang="en-US" sz="28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226435" y="2600325"/>
            <a:ext cx="5581015" cy="3471545"/>
            <a:chOff x="2281" y="4255"/>
            <a:chExt cx="8789" cy="5467"/>
          </a:xfrm>
        </p:grpSpPr>
        <p:sp>
          <p:nvSpPr>
            <p:cNvPr id="19" name="矩形 18"/>
            <p:cNvSpPr/>
            <p:nvPr/>
          </p:nvSpPr>
          <p:spPr>
            <a:xfrm>
              <a:off x="2281" y="6218"/>
              <a:ext cx="4292" cy="3504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lvl="0" algn="l" eaLnBrk="0" hangingPunct="0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通过分析面谈对象现状，制定目标，并坚定信心，给予新人具体达成路径，推动新人第一单。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lvl="0" algn="l" eaLnBrk="0" hangingPunct="0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运用：</a:t>
              </a:r>
              <a:r>
                <a:rPr lang="zh-CN" altLang="en-US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A1，A3，A4</a:t>
              </a:r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7747" y="4255"/>
              <a:ext cx="2252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转正后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面谈</a:t>
              </a:r>
              <a:endParaRPr lang="zh-CN" altLang="en-US" sz="28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946" y="4347"/>
              <a:ext cx="272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目标规划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面谈</a:t>
              </a:r>
              <a:endParaRPr lang="zh-CN" altLang="en-US" sz="28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812" y="6213"/>
              <a:ext cx="4258" cy="3504"/>
            </a:xfrm>
            <a:prstGeom prst="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lvl="0" algn="l" eaLnBrk="0" hangingPunct="0">
                <a:lnSpc>
                  <a:spcPct val="150000"/>
                </a:lnSpc>
                <a:spcAft>
                  <a:spcPct val="15000"/>
                </a:spcAft>
                <a:buFont typeface="Wingdings" panose="05000000000000000000" charset="0"/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通过分析面谈对象情况，询问需求并寻找契合点，进行增员激励，推动新人第一增。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lvl="0" algn="l" eaLnBrk="0" hangingPunct="0">
                <a:lnSpc>
                  <a:spcPct val="150000"/>
                </a:lnSpc>
                <a:spcAft>
                  <a:spcPct val="15000"/>
                </a:spcAft>
                <a:buFont typeface="Wingdings" panose="05000000000000000000" charset="0"/>
              </a:pPr>
              <a:r>
                <a:rPr lang="zh-CN" altLang="en-US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运用：</a:t>
              </a:r>
              <a:r>
                <a:rPr lang="en-US" altLang="zh-CN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A1</a:t>
              </a:r>
              <a:r>
                <a:rPr lang="zh-CN" altLang="en-US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，</a:t>
              </a:r>
              <a:r>
                <a:rPr lang="en-US" altLang="zh-CN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A2</a:t>
              </a:r>
              <a:r>
                <a:rPr lang="zh-CN" altLang="en-US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，</a:t>
              </a:r>
              <a:r>
                <a:rPr lang="en-US" altLang="zh-CN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A3</a:t>
              </a:r>
              <a:endPara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48590" y="3843655"/>
            <a:ext cx="2933065" cy="180975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lvl="1" eaLnBrk="0" hangingPunct="0">
              <a:lnSpc>
                <a:spcPct val="150000"/>
              </a:lnSpc>
              <a:spcAft>
                <a:spcPct val="15000"/>
              </a:spcAft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新人对上岗存在特有问题，通过不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断深层挖掘需求点，激励信心，推动新人上岗。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eaLnBrk="0" hangingPunct="0">
              <a:lnSpc>
                <a:spcPct val="150000"/>
              </a:lnSpc>
              <a:spcAft>
                <a:spcPct val="15000"/>
              </a:spcAft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运用：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A2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A3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循环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971915" y="3843655"/>
            <a:ext cx="2934970" cy="222504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lvl="1" algn="l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新人晋升后会存在迷茫期，利用设问找到新人困惑点，并提供解决方案激励信心，制定长久的规划目标。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lvl="0" algn="l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运用：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A2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，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A3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，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A4</a:t>
            </a:r>
            <a:endParaRPr lang="en-US" altLang="zh-CN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061835" y="344805"/>
            <a:ext cx="4792980" cy="1038860"/>
            <a:chOff x="11121" y="438"/>
            <a:chExt cx="7548" cy="1636"/>
          </a:xfrm>
        </p:grpSpPr>
        <p:sp>
          <p:nvSpPr>
            <p:cNvPr id="42" name="椭圆 41"/>
            <p:cNvSpPr/>
            <p:nvPr/>
          </p:nvSpPr>
          <p:spPr>
            <a:xfrm>
              <a:off x="11211" y="604"/>
              <a:ext cx="1590" cy="14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52400" dir="5400000" sx="101000" sy="101000" algn="t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200">
                <a:solidFill>
                  <a:srgbClr val="D7388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3042" y="604"/>
              <a:ext cx="1590" cy="14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52400" dir="5400000" sx="101000" sy="101000" algn="t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200">
                <a:solidFill>
                  <a:srgbClr val="D7388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1121" y="450"/>
              <a:ext cx="177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A1</a:t>
              </a:r>
              <a:r>
                <a:rPr lang="zh-CN" altLang="en-US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（</a:t>
              </a:r>
              <a:r>
                <a:rPr lang="en-US" altLang="zh-CN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Analysis</a:t>
              </a:r>
              <a:r>
                <a:rPr lang="zh-CN" altLang="en-US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）</a:t>
              </a:r>
              <a:endParaRPr lang="zh-CN" altLang="en-US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2937" y="446"/>
              <a:ext cx="177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A2</a:t>
              </a:r>
              <a:endParaRPr lang="en-US" altLang="zh-CN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ctr"/>
              <a:r>
                <a:rPr lang="zh-CN" altLang="en-US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（</a:t>
              </a:r>
              <a:r>
                <a:rPr lang="en-US" altLang="zh-CN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Ask</a:t>
              </a:r>
              <a:r>
                <a:rPr lang="zh-CN" altLang="en-US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）</a:t>
              </a:r>
              <a:endParaRPr lang="zh-CN" altLang="en-US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11211" y="1119"/>
              <a:ext cx="1498" cy="510"/>
            </a:xfrm>
            <a:prstGeom prst="roundRect">
              <a:avLst>
                <a:gd name="adj" fmla="val 12654"/>
              </a:avLst>
            </a:prstGeom>
            <a:gradFill>
              <a:gsLst>
                <a:gs pos="0">
                  <a:srgbClr val="394D94"/>
                </a:gs>
                <a:gs pos="98000">
                  <a:srgbClr val="2A3E7B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现状分析</a:t>
              </a:r>
              <a:endParaRPr lang="zh-CN" altLang="en-US" sz="14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13098" y="1105"/>
              <a:ext cx="1471" cy="521"/>
            </a:xfrm>
            <a:prstGeom prst="roundRect">
              <a:avLst>
                <a:gd name="adj" fmla="val 11928"/>
              </a:avLst>
            </a:prstGeom>
            <a:gradFill>
              <a:gsLst>
                <a:gs pos="0">
                  <a:srgbClr val="5D43A4"/>
                </a:gs>
                <a:gs pos="97000">
                  <a:srgbClr val="4E388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需求问询</a:t>
              </a:r>
              <a:endParaRPr lang="zh-CN" altLang="en-US" sz="14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4988" y="578"/>
              <a:ext cx="1590" cy="1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52400" dir="5400000" sx="101000" sy="101000" algn="t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200">
                <a:solidFill>
                  <a:srgbClr val="D7388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6989" y="604"/>
              <a:ext cx="1590" cy="1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52400" dir="5400000" sx="101000" sy="101000" algn="t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200">
                <a:solidFill>
                  <a:srgbClr val="D7388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4872" y="438"/>
              <a:ext cx="177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A3</a:t>
              </a:r>
              <a:endParaRPr lang="en-US" altLang="zh-CN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ctr"/>
              <a:r>
                <a:rPr lang="zh-CN" altLang="en-US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（</a:t>
              </a:r>
              <a:r>
                <a:rPr lang="en-US" altLang="zh-CN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Active</a:t>
              </a:r>
              <a:r>
                <a:rPr lang="zh-CN" altLang="en-US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）</a:t>
              </a:r>
              <a:endParaRPr lang="zh-CN" altLang="en-US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6897" y="453"/>
              <a:ext cx="177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A4</a:t>
              </a:r>
              <a:endParaRPr lang="en-US" altLang="zh-CN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ctr"/>
              <a:r>
                <a:rPr lang="zh-CN" altLang="en-US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（</a:t>
              </a:r>
              <a:r>
                <a:rPr lang="en-US" altLang="zh-CN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Aim</a:t>
              </a:r>
              <a:r>
                <a:rPr lang="zh-CN" altLang="en-US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）</a:t>
              </a:r>
              <a:endParaRPr lang="zh-CN" altLang="en-US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15039" y="1094"/>
              <a:ext cx="1486" cy="520"/>
            </a:xfrm>
            <a:prstGeom prst="roundRect">
              <a:avLst>
                <a:gd name="adj" fmla="val 11928"/>
              </a:avLst>
            </a:prstGeom>
            <a:gradFill>
              <a:gsLst>
                <a:gs pos="0">
                  <a:srgbClr val="C63C5D"/>
                </a:gs>
                <a:gs pos="97000">
                  <a:srgbClr val="A32B4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>
                  <a:effectLst/>
                  <a:latin typeface="微软雅黑" panose="020B0503020204020204" charset="-122"/>
                  <a:ea typeface="微软雅黑" panose="020B0503020204020204" charset="-122"/>
                </a:rPr>
                <a:t>信心激励</a:t>
              </a:r>
              <a:endParaRPr lang="zh-CN" altLang="en-US" sz="1400" b="1"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17044" y="1125"/>
              <a:ext cx="1471" cy="520"/>
            </a:xfrm>
            <a:prstGeom prst="roundRect">
              <a:avLst>
                <a:gd name="adj" fmla="val 11928"/>
              </a:avLst>
            </a:prstGeom>
            <a:gradFill flip="none" rotWithShape="1">
              <a:gsLst>
                <a:gs pos="0">
                  <a:srgbClr val="C93939"/>
                </a:gs>
                <a:gs pos="97000">
                  <a:srgbClr val="A72B2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>
                  <a:effectLst/>
                  <a:latin typeface="微软雅黑" panose="020B0503020204020204" charset="-122"/>
                  <a:ea typeface="微软雅黑" panose="020B0503020204020204" charset="-122"/>
                </a:rPr>
                <a:t>目标规划</a:t>
              </a:r>
              <a:endParaRPr lang="zh-CN" altLang="en-US" sz="1400" b="1"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5143500" y="599440"/>
            <a:ext cx="2240280" cy="1071880"/>
          </a:xfrm>
        </p:spPr>
        <p:txBody>
          <a:bodyPr/>
          <a:lstStyle/>
          <a:p>
            <a:pPr eaLnBrk="1" hangingPunct="1"/>
            <a:r>
              <a:rPr lang="zh-CN" altLang="en-US" sz="4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4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504565" y="1364725"/>
            <a:ext cx="6335174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06" tIns="45453" rIns="90906" bIns="454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一、面谈的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重要性</a:t>
            </a:r>
            <a:endParaRPr lang="en-US" altLang="zh-CN" sz="32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二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、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4A</a:t>
            </a:r>
            <a:r>
              <a:rPr lang="zh-CN" altLang="en-US" sz="3200" b="1" dirty="0">
                <a:latin typeface="Arial" panose="020B0604020202020204"/>
                <a:ea typeface="微软雅黑" panose="020B0503020204020204" charset="-122"/>
                <a:sym typeface="宋体" panose="02010600030101010101" pitchFamily="2" charset="-122"/>
              </a:rPr>
              <a:t>面谈法</a:t>
            </a:r>
            <a:r>
              <a:rPr lang="zh-CN" altLang="en-US" sz="3200" b="1" dirty="0" smtClean="0">
                <a:latin typeface="Arial" panose="020B0604020202020204"/>
                <a:ea typeface="微软雅黑" panose="020B0503020204020204" charset="-122"/>
                <a:sym typeface="宋体" panose="02010600030101010101" pitchFamily="2" charset="-122"/>
              </a:rPr>
              <a:t>流程</a:t>
            </a:r>
            <a:endParaRPr lang="en-US" altLang="zh-CN" sz="3200" b="1" dirty="0" smtClean="0">
              <a:latin typeface="Arial" panose="020B0604020202020204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4A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面谈的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工具</a:t>
            </a:r>
            <a:endParaRPr lang="en-US" altLang="zh-CN" sz="32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 indent="0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工具表的介绍及使用</a:t>
            </a:r>
            <a:endParaRPr lang="zh-CN" altLang="en-US" sz="32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382165" y="305937"/>
            <a:ext cx="5211081" cy="606717"/>
          </a:xfrm>
        </p:spPr>
        <p:txBody>
          <a:bodyPr/>
          <a:lstStyle/>
          <a:p>
            <a:pPr eaLnBrk="1" hangingPunct="1"/>
            <a:r>
              <a:rPr lang="zh-CN" altLang="en-US" sz="318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一、面谈记录表</a:t>
            </a:r>
            <a:endParaRPr lang="zh-CN" altLang="en-US" sz="318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graphicFrame>
        <p:nvGraphicFramePr>
          <p:cNvPr id="33798" name="表格 33797"/>
          <p:cNvGraphicFramePr/>
          <p:nvPr/>
        </p:nvGraphicFramePr>
        <p:xfrm>
          <a:off x="339234" y="1456237"/>
          <a:ext cx="5292725" cy="4516755"/>
        </p:xfrm>
        <a:graphic>
          <a:graphicData uri="http://schemas.openxmlformats.org/drawingml/2006/table">
            <a:tbl>
              <a:tblPr/>
              <a:tblGrid>
                <a:gridCol w="1254760"/>
                <a:gridCol w="1277620"/>
                <a:gridCol w="1205230"/>
                <a:gridCol w="1555115"/>
              </a:tblGrid>
              <a:tr h="706120">
                <a:tc>
                  <a:txBody>
                    <a:bodyPr/>
                    <a:lstStyle>
                      <a:lvl1pPr marL="265430" lvl="0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800" b="1" u="none" kern="1200">
                          <a:latin typeface="Trebuchet MS" panose="020B0603020202020204" pitchFamily="2" charset="0"/>
                        </a:defRPr>
                      </a:lvl1pPr>
                      <a:lvl2pPr marL="265430" lvl="1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400" b="0" i="0" u="sng" kern="12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defRPr>
                      </a:lvl2pPr>
                      <a:lvl3pPr marL="265430" lvl="2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0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3pPr>
                      <a:lvl4pPr marL="881380" lvl="3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4pPr>
                      <a:lvl5pPr marL="1233805" lvl="4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/>
                        <a:buNone/>
                      </a:pPr>
                      <a:r>
                        <a:rPr lang="zh-CN" altLang="en-US" sz="1790" b="0" dirty="0">
                          <a:solidFill>
                            <a:srgbClr val="000000"/>
                          </a:solidFill>
                          <a:latin typeface="Arial" panose="020B0604020202020204"/>
                          <a:ea typeface="微软雅黑" panose="020B0503020204020204" charset="-122"/>
                        </a:rPr>
                        <a:t>面谈人</a:t>
                      </a:r>
                      <a:endParaRPr lang="zh-CN" altLang="en-US" sz="1790" b="0" dirty="0">
                        <a:solidFill>
                          <a:srgbClr val="000000"/>
                        </a:solidFill>
                        <a:latin typeface="Arial" panose="020B0604020202020204"/>
                        <a:ea typeface="微软雅黑" panose="020B0503020204020204" charset="-122"/>
                      </a:endParaRPr>
                    </a:p>
                  </a:txBody>
                  <a:tcPr marL="90919" marR="90919" marT="45461" marB="45461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265430" lvl="0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800" b="1" u="none" kern="1200">
                          <a:latin typeface="Trebuchet MS" panose="020B0603020202020204" pitchFamily="2" charset="0"/>
                        </a:defRPr>
                      </a:lvl1pPr>
                      <a:lvl2pPr marL="265430" lvl="1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400" b="0" i="0" u="sng" kern="12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defRPr>
                      </a:lvl2pPr>
                      <a:lvl3pPr marL="265430" lvl="2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0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3pPr>
                      <a:lvl4pPr marL="881380" lvl="3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4pPr>
                      <a:lvl5pPr marL="1233805" lvl="4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/>
                        <a:buNone/>
                      </a:pPr>
                      <a:endParaRPr lang="en-US" altLang="x-none" sz="1790" dirty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90919" marR="90919" marT="45461" marB="45461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265430" lvl="0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800" b="1" u="none" kern="1200">
                          <a:latin typeface="Trebuchet MS" panose="020B0603020202020204" pitchFamily="2" charset="0"/>
                        </a:defRPr>
                      </a:lvl1pPr>
                      <a:lvl2pPr marL="265430" lvl="1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400" b="0" i="0" u="sng" kern="12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defRPr>
                      </a:lvl2pPr>
                      <a:lvl3pPr marL="265430" lvl="2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0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3pPr>
                      <a:lvl4pPr marL="881380" lvl="3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4pPr>
                      <a:lvl5pPr marL="1233805" lvl="4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/>
                        <a:buNone/>
                      </a:pPr>
                      <a:r>
                        <a:rPr lang="zh-CN" altLang="en-US" sz="1790" b="0" dirty="0">
                          <a:solidFill>
                            <a:srgbClr val="000000"/>
                          </a:solidFill>
                          <a:latin typeface="Arial" panose="020B0604020202020204"/>
                          <a:ea typeface="微软雅黑" panose="020B0503020204020204" charset="-122"/>
                        </a:rPr>
                        <a:t>面谈时间</a:t>
                      </a:r>
                      <a:endParaRPr lang="zh-CN" altLang="en-US" sz="1790" b="0" dirty="0">
                        <a:solidFill>
                          <a:srgbClr val="000000"/>
                        </a:solidFill>
                        <a:latin typeface="Arial" panose="020B0604020202020204"/>
                        <a:ea typeface="微软雅黑" panose="020B0503020204020204" charset="-122"/>
                      </a:endParaRPr>
                    </a:p>
                  </a:txBody>
                  <a:tcPr marL="90919" marR="90919" marT="45461" marB="45461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265430" lvl="0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800" b="1" u="none" kern="1200">
                          <a:latin typeface="Trebuchet MS" panose="020B0603020202020204" pitchFamily="2" charset="0"/>
                        </a:defRPr>
                      </a:lvl1pPr>
                      <a:lvl2pPr marL="265430" lvl="1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400" b="0" i="0" u="sng" kern="12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defRPr>
                      </a:lvl2pPr>
                      <a:lvl3pPr marL="265430" lvl="2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0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3pPr>
                      <a:lvl4pPr marL="881380" lvl="3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4pPr>
                      <a:lvl5pPr marL="1233805" lvl="4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fontAlgn="base" latinLnBrk="0" hangingPunct="1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/>
                        <a:buNone/>
                      </a:pPr>
                      <a:endParaRPr lang="en-US" altLang="x-none" sz="1790" dirty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90919" marR="90919" marT="45461" marB="45461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705485">
                <a:tc>
                  <a:txBody>
                    <a:bodyPr/>
                    <a:lstStyle>
                      <a:lvl1pPr marL="265430" lvl="0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800" b="1" u="none" kern="1200">
                          <a:latin typeface="Trebuchet MS" panose="020B0603020202020204" pitchFamily="2" charset="0"/>
                        </a:defRPr>
                      </a:lvl1pPr>
                      <a:lvl2pPr marL="265430" lvl="1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400" b="0" i="0" u="sng" kern="12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defRPr>
                      </a:lvl2pPr>
                      <a:lvl3pPr marL="265430" lvl="2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0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3pPr>
                      <a:lvl4pPr marL="881380" lvl="3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4pPr>
                      <a:lvl5pPr marL="1233805" lvl="4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/>
                        <a:buNone/>
                      </a:pPr>
                      <a:r>
                        <a:rPr lang="zh-CN" altLang="en-US" sz="1790" b="0" dirty="0">
                          <a:solidFill>
                            <a:srgbClr val="000000"/>
                          </a:solidFill>
                          <a:latin typeface="Arial" panose="020B0604020202020204"/>
                          <a:ea typeface="微软雅黑" panose="020B0503020204020204" charset="-122"/>
                        </a:rPr>
                        <a:t>被面谈人</a:t>
                      </a:r>
                      <a:endParaRPr lang="zh-CN" altLang="en-US" sz="1790" b="0" dirty="0">
                        <a:solidFill>
                          <a:srgbClr val="000000"/>
                        </a:solidFill>
                        <a:latin typeface="Arial" panose="020B0604020202020204"/>
                        <a:ea typeface="微软雅黑" panose="020B0503020204020204" charset="-122"/>
                      </a:endParaRPr>
                    </a:p>
                  </a:txBody>
                  <a:tcPr marL="90919" marR="90919" marT="45461" marB="45461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265430" lvl="0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800" b="1" u="none" kern="1200">
                          <a:latin typeface="Trebuchet MS" panose="020B0603020202020204" pitchFamily="2" charset="0"/>
                        </a:defRPr>
                      </a:lvl1pPr>
                      <a:lvl2pPr marL="265430" lvl="1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400" b="0" i="0" u="sng" kern="12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defRPr>
                      </a:lvl2pPr>
                      <a:lvl3pPr marL="265430" lvl="2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0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3pPr>
                      <a:lvl4pPr marL="881380" lvl="3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4pPr>
                      <a:lvl5pPr marL="1233805" lvl="4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/>
                        <a:buNone/>
                      </a:pPr>
                      <a:endParaRPr lang="en-US" altLang="x-none" sz="1790" dirty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90919" marR="90919" marT="45461" marB="45461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265430" lvl="0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800" b="1" u="none" kern="1200">
                          <a:latin typeface="Trebuchet MS" panose="020B0603020202020204" pitchFamily="2" charset="0"/>
                        </a:defRPr>
                      </a:lvl1pPr>
                      <a:lvl2pPr marL="265430" lvl="1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400" b="0" i="0" u="sng" kern="12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defRPr>
                      </a:lvl2pPr>
                      <a:lvl3pPr marL="265430" lvl="2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0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3pPr>
                      <a:lvl4pPr marL="881380" lvl="3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4pPr>
                      <a:lvl5pPr marL="1233805" lvl="4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/>
                        <a:buNone/>
                      </a:pPr>
                      <a:r>
                        <a:rPr lang="zh-CN" altLang="en-US" sz="1790" b="0" dirty="0">
                          <a:solidFill>
                            <a:srgbClr val="000000"/>
                          </a:solidFill>
                          <a:latin typeface="Arial" panose="020B0604020202020204"/>
                          <a:ea typeface="微软雅黑" panose="020B0503020204020204" charset="-122"/>
                        </a:rPr>
                        <a:t>入司时间</a:t>
                      </a:r>
                      <a:endParaRPr lang="zh-CN" altLang="en-US" sz="1790" b="0" dirty="0">
                        <a:solidFill>
                          <a:srgbClr val="000000"/>
                        </a:solidFill>
                        <a:latin typeface="Arial" panose="020B0604020202020204"/>
                        <a:ea typeface="微软雅黑" panose="020B0503020204020204" charset="-122"/>
                      </a:endParaRPr>
                    </a:p>
                  </a:txBody>
                  <a:tcPr marL="90919" marR="90919" marT="45461" marB="45461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265430" lvl="0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800" b="1" u="none" kern="1200">
                          <a:latin typeface="Trebuchet MS" panose="020B0603020202020204" pitchFamily="2" charset="0"/>
                        </a:defRPr>
                      </a:lvl1pPr>
                      <a:lvl2pPr marL="265430" lvl="1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400" b="0" i="0" u="sng" kern="12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defRPr>
                      </a:lvl2pPr>
                      <a:lvl3pPr marL="265430" lvl="2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0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3pPr>
                      <a:lvl4pPr marL="881380" lvl="3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4pPr>
                      <a:lvl5pPr marL="1233805" lvl="4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fontAlgn="base" latinLnBrk="0" hangingPunct="1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/>
                        <a:buNone/>
                      </a:pPr>
                      <a:endParaRPr lang="en-US" altLang="x-none" sz="1790" dirty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90919" marR="90919" marT="45461" marB="45461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925830">
                <a:tc>
                  <a:txBody>
                    <a:bodyPr/>
                    <a:lstStyle>
                      <a:lvl1pPr marL="265430" lvl="0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800" b="1" u="none" kern="1200">
                          <a:latin typeface="Trebuchet MS" panose="020B0603020202020204" pitchFamily="2" charset="0"/>
                        </a:defRPr>
                      </a:lvl1pPr>
                      <a:lvl2pPr marL="265430" lvl="1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400" b="0" i="0" u="sng" kern="12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defRPr>
                      </a:lvl2pPr>
                      <a:lvl3pPr marL="265430" lvl="2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0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3pPr>
                      <a:lvl4pPr marL="881380" lvl="3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4pPr>
                      <a:lvl5pPr marL="1233805" lvl="4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/>
                        <a:buNone/>
                      </a:pPr>
                      <a:r>
                        <a:rPr lang="zh-CN" altLang="en-US" sz="1790" b="0" dirty="0">
                          <a:solidFill>
                            <a:srgbClr val="000000"/>
                          </a:solidFill>
                          <a:latin typeface="Arial" panose="020B0604020202020204"/>
                          <a:ea typeface="微软雅黑" panose="020B0503020204020204" charset="-122"/>
                        </a:rPr>
                        <a:t>个人现状</a:t>
                      </a:r>
                      <a:endParaRPr lang="zh-CN" altLang="en-US" sz="1790" b="0" dirty="0">
                        <a:solidFill>
                          <a:srgbClr val="000000"/>
                        </a:solidFill>
                        <a:latin typeface="Arial" panose="020B0604020202020204"/>
                        <a:ea typeface="微软雅黑" panose="020B0503020204020204" charset="-122"/>
                      </a:endParaRPr>
                    </a:p>
                  </a:txBody>
                  <a:tcPr marL="90919" marR="90919" marT="45461" marB="45461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265430" lvl="0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800" b="1" u="none" kern="1200">
                          <a:latin typeface="Trebuchet MS" panose="020B0603020202020204" pitchFamily="2" charset="0"/>
                        </a:defRPr>
                      </a:lvl1pPr>
                      <a:lvl2pPr marL="265430" lvl="1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400" b="0" i="0" u="sng" kern="12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defRPr>
                      </a:lvl2pPr>
                      <a:lvl3pPr marL="265430" lvl="2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0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3pPr>
                      <a:lvl4pPr marL="881380" lvl="3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4pPr>
                      <a:lvl5pPr marL="1233805" lvl="4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/>
                        <a:buNone/>
                      </a:pPr>
                      <a:endParaRPr lang="en-US" altLang="x-none" sz="1790" dirty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90919" marR="90919" marT="45461" marB="45461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64260">
                <a:tc>
                  <a:txBody>
                    <a:bodyPr/>
                    <a:lstStyle>
                      <a:lvl1pPr marL="265430" lvl="0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800" b="1" u="none" kern="1200">
                          <a:latin typeface="Trebuchet MS" panose="020B0603020202020204" pitchFamily="2" charset="0"/>
                        </a:defRPr>
                      </a:lvl1pPr>
                      <a:lvl2pPr marL="265430" lvl="1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400" b="0" i="0" u="sng" kern="12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defRPr>
                      </a:lvl2pPr>
                      <a:lvl3pPr marL="265430" lvl="2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0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3pPr>
                      <a:lvl4pPr marL="881380" lvl="3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4pPr>
                      <a:lvl5pPr marL="1233805" lvl="4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/>
                        <a:buNone/>
                      </a:pPr>
                      <a:r>
                        <a:rPr lang="zh-CN" altLang="en-US" sz="1790" b="0" dirty="0">
                          <a:solidFill>
                            <a:srgbClr val="000000"/>
                          </a:solidFill>
                          <a:latin typeface="Arial" panose="020B0604020202020204"/>
                          <a:ea typeface="微软雅黑" panose="020B0503020204020204" charset="-122"/>
                        </a:rPr>
                        <a:t>短期目标</a:t>
                      </a:r>
                      <a:endParaRPr lang="zh-CN" altLang="en-US" sz="1790" b="0" dirty="0">
                        <a:solidFill>
                          <a:srgbClr val="000000"/>
                        </a:solidFill>
                        <a:latin typeface="Arial" panose="020B0604020202020204"/>
                        <a:ea typeface="微软雅黑" panose="020B0503020204020204" charset="-122"/>
                      </a:endParaRPr>
                    </a:p>
                  </a:txBody>
                  <a:tcPr marL="90919" marR="90919" marT="45461" marB="45461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265430" lvl="0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800" b="1" u="none" kern="1200">
                          <a:latin typeface="Trebuchet MS" panose="020B0603020202020204" pitchFamily="2" charset="0"/>
                        </a:defRPr>
                      </a:lvl1pPr>
                      <a:lvl2pPr marL="265430" lvl="1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400" b="0" i="0" u="sng" kern="12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defRPr>
                      </a:lvl2pPr>
                      <a:lvl3pPr marL="265430" lvl="2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0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3pPr>
                      <a:lvl4pPr marL="881380" lvl="3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4pPr>
                      <a:lvl5pPr marL="1233805" lvl="4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/>
                        <a:buNone/>
                      </a:pPr>
                      <a:endParaRPr lang="en-US" altLang="x-none" sz="1790" dirty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90919" marR="90919" marT="45461" marB="45461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15060">
                <a:tc>
                  <a:txBody>
                    <a:bodyPr/>
                    <a:lstStyle>
                      <a:lvl1pPr marL="265430" lvl="0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800" b="1" u="none" kern="1200">
                          <a:latin typeface="Trebuchet MS" panose="020B0603020202020204" pitchFamily="2" charset="0"/>
                        </a:defRPr>
                      </a:lvl1pPr>
                      <a:lvl2pPr marL="265430" lvl="1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400" b="0" i="0" u="sng" kern="12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defRPr>
                      </a:lvl2pPr>
                      <a:lvl3pPr marL="265430" lvl="2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0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3pPr>
                      <a:lvl4pPr marL="881380" lvl="3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4pPr>
                      <a:lvl5pPr marL="1233805" lvl="4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/>
                        <a:buNone/>
                      </a:pPr>
                      <a:r>
                        <a:rPr lang="zh-CN" altLang="en-US" sz="1790" b="0" dirty="0">
                          <a:solidFill>
                            <a:srgbClr val="000000"/>
                          </a:solidFill>
                          <a:latin typeface="Arial" panose="020B0604020202020204"/>
                          <a:ea typeface="微软雅黑" panose="020B0503020204020204" charset="-122"/>
                        </a:rPr>
                        <a:t>面谈成效</a:t>
                      </a:r>
                      <a:endParaRPr lang="zh-CN" altLang="en-US" sz="1790" b="0" dirty="0">
                        <a:solidFill>
                          <a:srgbClr val="000000"/>
                        </a:solidFill>
                        <a:latin typeface="Arial" panose="020B0604020202020204"/>
                        <a:ea typeface="微软雅黑" panose="020B0503020204020204" charset="-122"/>
                      </a:endParaRPr>
                    </a:p>
                  </a:txBody>
                  <a:tcPr marL="90919" marR="90919" marT="45461" marB="45461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265430" lvl="0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800" b="1" u="none" kern="1200">
                          <a:latin typeface="Trebuchet MS" panose="020B0603020202020204" pitchFamily="2" charset="0"/>
                        </a:defRPr>
                      </a:lvl1pPr>
                      <a:lvl2pPr marL="265430" lvl="1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400" b="0" i="0" u="sng" kern="12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defRPr>
                      </a:lvl2pPr>
                      <a:lvl3pPr marL="265430" lvl="2" indent="-265430" algn="l" defTabSz="352425" eaLnBrk="0" fontAlgn="ctr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4300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20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3pPr>
                      <a:lvl4pPr marL="881380" lvl="3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4pPr>
                      <a:lvl5pPr marL="1233805" lvl="4" indent="-176530" algn="l" defTabSz="352425" eaLnBrk="0" fontAlgn="base" latinLnBrk="1" hangingPunct="0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2" charset="2"/>
                        <a:buChar char=""/>
                        <a:defRPr sz="1800" b="0" i="0" u="sng" kern="1200">
                          <a:solidFill>
                            <a:srgbClr val="404040"/>
                          </a:solidFill>
                          <a:latin typeface="Trebuchet MS" panose="020B06030202020202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/>
                        <a:buNone/>
                      </a:pPr>
                      <a:endParaRPr lang="en-US" altLang="x-none" sz="1790" dirty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90919" marR="90919" marT="45461" marB="45461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853910" y="1081965"/>
            <a:ext cx="6104732" cy="4347845"/>
          </a:xfrm>
          <a:prstGeom prst="rect">
            <a:avLst/>
          </a:prstGeom>
          <a:noFill/>
          <a:ln w="28575" cmpd="sng">
            <a:solidFill>
              <a:schemeClr val="accent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99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面谈人：</a:t>
            </a:r>
            <a:r>
              <a:rPr lang="zh-CN" altLang="en-US" sz="199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主管；</a:t>
            </a:r>
            <a:endParaRPr lang="zh-CN" altLang="en-US" sz="199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99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被面谈人：</a:t>
            </a:r>
            <a:r>
              <a:rPr lang="zh-CN" altLang="en-US" sz="199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新人；</a:t>
            </a:r>
            <a:endParaRPr lang="zh-CN" altLang="en-US" sz="199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99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面谈时间：</a:t>
            </a:r>
            <a:r>
              <a:rPr lang="zh-CN" altLang="en-US" sz="199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当日时间；</a:t>
            </a:r>
            <a:endParaRPr lang="zh-CN" altLang="en-US" sz="199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99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入司时间：</a:t>
            </a:r>
            <a:r>
              <a:rPr lang="zh-CN" altLang="en-US" sz="199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新人入司时间；</a:t>
            </a:r>
            <a:endParaRPr lang="zh-CN" altLang="en-US" sz="199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  <a:buChar char="Ø"/>
            </a:pPr>
            <a:r>
              <a:rPr lang="zh-CN" altLang="en-US" sz="199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个人现状：</a:t>
            </a:r>
            <a:r>
              <a:rPr lang="zh-CN" altLang="en-US" sz="199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新人</a:t>
            </a:r>
            <a:r>
              <a:rPr lang="zh-CN" altLang="en-US" sz="199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背景，近况</a:t>
            </a:r>
            <a:r>
              <a:rPr lang="en-US" altLang="zh-CN" sz="19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/ </a:t>
            </a:r>
            <a:r>
              <a:rPr lang="zh-CN" altLang="en-US" sz="19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状态、收获</a:t>
            </a:r>
            <a:r>
              <a:rPr lang="en-US" altLang="zh-CN" sz="19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/ </a:t>
            </a:r>
            <a:r>
              <a:rPr lang="zh-CN" altLang="en-US" sz="199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收入；</a:t>
            </a:r>
            <a:endParaRPr lang="zh-CN" altLang="en-US" sz="199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  <a:buChar char="Ø"/>
            </a:pPr>
            <a:r>
              <a:rPr lang="zh-CN" altLang="en-US" sz="199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短期目标：</a:t>
            </a:r>
            <a:r>
              <a:rPr lang="zh-CN" altLang="en-US" sz="199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可量化、可追踪的阶段性目标（建议已月</a:t>
            </a:r>
            <a:r>
              <a:rPr lang="en-US" altLang="zh-CN" sz="199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/</a:t>
            </a:r>
            <a:r>
              <a:rPr lang="zh-CN" altLang="en-US" sz="199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季为单位）；</a:t>
            </a:r>
            <a:endParaRPr lang="zh-CN" altLang="en-US" sz="199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  <a:buChar char="Ø"/>
            </a:pPr>
            <a:r>
              <a:rPr lang="zh-CN" altLang="en-US" sz="199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面谈成效：</a:t>
            </a:r>
            <a:r>
              <a:rPr lang="zh-CN" altLang="en-US" sz="199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通过面谈新人收获了什么或有哪些心态上的改变。</a:t>
            </a:r>
            <a:endParaRPr lang="zh-CN" altLang="en-US" sz="199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9797" y="965055"/>
            <a:ext cx="4528603" cy="45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385" b="1">
                <a:latin typeface="微软雅黑" panose="020B0503020204020204" charset="-122"/>
                <a:ea typeface="微软雅黑" panose="020B0503020204020204" charset="-122"/>
              </a:rPr>
              <a:t>面谈记录表</a:t>
            </a:r>
            <a:endParaRPr lang="zh-CN" altLang="en-US" sz="2385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67150" y="3472152"/>
            <a:ext cx="10247818" cy="2386965"/>
          </a:xfrm>
          <a:prstGeom prst="rect">
            <a:avLst/>
          </a:prstGeom>
          <a:noFill/>
          <a:ln w="28575" cmpd="sng">
            <a:solidFill>
              <a:schemeClr val="accent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99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姓名：</a:t>
            </a:r>
            <a:r>
              <a:rPr lang="zh-CN" altLang="en-US" sz="199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被面谈人</a:t>
            </a:r>
            <a:endParaRPr lang="zh-CN" altLang="en-US" sz="199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99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短期目标：</a:t>
            </a:r>
            <a:r>
              <a:rPr lang="zh-CN" altLang="en-US" sz="199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通过面谈制定的短期目标（例如：当月转正、当月晋升）；</a:t>
            </a:r>
            <a:endParaRPr lang="zh-CN" altLang="en-US" sz="199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99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分解目标及达成情况：</a:t>
            </a:r>
            <a:r>
              <a:rPr lang="zh-CN" altLang="en-US" sz="199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分解短期目标，制定月度业绩、增员目标，并进一步细化分解至日访量（销售拜访、增员拜访），当月结束后，对结果进行总结；</a:t>
            </a:r>
            <a:endParaRPr lang="zh-CN" altLang="en-US" sz="199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99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按照工作计划严格追踪。</a:t>
            </a:r>
            <a:endParaRPr lang="zh-CN" altLang="en-US" sz="199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82165" y="305937"/>
            <a:ext cx="5211081" cy="606717"/>
          </a:xfrm>
        </p:spPr>
        <p:txBody>
          <a:bodyPr/>
          <a:lstStyle/>
          <a:p>
            <a:pPr eaLnBrk="1" hangingPunct="1"/>
            <a:r>
              <a:rPr lang="zh-CN" altLang="en-US" sz="318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二、</a:t>
            </a:r>
            <a:r>
              <a:rPr lang="zh-CN" sz="317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后续追踪表</a:t>
            </a:r>
            <a:endParaRPr lang="zh-CN" altLang="en-US" sz="318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32144" y="718358"/>
          <a:ext cx="11834495" cy="249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545"/>
                <a:gridCol w="528955"/>
                <a:gridCol w="1768475"/>
                <a:gridCol w="1468120"/>
                <a:gridCol w="1673225"/>
                <a:gridCol w="1565910"/>
                <a:gridCol w="1726565"/>
                <a:gridCol w="1831975"/>
                <a:gridCol w="847725"/>
              </a:tblGrid>
              <a:tr h="445770">
                <a:tc gridSpan="9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212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后续追踪表</a:t>
                      </a:r>
                      <a:endParaRPr lang="zh-CN" altLang="en-US" sz="212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8615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姓名</a:t>
                      </a:r>
                      <a:endParaRPr lang="zh-CN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短期</a:t>
                      </a:r>
                      <a:endParaRPr lang="zh-CN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目标</a:t>
                      </a:r>
                      <a:endParaRPr lang="zh-CN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分解目标及达成情况</a:t>
                      </a:r>
                      <a:endParaRPr lang="zh-CN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0139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r>
                        <a:rPr lang="en-US" altLang="zh-CN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季</a:t>
                      </a:r>
                      <a:r>
                        <a:rPr lang="zh-CN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度目标</a:t>
                      </a:r>
                      <a:endParaRPr lang="zh-CN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（FYC/标保、增员）</a:t>
                      </a:r>
                      <a:endParaRPr lang="zh-CN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周平台邀约目标</a:t>
                      </a:r>
                      <a:endParaRPr lang="zh-CN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（产、创说会）</a:t>
                      </a:r>
                      <a:endParaRPr lang="zh-CN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日</a:t>
                      </a:r>
                      <a:r>
                        <a:rPr lang="en-US" altLang="zh-CN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周</a:t>
                      </a:r>
                      <a:r>
                        <a:rPr lang="zh-CN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访量目标</a:t>
                      </a:r>
                      <a:endParaRPr lang="zh-CN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(销售访、增员访）</a:t>
                      </a:r>
                      <a:endParaRPr lang="zh-CN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59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周平台邀约达成</a:t>
                      </a:r>
                      <a:endParaRPr lang="zh-CN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59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（产、创说会）</a:t>
                      </a:r>
                      <a:endParaRPr lang="zh-CN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</a:t>
                      </a:r>
                      <a:r>
                        <a:rPr lang="en-US" altLang="zh-CN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</a:t>
                      </a:r>
                      <a:r>
                        <a:rPr lang="zh-CN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访量达成</a:t>
                      </a:r>
                      <a:endParaRPr lang="zh-CN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（销售访、增员访）</a:t>
                      </a:r>
                      <a:endParaRPr lang="zh-CN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59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月</a:t>
                      </a:r>
                      <a:r>
                        <a:rPr lang="en-US" altLang="zh-CN" sz="159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zh-CN" sz="159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季度目标达成</a:t>
                      </a:r>
                      <a:endParaRPr lang="zh-CN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59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（FYC/标保、增员）</a:t>
                      </a:r>
                      <a:endParaRPr lang="zh-CN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</a:t>
                      </a:r>
                      <a:r>
                        <a:rPr lang="en-US" altLang="zh-CN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季</a:t>
                      </a:r>
                      <a:r>
                        <a:rPr lang="zh-CN" sz="159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总结</a:t>
                      </a:r>
                      <a:endParaRPr lang="zh-CN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615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61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159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626" marR="12626" marT="12626" marB="4545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96595" y="1284605"/>
            <a:ext cx="10725150" cy="396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06" tIns="45453" rIns="90906" bIns="454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、课程目标：了解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4A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面谈法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、课程时长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课时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预计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120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分钟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、课程对象：全体主管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、课程授课方式：讲述、互动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、建议课程讲授人：内勤讲师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、课程重点：利用案例详细讲解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4A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面谈的流程及步骤，与学员互动产生头脑风暴，形成学员个人的逻辑思维。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6" name="标题 1"/>
          <p:cNvSpPr txBox="1"/>
          <p:nvPr/>
        </p:nvSpPr>
        <p:spPr bwMode="auto">
          <a:xfrm>
            <a:off x="613869" y="285739"/>
            <a:ext cx="10908792" cy="79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4240" b="1"/>
              <a:t>操作要点：</a:t>
            </a:r>
            <a:endParaRPr lang="zh-CN" altLang="en-US" sz="424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619" y="4706861"/>
            <a:ext cx="374091" cy="374091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99402" y="242570"/>
            <a:ext cx="5080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/>
            <a:r>
              <a:rPr lang="zh-CN" sz="100" b="0">
                <a:solidFill>
                  <a:schemeClr val="bg1"/>
                </a:solidFill>
                <a:ea typeface="宋体" panose="02010600030101010101" pitchFamily="2" charset="-122"/>
              </a:rPr>
              <a:t>“万一网  保险资料下载     门户网站  ”“万一网   制作整 理，未经授权请勿转 载转发，  违者必究”  </a:t>
            </a:r>
            <a:endParaRPr lang="zh-CN" altLang="en-US" sz="100" b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597" y="1250950"/>
            <a:ext cx="5080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/>
            <a:r>
              <a:rPr lang="zh-CN" sz="100" b="0">
                <a:solidFill>
                  <a:schemeClr val="bg1"/>
                </a:solidFill>
                <a:ea typeface="宋体" panose="02010600030101010101" pitchFamily="2" charset="-122"/>
              </a:rPr>
              <a:t>“万一网  保险资料下载     门户网站  ”“万一网   制作整 理，未经授权请勿转 载转发，  违者必究”  </a:t>
            </a:r>
            <a:endParaRPr lang="zh-CN" altLang="en-US" sz="100" b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3870960" y="594360"/>
            <a:ext cx="4194810" cy="609600"/>
          </a:xfrm>
        </p:spPr>
        <p:txBody>
          <a:bodyPr/>
          <a:lstStyle/>
          <a:p>
            <a:pPr eaLnBrk="1" hangingPunct="1"/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案例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1-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承诺性面谈</a:t>
            </a:r>
            <a:endParaRPr lang="zh-CN" altLang="en-US" sz="3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4630" y="1646555"/>
            <a:ext cx="92506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128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新人岗前班归来，老师说在岗前班的表现很不错，作为主管，请利用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4A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面谈法与新人面谈，推动新人快速上岗。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文本框 1"/>
          <p:cNvSpPr txBox="1">
            <a:spLocks noChangeArrowheads="1"/>
          </p:cNvSpPr>
          <p:nvPr/>
        </p:nvSpPr>
        <p:spPr bwMode="auto">
          <a:xfrm>
            <a:off x="71120" y="249011"/>
            <a:ext cx="486029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2215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A1-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现状分析 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Analysis</a:t>
            </a:r>
            <a:endParaRPr lang="en-US" alt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9621" y="1025538"/>
            <a:ext cx="10031896" cy="443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、明确目的：激发新人潜在需求。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、关键点：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状态：询问关心，拉近面谈距离；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收获：询问其个人最近的成长和收获；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工作：了解新人家庭支持情况。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、谈话逻辑：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寒暄切入：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肯定新人的个人能力；</a:t>
            </a:r>
            <a:endParaRPr lang="en-US" altLang="zh-CN" sz="2000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现状评估：分析当前状态；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面谈思路：根据被新人现状，针对性面谈。</a:t>
            </a:r>
            <a:endParaRPr lang="zh-CN" altLang="en-US" sz="20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14300" y="200025"/>
            <a:ext cx="6353810" cy="6096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A1-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现状分析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——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参考话术</a:t>
            </a:r>
            <a:endParaRPr lang="zh-CN" altLang="en-US" sz="3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36865" name="文本框 4"/>
          <p:cNvSpPr txBox="1"/>
          <p:nvPr/>
        </p:nvSpPr>
        <p:spPr>
          <a:xfrm>
            <a:off x="457200" y="1284605"/>
            <a:ext cx="10823575" cy="364617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55A1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恭喜你学成归来。你的老师反馈你在班上表现很好，能够和老师积极互动，还拿了优秀学员，是吧？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是的。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培训感觉怎么样啊？这次培训有什么收获？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感觉不错，收获还是挺多的，对保险和行业了解的更多了。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公司和行业都发展的挺好的。问一句，家里人支持你吗？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家里人知道我来培训，但只是不反对，没有表态支持。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文本框 3"/>
          <p:cNvSpPr txBox="1">
            <a:spLocks noChangeArrowheads="1"/>
          </p:cNvSpPr>
          <p:nvPr/>
        </p:nvSpPr>
        <p:spPr bwMode="auto">
          <a:xfrm>
            <a:off x="244558" y="196234"/>
            <a:ext cx="381381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221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A2-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需求问询 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Ask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1130" y="1111250"/>
            <a:ext cx="11760200" cy="449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、步骤目的：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从需求中引导契合点。 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、关键点：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问规划：帮助新人规划上岗；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问困难：对于上岗有哪些困惑；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问需求：上岗资料的准备。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、谈话逻辑：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多重设问：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通过设问的方式进行双向沟通，聆听梳理新人的思路，不断的总结并推动谈话进程，同时告知新人，会提供给他什么样的帮助；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342900" indent="-34290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引入主题：给予新人信心，并提供解决路径。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14300" y="200025"/>
            <a:ext cx="6353810" cy="609600"/>
          </a:xfrm>
        </p:spPr>
        <p:txBody>
          <a:bodyPr/>
          <a:lstStyle/>
          <a:p>
            <a:pPr eaLnBrk="1" hangingPunct="1"/>
            <a:r>
              <a:rPr lang="en-US" altLang="zh-CN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A2-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需求问询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——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参考话术</a:t>
            </a:r>
            <a:endParaRPr lang="zh-CN" altLang="en-US" sz="3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36865" name="文本框 4"/>
          <p:cNvSpPr txBox="1"/>
          <p:nvPr/>
        </p:nvSpPr>
        <p:spPr>
          <a:xfrm>
            <a:off x="472440" y="1155700"/>
            <a:ext cx="11168380" cy="364617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55A1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参加完岗前班，下一步该考虑上岗了。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上课的时候老师也说了上岗的事情，但我好像还没准备好。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你有什么困难吗？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总感觉刚接触保险不久，还没有具体思考客户在哪里。现在立刻上岗，怕做不好。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这个你不需要顾虑太多。这些问题，经过以后的持续培训都不是问题。现在，我们先把相关的上岗资料准备好！你还有别的问题吗？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没了。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文本框 2"/>
          <p:cNvSpPr txBox="1">
            <a:spLocks noChangeArrowheads="1"/>
          </p:cNvSpPr>
          <p:nvPr/>
        </p:nvSpPr>
        <p:spPr bwMode="auto">
          <a:xfrm>
            <a:off x="192980" y="150703"/>
            <a:ext cx="440182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2215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A3-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信心激励 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Active</a:t>
            </a:r>
            <a:endParaRPr lang="en-US" alt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7820" y="1264920"/>
            <a:ext cx="1135316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、步骤目的：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从激励中坚定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意愿。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、关键点：</a:t>
            </a:r>
            <a:endParaRPr lang="zh-CN" altLang="en-US" sz="2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谈公司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：**是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一家稳健发展、值得信赖的公司；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谈平台：完整的培训体系、荣誉体系；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谈案例：身边人的案例。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、谈话逻辑：</a:t>
            </a:r>
            <a:endParaRPr lang="zh-CN" altLang="en-US" sz="2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消除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异议：宣传公司的实力，及可提供的帮助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，引导新人者坚定从业信心。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14300" y="200025"/>
            <a:ext cx="6353810" cy="609600"/>
          </a:xfrm>
        </p:spPr>
        <p:txBody>
          <a:bodyPr/>
          <a:lstStyle/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A3-</a:t>
            </a:r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信心激励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——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参考话术</a:t>
            </a:r>
            <a:endParaRPr lang="zh-CN" altLang="en-US" sz="3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36865" name="文本框 4"/>
          <p:cNvSpPr txBox="1"/>
          <p:nvPr/>
        </p:nvSpPr>
        <p:spPr>
          <a:xfrm>
            <a:off x="652780" y="1342390"/>
            <a:ext cx="10440670" cy="263017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55A1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这是上岗资料一览表，你所需提供的资料都在这上面。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好的我准备一下。</a:t>
            </a:r>
            <a:endParaRPr lang="zh-CN" altLang="en-US" sz="2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你明天就把相关资料都带过来吧，我们要求是三天之内上岗，你的同学都会在这几天之内上岗，你也不能落后啊！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好的，我明白。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文本框 3"/>
          <p:cNvSpPr txBox="1">
            <a:spLocks noChangeArrowheads="1"/>
          </p:cNvSpPr>
          <p:nvPr/>
        </p:nvSpPr>
        <p:spPr bwMode="auto">
          <a:xfrm>
            <a:off x="401915" y="247081"/>
            <a:ext cx="390017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A4-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目标规划 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Aim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8440" y="1051560"/>
            <a:ext cx="11551285" cy="397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、步骤目的：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从规划中指明方向。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、关键点：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目标确定：三日内（尽早）上岗；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目标细分：上岗之后的要求。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、谈话逻辑：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0" indent="-34290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目标制定：与新人达成尽早上岗的共识；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342900" lvl="0" indent="-34290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明确举措：告知新人，上岗后还会有很多提升技能的培训，帮助新人快速成长，同时主管也会持续进行辅导。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14300" y="200025"/>
            <a:ext cx="6353810" cy="609600"/>
          </a:xfrm>
        </p:spPr>
        <p:txBody>
          <a:bodyPr/>
          <a:lstStyle/>
          <a:p>
            <a:pPr eaLnBrk="1" hangingPunct="1"/>
            <a:r>
              <a:rPr lang="en-US" altLang="zh-CN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A4-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目标规划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——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参考话术</a:t>
            </a:r>
            <a:endParaRPr lang="zh-CN" altLang="en-US" sz="3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36865" name="文本框 4"/>
          <p:cNvSpPr txBox="1"/>
          <p:nvPr/>
        </p:nvSpPr>
        <p:spPr>
          <a:xfrm>
            <a:off x="846455" y="1156335"/>
            <a:ext cx="10427970" cy="313817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55A1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早上岗，你会有更多的辅导、更多的时间，更早的福利保障、更多的资源、更多的培训。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知道了。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上岗只是开始，后期还有一系列的培训。你在参加后期培训的期间，我会持续和你进行面谈和辅导。明天我会对你进行上岗操作的辅导，你先准备好资料。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谢谢主管。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3469005" y="594360"/>
            <a:ext cx="4669790" cy="609600"/>
          </a:xfrm>
        </p:spPr>
        <p:txBody>
          <a:bodyPr/>
          <a:lstStyle/>
          <a:p>
            <a:pPr eaLnBrk="1" hangingPunct="1"/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案例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2-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目标规划面谈</a:t>
            </a:r>
            <a:endParaRPr lang="zh-CN" altLang="en-US" sz="3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4630" y="1646555"/>
            <a:ext cx="94030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128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新人参加衔训期间，制定了年收入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万元的目标，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作为主管，请利用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4A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面谈法与新人面谈，要求新人坚定目标，并养成良好工作习惯。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5143500" y="599440"/>
            <a:ext cx="2240280" cy="1071880"/>
          </a:xfrm>
        </p:spPr>
        <p:txBody>
          <a:bodyPr/>
          <a:lstStyle/>
          <a:p>
            <a:pPr eaLnBrk="1" hangingPunct="1"/>
            <a:r>
              <a:rPr lang="zh-CN" altLang="en-US" sz="4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4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504565" y="1364725"/>
            <a:ext cx="5518150" cy="369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06" tIns="45453" rIns="90906" bIns="454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一、面谈的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重要性</a:t>
            </a:r>
            <a:endParaRPr lang="en-US" altLang="zh-CN" sz="32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①面谈对新人的重要性</a:t>
            </a:r>
            <a:endParaRPr lang="en-US" altLang="zh-CN" sz="32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②面谈的误区</a:t>
            </a:r>
            <a:endParaRPr lang="zh-CN" altLang="en-US" sz="32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二、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4A</a:t>
            </a:r>
            <a:r>
              <a:rPr lang="zh-CN" altLang="en-US" sz="3200" b="1" dirty="0">
                <a:latin typeface="Arial" panose="020B0604020202020204"/>
                <a:ea typeface="微软雅黑" panose="020B0503020204020204" charset="-122"/>
                <a:sym typeface="宋体" panose="02010600030101010101" pitchFamily="2" charset="-122"/>
              </a:rPr>
              <a:t>面谈法流程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4A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面谈的工具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99402" y="242570"/>
            <a:ext cx="5080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/>
            <a:r>
              <a:rPr lang="zh-CN" sz="100" b="0">
                <a:solidFill>
                  <a:schemeClr val="bg1"/>
                </a:solidFill>
                <a:ea typeface="宋体" panose="02010600030101010101" pitchFamily="2" charset="-122"/>
              </a:rPr>
              <a:t>“万一网  保险资料下载     门户网站  ”“万一网   制作整 理，未经授权请勿转 载转发，  违者必究”  </a:t>
            </a:r>
            <a:endParaRPr lang="zh-CN" altLang="en-US" sz="100" b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597" y="1250950"/>
            <a:ext cx="5080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/>
            <a:r>
              <a:rPr lang="zh-CN" sz="100" b="0">
                <a:solidFill>
                  <a:schemeClr val="bg1"/>
                </a:solidFill>
                <a:ea typeface="宋体" panose="02010600030101010101" pitchFamily="2" charset="-122"/>
              </a:rPr>
              <a:t>“万一网  保险资料下载     门户网站  ”“万一网   制作整 理，未经授权请勿转 载转发，  违者必究”  </a:t>
            </a:r>
            <a:endParaRPr lang="zh-CN" altLang="en-US" sz="100" b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文本框 1"/>
          <p:cNvSpPr txBox="1">
            <a:spLocks noChangeArrowheads="1"/>
          </p:cNvSpPr>
          <p:nvPr/>
        </p:nvSpPr>
        <p:spPr bwMode="auto">
          <a:xfrm>
            <a:off x="124460" y="177891"/>
            <a:ext cx="486029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2215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A1-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现状分析 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Analysis</a:t>
            </a:r>
            <a:endParaRPr lang="en-US" alt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1206" y="1016648"/>
            <a:ext cx="10031896" cy="397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、明确目的：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从分析中寻找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潜力。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、关键点：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工作：了解新人培训表现、出勤状况；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近况：询问关心，拉近面谈距离；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收获：询问到公司的体会，收获和改变。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、谈话逻辑：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寒暄切入：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肯定新人的表现，营造平等沟通的氛围；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面谈思路：了解新人现状，针对性面谈。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14300" y="200025"/>
            <a:ext cx="6353810" cy="6096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A1-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现状分析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——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参考话术</a:t>
            </a:r>
            <a:endParaRPr lang="zh-CN" altLang="en-US" sz="3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36865" name="文本框 4"/>
          <p:cNvSpPr txBox="1"/>
          <p:nvPr/>
        </p:nvSpPr>
        <p:spPr>
          <a:xfrm>
            <a:off x="577215" y="1284605"/>
            <a:ext cx="10823575" cy="313817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55A1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听说你培训班的表现很不错。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还好，我觉得班级氛围挺好的。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出勤是一个好的习惯。经过了这一段时间，你有什么感触，自身有什么改变？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感觉挺好的。学到了很多东西。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培训就是最大的福利。你觉的在培训中最大的收获是什么？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最大的收获，应该就是对于保险的认识程度更高了。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文本框 3"/>
          <p:cNvSpPr txBox="1">
            <a:spLocks noChangeArrowheads="1"/>
          </p:cNvSpPr>
          <p:nvPr/>
        </p:nvSpPr>
        <p:spPr bwMode="auto">
          <a:xfrm>
            <a:off x="244558" y="196234"/>
            <a:ext cx="381381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221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A2-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需求问询 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Ask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7650" y="915670"/>
            <a:ext cx="11567160" cy="397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、步骤目的：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从需求中引导契合点。 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、关键点：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问规划：收入目标及职业生涯规划；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问需求：近期愿望、家庭开销；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问困难：是否遇到困难。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、谈话逻辑：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多重设问：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通过设问的方式进行双向沟通，聆听梳理新人的思路，不断的总结并推动谈话进程，同时告知新人，会提供给他什么样的帮助。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14300" y="200025"/>
            <a:ext cx="6353810" cy="609600"/>
          </a:xfrm>
        </p:spPr>
        <p:txBody>
          <a:bodyPr/>
          <a:lstStyle/>
          <a:p>
            <a:pPr eaLnBrk="1" hangingPunct="1"/>
            <a:r>
              <a:rPr lang="en-US" altLang="zh-CN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A2-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需求问询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——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参考话术</a:t>
            </a:r>
            <a:endParaRPr lang="zh-CN" altLang="en-US" sz="3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36865" name="文本框 4"/>
          <p:cNvSpPr txBox="1"/>
          <p:nvPr/>
        </p:nvSpPr>
        <p:spPr>
          <a:xfrm>
            <a:off x="990600" y="1257935"/>
            <a:ext cx="10006330" cy="313817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55A1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我听说你在培训的时候，说自己未来一年的收入目标是10万元？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是啊，大家都知道了？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是啊，你为什么把收入目标设定为10万么？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孩子快上大学了，怎么也要多挣点钱。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恩，我支持你。有什么需要我帮助的？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有了目标不知道怎么能达成。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文本框 2"/>
          <p:cNvSpPr txBox="1">
            <a:spLocks noChangeArrowheads="1"/>
          </p:cNvSpPr>
          <p:nvPr/>
        </p:nvSpPr>
        <p:spPr bwMode="auto">
          <a:xfrm>
            <a:off x="192980" y="150703"/>
            <a:ext cx="440182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2215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A3-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信心激励 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Active</a:t>
            </a:r>
            <a:endParaRPr lang="en-US" alt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7820" y="1153795"/>
            <a:ext cx="1156906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、步骤目的：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从激励中坚定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意愿。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、关键点：</a:t>
            </a:r>
            <a:endParaRPr lang="zh-CN" altLang="en-US" sz="2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谈案例：身边案例；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谈发展：讲基本法利益，激励做主管。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、谈话逻辑：</a:t>
            </a:r>
            <a:endParaRPr lang="zh-CN" altLang="en-US" sz="2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消除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异议：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市场形势、内外部利好政策、公司搭建的平台，引导被面谈者坚定信心；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多重激励：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以不同阶段发展为目标，鼓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励被面谈者晋升、做主管、做大主管。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14300" y="226695"/>
            <a:ext cx="6353810" cy="609600"/>
          </a:xfrm>
        </p:spPr>
        <p:txBody>
          <a:bodyPr/>
          <a:lstStyle/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A3-</a:t>
            </a:r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信心激励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——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参考话术</a:t>
            </a:r>
            <a:endParaRPr lang="zh-CN" altLang="en-US" sz="3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36865" name="文本框 4"/>
          <p:cNvSpPr txBox="1"/>
          <p:nvPr/>
        </p:nvSpPr>
        <p:spPr>
          <a:xfrm>
            <a:off x="753745" y="1235710"/>
            <a:ext cx="10620375" cy="313817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55A1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这个需要依靠良好的习惯。你看我们的总监，</a:t>
            </a:r>
            <a:r>
              <a:rPr lang="zh-CN" altLang="en-US" sz="2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来**这么多年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，月月达星。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恩，总监就是我的榜样。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上次总监专门分享他的成功经验，他从开始做保险，就养成了很多好的习惯。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你也很优秀，未来你也可以像他一样。你想达成自己的目标，年收入到10万，做主管、做总监，都需要从习惯的养成开始。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好的。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文本框 3"/>
          <p:cNvSpPr txBox="1">
            <a:spLocks noChangeArrowheads="1"/>
          </p:cNvSpPr>
          <p:nvPr/>
        </p:nvSpPr>
        <p:spPr bwMode="auto">
          <a:xfrm>
            <a:off x="401915" y="247081"/>
            <a:ext cx="390017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A4-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目标规划 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Aim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8440" y="984885"/>
            <a:ext cx="11769725" cy="403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、步骤目的：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从规划中指明方向。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、关键点：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目标确定：养成好的习惯；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目标细分：出勤、工作日志、计划100；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具体举措：检查与反馈。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、谈话逻辑：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0" indent="-34290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目标制定：坚定目标，养成良好工作习惯；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342900" lvl="0" indent="-34290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明确举措：主管持追踪辅导。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14300" y="200025"/>
            <a:ext cx="6353810" cy="609600"/>
          </a:xfrm>
        </p:spPr>
        <p:txBody>
          <a:bodyPr/>
          <a:lstStyle/>
          <a:p>
            <a:pPr eaLnBrk="1" hangingPunct="1"/>
            <a:r>
              <a:rPr lang="en-US" altLang="zh-CN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A4-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目标规划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——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参考话术</a:t>
            </a:r>
            <a:endParaRPr lang="zh-CN" altLang="en-US" sz="3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36865" name="文本框 4"/>
          <p:cNvSpPr txBox="1"/>
          <p:nvPr/>
        </p:nvSpPr>
        <p:spPr>
          <a:xfrm>
            <a:off x="454660" y="1053465"/>
            <a:ext cx="10953750" cy="415417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55A1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好的习惯，包括以下几个方面，每日准时出勤、填写工作日志、每日补充和完善客户档案。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这些我们在课上学习过的。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首先是每日出勤，不仅仅是早会，还有未来的各式培训。你看，这是公司对新人的所有培训，现在你已经参加了岗前，未来还有……这是工作日志和计划100，新人123的时候你们也讲过使用方法了。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那在接下来的工作中，我会每天检查你的工作日志和计划100的填写情况。你要认真填写啊。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3888105" y="594360"/>
            <a:ext cx="4322445" cy="609600"/>
          </a:xfrm>
        </p:spPr>
        <p:txBody>
          <a:bodyPr/>
          <a:lstStyle/>
          <a:p>
            <a:pPr eaLnBrk="1" hangingPunct="1"/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案例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3-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转正后面谈</a:t>
            </a:r>
            <a:endParaRPr lang="zh-CN" altLang="en-US" sz="3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4630" y="1646555"/>
            <a:ext cx="92506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128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新人达成了转正标准，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作为主管，请利用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4A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面谈法与新人面谈，要求新人做好增员，坚持走组织发展之路。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文本框 1"/>
          <p:cNvSpPr txBox="1">
            <a:spLocks noChangeArrowheads="1"/>
          </p:cNvSpPr>
          <p:nvPr/>
        </p:nvSpPr>
        <p:spPr bwMode="auto">
          <a:xfrm>
            <a:off x="124460" y="177891"/>
            <a:ext cx="486029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2215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A1-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现状分析 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Analysis</a:t>
            </a:r>
            <a:endParaRPr lang="en-US" alt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9621" y="1016648"/>
            <a:ext cx="10031896" cy="449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、明确目的：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从分析中寻找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潜力。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、关键点分析：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背景：了解新人的性格、经历，家庭状况；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工作：了解新人的收入情况，分析其主要工作能力情况；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近况：询问关心，拉近面谈距离；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收获：询问其个人最近的成长和收获。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、谈话逻辑：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寒暄切入：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肯定新人的表现，营造平等沟通的氛围；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面谈思路：了解新人现状，针对性面谈。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397376" y="1168531"/>
            <a:ext cx="7408046" cy="85014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1" hangingPunct="1"/>
            <a:r>
              <a: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新人的迷茫</a:t>
            </a:r>
            <a:endParaRPr lang="zh-CN" altLang="en-US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5760" y="1873250"/>
            <a:ext cx="6130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新人小艾初次接触保险，没有明确的目标，也不知道自己要做什么。感觉什么都做了，又好像什么都没做。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心中没有方向，敢问路在何方？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2"/>
          <p:cNvSpPr>
            <a:spLocks noGrp="1"/>
          </p:cNvSpPr>
          <p:nvPr/>
        </p:nvSpPr>
        <p:spPr>
          <a:xfrm>
            <a:off x="23361" y="202696"/>
            <a:ext cx="7408046" cy="85014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 defTabSz="91440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一、面谈对新人的重要性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851bdbd368f6e68829271a90ae6178d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6685" y="574040"/>
            <a:ext cx="5139055" cy="513905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14300" y="200025"/>
            <a:ext cx="6353810" cy="6096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A1-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现状分析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——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参考话术</a:t>
            </a:r>
            <a:endParaRPr lang="zh-CN" altLang="en-US" sz="3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36865" name="文本框 4"/>
          <p:cNvSpPr txBox="1"/>
          <p:nvPr/>
        </p:nvSpPr>
        <p:spPr>
          <a:xfrm>
            <a:off x="523875" y="1177925"/>
            <a:ext cx="10823575" cy="415417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55A1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恭喜你已经达成转正标准了，完成了寿险职涯的第一步。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恩，我会一直努力。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作为一个新人，你的业绩是很不错的，你对你的收入满意吗？你觉得是什么使你成长了呢？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我现在每天要进行3次拜访，养成了工作习惯。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你这个习惯很好，家人朋友支持你的工作吗？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还好，因为收入不错，所以挺支持的。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来公司以后，你有哪些成长和收获呢？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文本框 3"/>
          <p:cNvSpPr txBox="1">
            <a:spLocks noChangeArrowheads="1"/>
          </p:cNvSpPr>
          <p:nvPr/>
        </p:nvSpPr>
        <p:spPr bwMode="auto">
          <a:xfrm>
            <a:off x="244558" y="196234"/>
            <a:ext cx="381381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221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A2-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需求问询 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Ask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2130" y="1004570"/>
            <a:ext cx="10875010" cy="397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、步骤目的：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从需求中引导契合点。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、关键点：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问需求：有什么需要花销的地方；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问困难：最近有没有遇到什么难题或有没有遇到瓶颈；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问规划：收入目标及职涯规划。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、谈话逻辑：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多重设问：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通过设问的方式进行双向沟通，聆听梳理新人的思路，不断的总结并推动谈话进程，同时告知新人，会提供给他什么样的帮助。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14300" y="200025"/>
            <a:ext cx="6353810" cy="609600"/>
          </a:xfrm>
        </p:spPr>
        <p:txBody>
          <a:bodyPr/>
          <a:lstStyle/>
          <a:p>
            <a:pPr eaLnBrk="1" hangingPunct="1"/>
            <a:r>
              <a:rPr lang="en-US" altLang="zh-CN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A2-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需求问询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——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参考话术</a:t>
            </a:r>
            <a:endParaRPr lang="zh-CN" altLang="en-US" sz="3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36865" name="文本框 4"/>
          <p:cNvSpPr txBox="1"/>
          <p:nvPr/>
        </p:nvSpPr>
        <p:spPr>
          <a:xfrm>
            <a:off x="577215" y="1320165"/>
            <a:ext cx="10823575" cy="313817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55A1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小艾， 听说你儿子要高考了，准备的怎么样啊？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天天补课，孩子累家长也累。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现在学费、生活费很贵吧？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很贵，光是生活费就难以支撑了，还不算学费。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是啊，但是孩子的教育问题那是不能有任何闪失的，你要赚到多少钱才够支撑孩子的教育问题？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文本框 2"/>
          <p:cNvSpPr txBox="1">
            <a:spLocks noChangeArrowheads="1"/>
          </p:cNvSpPr>
          <p:nvPr/>
        </p:nvSpPr>
        <p:spPr bwMode="auto">
          <a:xfrm>
            <a:off x="192980" y="150703"/>
            <a:ext cx="440182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2215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A3-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信心激励 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Active</a:t>
            </a:r>
            <a:endParaRPr lang="en-US" alt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165" y="904875"/>
            <a:ext cx="1208151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、步骤目的：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从激励中坚定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意愿。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、关键点：</a:t>
            </a:r>
            <a:endParaRPr lang="zh-CN" altLang="en-US" sz="2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谈利益：组织利益的终身制、主管的收入模型；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谈案例：身边成功晋升案例；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谈政策：壹号工程快速晋升政策；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谈平台：更高层级的培训体系。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、谈话逻辑：</a:t>
            </a:r>
            <a:endParaRPr lang="zh-CN" altLang="en-US" sz="2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消除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异议：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市场形势、内外部利好政策、公司搭建的平台，引导被面谈者坚定信心；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多重激励：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以不同阶段发展为目标，鼓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励被面谈者晋升、做主管、做大主管。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14300" y="200025"/>
            <a:ext cx="6353810" cy="609600"/>
          </a:xfrm>
        </p:spPr>
        <p:txBody>
          <a:bodyPr/>
          <a:lstStyle/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A3-</a:t>
            </a:r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信心激励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——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参考话术</a:t>
            </a:r>
            <a:endParaRPr lang="zh-CN" altLang="en-US" sz="3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36865" name="文本框 4"/>
          <p:cNvSpPr txBox="1"/>
          <p:nvPr/>
        </p:nvSpPr>
        <p:spPr>
          <a:xfrm>
            <a:off x="255905" y="929005"/>
            <a:ext cx="11534775" cy="492950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55A1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要想赚到这些钱，其实也并不是很难，对于我们营销伙伴来说，多赚钱就要当主管，走组织发展道路。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那晋升主管难吗？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你看王经理，起初跟你一样，白板入司，借助壹号工程一年晋升成经理，现在收入也比原来多了很多。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那怎么才能晋升主管呢？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现在你赶上了公司快速发展的大好时机，可以借助壹号工程的政策，快速发展。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那我晋升成主管之后，我的能力很弱，不够称职啊。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咱们公司有主管的培训体系，可以帮助你快速成长，教你如何做主管，同时我也会辅导你，跟你共同成长。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那真是太好了。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文本框 3"/>
          <p:cNvSpPr txBox="1">
            <a:spLocks noChangeArrowheads="1"/>
          </p:cNvSpPr>
          <p:nvPr/>
        </p:nvSpPr>
        <p:spPr bwMode="auto">
          <a:xfrm>
            <a:off x="401915" y="247081"/>
            <a:ext cx="390017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A4-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目标规划 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Aim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8440" y="984885"/>
            <a:ext cx="11769725" cy="456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、步骤目的：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从规划中指明方向。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、关键点：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目标确定：做增员当主管；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目标细分：规划收入及增员目标；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圈定重点人群：准增员对象；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重点举措：近期重点工作及行事历安排。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、谈话逻辑：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0" indent="-34290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目标制定：坚定晋升目标；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342900" lvl="0" indent="-34290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明确举措：提供达成路径，主管持追踪辅导。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14300" y="200025"/>
            <a:ext cx="6353810" cy="609600"/>
          </a:xfrm>
        </p:spPr>
        <p:txBody>
          <a:bodyPr/>
          <a:lstStyle/>
          <a:p>
            <a:pPr eaLnBrk="1" hangingPunct="1"/>
            <a:r>
              <a:rPr lang="en-US" altLang="zh-CN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A4-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目标规划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——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参考话术</a:t>
            </a:r>
            <a:endParaRPr lang="zh-CN" altLang="en-US" sz="3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36865" name="文本框 4"/>
          <p:cNvSpPr txBox="1"/>
          <p:nvPr/>
        </p:nvSpPr>
        <p:spPr>
          <a:xfrm>
            <a:off x="346075" y="946785"/>
            <a:ext cx="11329035" cy="449008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55A1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所以要想让收入变得更高，就是坚定信心做主管。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怎么才能做主管呢？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首先要做主管，就一定要有自己的团队，所以你现在的任务，就是增员。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那我该怎么做呢？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首先你要找到你身边适合做寿险营销的伙伴，确立增员对象（找支持你的人，帮你推荐）。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恩，我还真有几个朋友适合做这行。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你列出这几个准增员的名单，填写增员30表，我们来一起分析一下，看看他们到底适不适合。在本周五我们有场创说会，你可以邀请他过来。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好的。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053205" y="594360"/>
            <a:ext cx="4104005" cy="609600"/>
          </a:xfrm>
        </p:spPr>
        <p:txBody>
          <a:bodyPr/>
          <a:lstStyle/>
          <a:p>
            <a:pPr eaLnBrk="1" hangingPunct="1"/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案例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4-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晋升后面谈</a:t>
            </a:r>
            <a:endParaRPr lang="zh-CN" altLang="en-US" sz="3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4630" y="1646555"/>
            <a:ext cx="92506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128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新人成功晋升为主任，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作为主管，请利用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4A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面谈法与新人面谈，让新人明确主管应知应会、补齐基本法架构。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文本框 1"/>
          <p:cNvSpPr txBox="1">
            <a:spLocks noChangeArrowheads="1"/>
          </p:cNvSpPr>
          <p:nvPr/>
        </p:nvSpPr>
        <p:spPr bwMode="auto">
          <a:xfrm>
            <a:off x="124460" y="177891"/>
            <a:ext cx="486029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2215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A1-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现状分析 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Analysis</a:t>
            </a:r>
            <a:endParaRPr lang="en-US" alt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9621" y="1016648"/>
            <a:ext cx="10031896" cy="403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、明确目的：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从分析中寻找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潜力。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、关键点：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背景：了解新人小艾的性格、经历，家庭状况（个人背景信息先行了解）；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近况：询问关心，拉近面谈距离；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收获：询问其个人最近的成长和收获。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、谈话逻辑：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寒暄切入：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肯定新人的表现，营造平等沟通的氛围；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面谈思路：了解新人现状，针对性面谈。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14300" y="200025"/>
            <a:ext cx="6353810" cy="6096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A1-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现状分析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——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参考话术</a:t>
            </a:r>
            <a:endParaRPr lang="zh-CN" altLang="en-US" sz="3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36865" name="文本框 4"/>
          <p:cNvSpPr txBox="1"/>
          <p:nvPr/>
        </p:nvSpPr>
        <p:spPr>
          <a:xfrm>
            <a:off x="577215" y="1177925"/>
            <a:ext cx="10823575" cy="364617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55A1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恭喜你，成功晋升主任了，迈出了组织发展道路上的第一步！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谢谢主管，这都离不开您的帮助啊。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这段时间你的付出是有目共睹的，你做的非常优秀了，但是在初期阶段，难免会有一些磕磕绊绊，只要继续坚持，工作会越来越顺畅的。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嗯，我一定会继续努力。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成功晋升主任之后，是不是感觉有了很大的责任感和压力。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有了自己的团队就有了责任感，责任感又带来压力。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10076" y="1155831"/>
            <a:ext cx="7408046" cy="85014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1" hangingPunct="1"/>
            <a:r>
              <a: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面谈的意义</a:t>
            </a:r>
            <a:endParaRPr lang="zh-CN" altLang="en-US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0210" y="1815465"/>
            <a:ext cx="60363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hangingPunct="1"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面谈是心的交流，了解新人的困惑，给予解决办法激励新人信心，从规划中指明路径。</a:t>
            </a:r>
            <a:b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明确方向，路在脚下！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Rectangle 2"/>
          <p:cNvSpPr>
            <a:spLocks noGrp="1"/>
          </p:cNvSpPr>
          <p:nvPr/>
        </p:nvSpPr>
        <p:spPr>
          <a:xfrm>
            <a:off x="23361" y="202696"/>
            <a:ext cx="7408046" cy="85014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 defTabSz="91440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一、面谈对新人的重要性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49H58PIChM7T8eza2WfYj_PIC2018"/>
          <p:cNvPicPr>
            <a:picLocks noChangeAspect="1"/>
          </p:cNvPicPr>
          <p:nvPr/>
        </p:nvPicPr>
        <p:blipFill>
          <a:blip r:embed="rId1"/>
          <a:srcRect t="19404" b="25577"/>
          <a:stretch>
            <a:fillRect/>
          </a:stretch>
        </p:blipFill>
        <p:spPr>
          <a:xfrm>
            <a:off x="6446520" y="1382395"/>
            <a:ext cx="5389880" cy="29654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文本框 3"/>
          <p:cNvSpPr txBox="1">
            <a:spLocks noChangeArrowheads="1"/>
          </p:cNvSpPr>
          <p:nvPr/>
        </p:nvSpPr>
        <p:spPr bwMode="auto">
          <a:xfrm>
            <a:off x="244558" y="196234"/>
            <a:ext cx="381381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221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A2-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需求问询 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Ask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2130" y="1004570"/>
            <a:ext cx="10875010" cy="344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、步骤目的：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从需求中引导契合点 。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、关键点：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问困难：最近有没有遇到什么难题或有没有遇到瓶颈；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问规划：晋升主管后的规划；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、谈话逻辑：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多重设问：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通过设问的方式进行双向沟通，聆听梳理新人的思路，不断的总结并推动谈话进程，同时告知新人，会提供给他什么样的帮助。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14300" y="200025"/>
            <a:ext cx="6353810" cy="609600"/>
          </a:xfrm>
        </p:spPr>
        <p:txBody>
          <a:bodyPr/>
          <a:lstStyle/>
          <a:p>
            <a:pPr eaLnBrk="1" hangingPunct="1"/>
            <a:r>
              <a:rPr lang="en-US" altLang="zh-CN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A2-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需求问询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——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参考话术</a:t>
            </a:r>
            <a:endParaRPr lang="zh-CN" altLang="en-US" sz="3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36865" name="文本框 4"/>
          <p:cNvSpPr txBox="1"/>
          <p:nvPr/>
        </p:nvSpPr>
        <p:spPr>
          <a:xfrm>
            <a:off x="577215" y="1320165"/>
            <a:ext cx="10823575" cy="263017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55A1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以前没带过团队，有压力是正常的。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哦。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放松心态，都是从不会到会，不熟练到熟练，别着急，循序渐进，晋升主任后首先要强化团队新伙伴的技能，让他们快速成长。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那我该怎么做呢。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文本框 2"/>
          <p:cNvSpPr txBox="1">
            <a:spLocks noChangeArrowheads="1"/>
          </p:cNvSpPr>
          <p:nvPr/>
        </p:nvSpPr>
        <p:spPr bwMode="auto">
          <a:xfrm>
            <a:off x="192980" y="150703"/>
            <a:ext cx="440182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2215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A3-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信心激励 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Active</a:t>
            </a:r>
            <a:endParaRPr lang="en-US" alt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165" y="1091565"/>
            <a:ext cx="1208151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、步骤目的：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从激励中坚定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意愿。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、关键点：</a:t>
            </a:r>
            <a:endParaRPr lang="zh-CN" altLang="en-US" sz="2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谈平台：主管、新人的培训平台；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谈案例：身边主管成长的案例。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、谈话逻辑：</a:t>
            </a:r>
            <a:endParaRPr lang="zh-CN" altLang="en-US" sz="2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消除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异议：告知新人公司会有更大、更好的平台帮助新人成长；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多重激励：以身边人为例，消除新人心理恐慌。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14300" y="200025"/>
            <a:ext cx="6353810" cy="609600"/>
          </a:xfrm>
        </p:spPr>
        <p:txBody>
          <a:bodyPr/>
          <a:lstStyle/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A3-</a:t>
            </a:r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信心激励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——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参考话术</a:t>
            </a:r>
            <a:endParaRPr lang="zh-CN" altLang="en-US" sz="3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36865" name="文本框 4"/>
          <p:cNvSpPr txBox="1"/>
          <p:nvPr/>
        </p:nvSpPr>
        <p:spPr>
          <a:xfrm>
            <a:off x="167005" y="1106805"/>
            <a:ext cx="11789410" cy="313817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55A1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公司有很好的平台来帮助你和你的团队，对于主任，我们有主管的培训体系，教会你主管应该干什么。对于团队新人，我们有新人的培训体系，和当初培养你一样。</a:t>
            </a:r>
            <a:endParaRPr lang="zh-CN" altLang="en-US" sz="22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嗯，我和我的团队一定会认真学习。</a:t>
            </a:r>
            <a:endParaRPr lang="zh-CN" altLang="en-US" sz="22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那就好，你看咱们公司的王主任，他就比你早入司2个月，就是紧跟着公司的步伐，现在团队做的有模有样。</a:t>
            </a:r>
            <a:endParaRPr lang="zh-CN" altLang="en-US" sz="22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嗯，我会像王主任学习的。</a:t>
            </a:r>
            <a:endParaRPr lang="zh-CN" altLang="en-US" sz="22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文本框 3"/>
          <p:cNvSpPr txBox="1">
            <a:spLocks noChangeArrowheads="1"/>
          </p:cNvSpPr>
          <p:nvPr/>
        </p:nvSpPr>
        <p:spPr bwMode="auto">
          <a:xfrm>
            <a:off x="401915" y="247081"/>
            <a:ext cx="390017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A4-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目标规划 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Aim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8440" y="984885"/>
            <a:ext cx="11769725" cy="456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、步骤目的：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从规划中指明方向。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、关键点：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目标确定：做增员当主管；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目标细分：规划收入及增员目标；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圈定重点人群：准增员对象；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85750" indent="-28575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重点举措：近期重点工作及行事历安排。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、谈话逻辑：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0" indent="-34290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目标制定：坚定晋升目标；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342900" lvl="0" indent="-342900" eaLnBrk="0" hangingPunct="0">
              <a:lnSpc>
                <a:spcPct val="150000"/>
              </a:lnSpc>
              <a:spcAft>
                <a:spcPct val="15000"/>
              </a:spcAft>
              <a:buFont typeface="Wingdings" panose="05000000000000000000" charset="0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明确举措：提供达成路径，主管持追踪辅导。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14300" y="200025"/>
            <a:ext cx="6353810" cy="609600"/>
          </a:xfrm>
        </p:spPr>
        <p:txBody>
          <a:bodyPr/>
          <a:lstStyle/>
          <a:p>
            <a:pPr eaLnBrk="1" hangingPunct="1"/>
            <a:r>
              <a:rPr lang="en-US" altLang="zh-CN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A4-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目标规划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——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参考话术</a:t>
            </a:r>
            <a:endParaRPr lang="zh-CN" altLang="en-US" sz="3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36865" name="文本框 4"/>
          <p:cNvSpPr txBox="1"/>
          <p:nvPr/>
        </p:nvSpPr>
        <p:spPr>
          <a:xfrm>
            <a:off x="96520" y="911225"/>
            <a:ext cx="11924030" cy="466153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55A1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虽然你现在已经通过1+2快速晋升业务主任，但是不代表你的团队很稳定，按照基本法考核，你应该达到1+4的架构，所以你现在需要做的就是补齐架构。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团队1+4，那我让我团队的新伙伴去新增。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不可以，按照基本法的组织关系，这2个人只有你个人直增才会最稳定。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原来是这样。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所以现在你要做的就是继续圈定准增员对象，在你的准增员30表里进行筛选。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嗯，我明白了。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主管：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我们先分析下他的从业优势，然后在邀请他参加创说会。这样才能确保你顺利通过考核。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新人：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好的主管，我一定顺利通过。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标题 1"/>
          <p:cNvSpPr>
            <a:spLocks noGrp="1"/>
          </p:cNvSpPr>
          <p:nvPr/>
        </p:nvSpPr>
        <p:spPr>
          <a:xfrm>
            <a:off x="1682750" y="2063750"/>
            <a:ext cx="9319895" cy="16186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zh-CN" altLang="en-US" sz="6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-52"/>
              </a:rPr>
              <a:t>相信   听话   照做   成功</a:t>
            </a:r>
            <a:endParaRPr lang="zh-CN" altLang="en-US" sz="6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Calibri" panose="020F0502020204030204" charset="-5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/>
        </p:nvSpPr>
        <p:spPr>
          <a:xfrm>
            <a:off x="2269490" y="958215"/>
            <a:ext cx="8295640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352425" eaLnBrk="0" fontAlgn="ctr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>
                <a:latin typeface="+mj-lt"/>
                <a:ea typeface="+mj-ea"/>
                <a:cs typeface="+mj-cs"/>
              </a:defRPr>
            </a:lvl1pPr>
          </a:lstStyle>
          <a:p>
            <a:pPr defTabSz="685800" eaLnBrk="1" hangingPunct="1"/>
            <a:r>
              <a: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面谈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贯穿</a:t>
            </a:r>
            <a:r>
              <a:rPr lang="zh-CN" altLang="en-US" sz="3200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新人成长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的各项关键环节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15" name="内容占位符 2"/>
          <p:cNvSpPr>
            <a:spLocks noGrp="1"/>
          </p:cNvSpPr>
          <p:nvPr/>
        </p:nvSpPr>
        <p:spPr>
          <a:xfrm>
            <a:off x="2936240" y="1948815"/>
            <a:ext cx="6627495" cy="374396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265430" lvl="0" indent="-265430" algn="l" defTabSz="352425" eaLnBrk="0" fontAlgn="ctr" latinLnBrk="1" hangingPunct="0">
              <a:lnSpc>
                <a:spcPct val="100000"/>
              </a:lnSpc>
              <a:spcBef>
                <a:spcPts val="77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2" charset="2"/>
              <a:buChar char=""/>
              <a:defRPr sz="1400" b="1" i="0" u="none" kern="1200">
                <a:latin typeface="+mn-lt"/>
                <a:ea typeface="+mn-ea"/>
                <a:cs typeface="+mn-cs"/>
              </a:defRPr>
            </a:lvl1pPr>
            <a:lvl2pPr marL="265430" lvl="1" indent="-265430" algn="l" defTabSz="352425" eaLnBrk="0" fontAlgn="ctr" latinLnBrk="1" hangingPunct="0">
              <a:lnSpc>
                <a:spcPct val="100000"/>
              </a:lnSpc>
              <a:spcBef>
                <a:spcPts val="775"/>
              </a:spcBef>
              <a:spcAft>
                <a:spcPct val="43000"/>
              </a:spcAft>
              <a:buClr>
                <a:schemeClr val="accent1"/>
              </a:buClr>
              <a:buSzPct val="400000"/>
              <a:buFont typeface="Wingdings 3" panose="05040102010807070707" pitchFamily="2" charset="2"/>
              <a:buChar char=""/>
              <a:defRPr sz="1400" b="0" i="0" u="sng" kern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+mn-cs"/>
              </a:defRPr>
            </a:lvl2pPr>
            <a:lvl3pPr marL="265430" lvl="2" indent="-265430" algn="l" defTabSz="352425" eaLnBrk="0" fontAlgn="ctr" latinLnBrk="1" hangingPunct="0">
              <a:lnSpc>
                <a:spcPct val="100000"/>
              </a:lnSpc>
              <a:spcBef>
                <a:spcPts val="775"/>
              </a:spcBef>
              <a:spcAft>
                <a:spcPct val="43000"/>
              </a:spcAft>
              <a:buClr>
                <a:schemeClr val="accent1"/>
              </a:buClr>
              <a:buSzPct val="400000"/>
              <a:buFont typeface="Wingdings 3" panose="05040102010807070707" pitchFamily="2" charset="2"/>
              <a:buChar char=""/>
              <a:defRPr sz="1200" b="0" i="0" u="sng" kern="1200">
                <a:solidFill>
                  <a:srgbClr val="404040"/>
                </a:solidFill>
                <a:latin typeface="Trebuchet MS" panose="020B0603020202020204" pitchFamily="2" charset="0"/>
                <a:ea typeface="宋体" panose="02010600030101010101" pitchFamily="2" charset="-122"/>
                <a:cs typeface="+mn-cs"/>
              </a:defRPr>
            </a:lvl3pPr>
            <a:lvl4pPr marL="881380" lvl="3" indent="-176530" algn="l" defTabSz="352425" eaLnBrk="0" fontAlgn="base" latinLnBrk="1" hangingPunct="0">
              <a:lnSpc>
                <a:spcPct val="100000"/>
              </a:lnSpc>
              <a:spcBef>
                <a:spcPts val="77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2" charset="2"/>
              <a:buChar char=""/>
              <a:defRPr sz="1100" b="0" i="0" u="sng" kern="1200">
                <a:solidFill>
                  <a:srgbClr val="404040"/>
                </a:solidFill>
                <a:latin typeface="Trebuchet MS" panose="020B0603020202020204" pitchFamily="2" charset="0"/>
                <a:ea typeface="宋体" panose="02010600030101010101" pitchFamily="2" charset="-122"/>
                <a:cs typeface="+mn-cs"/>
              </a:defRPr>
            </a:lvl4pPr>
            <a:lvl5pPr marL="1233805" lvl="4" indent="-176530" algn="l" defTabSz="352425" eaLnBrk="0" fontAlgn="base" latinLnBrk="1" hangingPunct="0">
              <a:lnSpc>
                <a:spcPct val="100000"/>
              </a:lnSpc>
              <a:spcBef>
                <a:spcPts val="77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2" charset="2"/>
              <a:buChar char=""/>
              <a:defRPr sz="900" b="0" i="0" u="sng" kern="1200">
                <a:solidFill>
                  <a:srgbClr val="404040"/>
                </a:solidFill>
                <a:latin typeface="Trebuchet MS" panose="020B0603020202020204" pitchFamily="2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352425" eaLnBrk="0" fontAlgn="base" latinLnBrk="1" hangingPunct="0">
              <a:lnSpc>
                <a:spcPct val="100000"/>
              </a:lnSpc>
              <a:spcBef>
                <a:spcPts val="77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2" charset="2"/>
              <a:buChar char=""/>
              <a:defRPr sz="900" b="0" i="0" u="sng" kern="1200">
                <a:solidFill>
                  <a:srgbClr val="404040"/>
                </a:solidFill>
                <a:latin typeface="Trebuchet MS" panose="020B0603020202020204" pitchFamily="2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352425" eaLnBrk="0" fontAlgn="base" latinLnBrk="1" hangingPunct="0">
              <a:lnSpc>
                <a:spcPct val="100000"/>
              </a:lnSpc>
              <a:spcBef>
                <a:spcPts val="77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2" charset="2"/>
              <a:buChar char=""/>
              <a:defRPr sz="900" b="0" i="0" u="sng" kern="1200">
                <a:solidFill>
                  <a:srgbClr val="404040"/>
                </a:solidFill>
                <a:latin typeface="Trebuchet MS" panose="020B0603020202020204" pitchFamily="2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352425" eaLnBrk="0" fontAlgn="base" latinLnBrk="1" hangingPunct="0">
              <a:lnSpc>
                <a:spcPct val="100000"/>
              </a:lnSpc>
              <a:spcBef>
                <a:spcPts val="77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2" charset="2"/>
              <a:buChar char=""/>
              <a:defRPr sz="900" b="0" i="0" u="sng" kern="1200">
                <a:solidFill>
                  <a:srgbClr val="404040"/>
                </a:solidFill>
                <a:latin typeface="Trebuchet MS" panose="020B0603020202020204" pitchFamily="2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352425" eaLnBrk="0" fontAlgn="base" latinLnBrk="1" hangingPunct="0">
              <a:lnSpc>
                <a:spcPct val="100000"/>
              </a:lnSpc>
              <a:spcBef>
                <a:spcPts val="77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2" charset="2"/>
              <a:buChar char=""/>
              <a:defRPr sz="900" b="0" i="0" u="sng" kern="1200">
                <a:solidFill>
                  <a:srgbClr val="404040"/>
                </a:solidFill>
                <a:latin typeface="Trebuchet MS" panose="020B0603020202020204" pitchFamily="2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85800" eaLnBrk="1" hangingPunct="1">
              <a:lnSpc>
                <a:spcPct val="120000"/>
              </a:lnSpc>
              <a:buClrTx/>
              <a:buSzPct val="100000"/>
              <a:buFont typeface="Wingdings" panose="05000000000000000000" charset="0"/>
              <a:buChar char="Ø"/>
            </a:pP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</a:rPr>
              <a:t>推动新人上岗</a:t>
            </a:r>
            <a:r>
              <a:rPr lang="en-US" altLang="zh-CN" sz="2400" b="0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</a:rPr>
              <a:t>承诺性面谈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eaLnBrk="1" hangingPunct="1">
              <a:lnSpc>
                <a:spcPct val="120000"/>
              </a:lnSpc>
              <a:buClrTx/>
              <a:buSzPct val="100000"/>
              <a:buFont typeface="Wingdings" panose="05000000000000000000" charset="0"/>
              <a:buChar char="Ø"/>
            </a:pP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</a:rPr>
              <a:t>推动新人第一单</a:t>
            </a:r>
            <a:r>
              <a:rPr lang="en-US" altLang="zh-CN" sz="2400" b="0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</a:rPr>
              <a:t>目标规划性面谈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eaLnBrk="1" hangingPunct="1">
              <a:lnSpc>
                <a:spcPct val="120000"/>
              </a:lnSpc>
              <a:buClrTx/>
              <a:buSzPct val="100000"/>
              <a:buFont typeface="Wingdings" panose="05000000000000000000" charset="0"/>
              <a:buChar char="Ø"/>
            </a:pP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</a:rPr>
              <a:t>推动新人转正</a:t>
            </a:r>
            <a:r>
              <a:rPr lang="en-US" altLang="zh-CN" sz="2400" b="0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</a:rPr>
              <a:t>转正冲刺面谈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eaLnBrk="1" hangingPunct="1">
              <a:lnSpc>
                <a:spcPct val="120000"/>
              </a:lnSpc>
              <a:buClrTx/>
              <a:buSzPct val="100000"/>
              <a:buFont typeface="Wingdings" panose="05000000000000000000" charset="0"/>
              <a:buChar char="Ø"/>
            </a:pP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</a:rPr>
              <a:t>推动新人第一增</a:t>
            </a:r>
            <a:r>
              <a:rPr lang="en-US" altLang="zh-CN" sz="2400" b="0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</a:rPr>
              <a:t>转正后面谈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eaLnBrk="1" hangingPunct="1">
              <a:lnSpc>
                <a:spcPct val="120000"/>
              </a:lnSpc>
              <a:buClrTx/>
              <a:buSzPct val="100000"/>
              <a:buFont typeface="Wingdings" panose="05000000000000000000" charset="0"/>
              <a:buChar char="Ø"/>
            </a:pP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</a:rPr>
              <a:t>推动新人晋升</a:t>
            </a:r>
            <a:r>
              <a:rPr lang="en-US" altLang="zh-CN" sz="2400" b="0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晋升冲刺面谈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defTabSz="685800" eaLnBrk="1" hangingPunct="1">
              <a:lnSpc>
                <a:spcPct val="120000"/>
              </a:lnSpc>
              <a:buClrTx/>
              <a:buSzPct val="100000"/>
              <a:buFont typeface="Wingdings" panose="05000000000000000000" charset="0"/>
              <a:buChar char="Ø"/>
            </a:pP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补齐架构维持考核</a:t>
            </a:r>
            <a:r>
              <a:rPr lang="en-US" altLang="zh-CN" sz="2400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晋升后面谈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Rectangle 2"/>
          <p:cNvSpPr>
            <a:spLocks noGrp="1"/>
          </p:cNvSpPr>
          <p:nvPr/>
        </p:nvSpPr>
        <p:spPr>
          <a:xfrm>
            <a:off x="23361" y="202696"/>
            <a:ext cx="7408046" cy="85014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 defTabSz="91440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一、面谈对新人的重要性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/>
          <p:nvPr/>
        </p:nvSpPr>
        <p:spPr>
          <a:xfrm>
            <a:off x="735965" y="2332038"/>
            <a:ext cx="1057783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defTabSz="913130">
              <a:lnSpc>
                <a:spcPct val="150000"/>
              </a:lnSpc>
              <a:tabLst>
                <a:tab pos="228600" algn="l"/>
              </a:tabLst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忽视这种状况，希望情况会自己好转，但是事实上情况很少会自己好转    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defTabSz="913130">
              <a:lnSpc>
                <a:spcPct val="150000"/>
              </a:lnSpc>
              <a:tabLst>
                <a:tab pos="228600" algn="l"/>
              </a:tabLs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杨坤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无所谓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过于强硬或太尖刻，像投入一场世界大战一样开始进行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面谈                                                 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r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陈小春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算你狠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面谈最终没有取得积极和有意义的结果：被辅导人没有保证改善自己的行为              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r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那英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一笑而过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365" name="Text Box 5"/>
          <p:cNvSpPr txBox="1"/>
          <p:nvPr/>
        </p:nvSpPr>
        <p:spPr>
          <a:xfrm>
            <a:off x="735965" y="1788160"/>
            <a:ext cx="94507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l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当新人出现问题时，很多主管都容易犯的几种错误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6" name="标题 1"/>
          <p:cNvSpPr>
            <a:spLocks noGrp="1"/>
          </p:cNvSpPr>
          <p:nvPr/>
        </p:nvSpPr>
        <p:spPr>
          <a:xfrm>
            <a:off x="1990090" y="814070"/>
            <a:ext cx="8140065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defTabSz="685800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反思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1——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为什么面谈一直很纠结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2"/>
          <p:cNvSpPr>
            <a:spLocks noGrp="1"/>
          </p:cNvSpPr>
          <p:nvPr/>
        </p:nvSpPr>
        <p:spPr>
          <a:xfrm>
            <a:off x="23361" y="249686"/>
            <a:ext cx="7408046" cy="85014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 defTabSz="91440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二、面谈的误区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ca1cd5153a565cc2812062e08decb15a"/>
          <p:cNvPicPr>
            <a:picLocks noChangeAspect="1"/>
          </p:cNvPicPr>
          <p:nvPr/>
        </p:nvPicPr>
        <p:blipFill>
          <a:blip r:embed="rId1"/>
          <a:srcRect l="14087" t="6892" r="23815" b="11908"/>
          <a:stretch>
            <a:fillRect/>
          </a:stretch>
        </p:blipFill>
        <p:spPr>
          <a:xfrm>
            <a:off x="9128760" y="176530"/>
            <a:ext cx="2060575" cy="207200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/>
        </p:nvSpPr>
        <p:spPr>
          <a:xfrm>
            <a:off x="2092325" y="862965"/>
            <a:ext cx="8230870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352425" eaLnBrk="0" fontAlgn="ctr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>
                <a:latin typeface="+mj-lt"/>
                <a:ea typeface="+mj-ea"/>
                <a:cs typeface="+mj-cs"/>
              </a:defRPr>
            </a:lvl1pPr>
          </a:lstStyle>
          <a:p>
            <a:pPr defTabSz="685800" eaLnBrk="1" hangingPunct="1"/>
            <a:r>
              <a: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反思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2——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为什么面谈一直很纠结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87" name="内容占位符 2"/>
          <p:cNvSpPr>
            <a:spLocks noGrp="1"/>
          </p:cNvSpPr>
          <p:nvPr/>
        </p:nvSpPr>
        <p:spPr>
          <a:xfrm>
            <a:off x="2961640" y="1737360"/>
            <a:ext cx="4386580" cy="343408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265430" lvl="0" indent="-265430" algn="l" defTabSz="352425" eaLnBrk="0" fontAlgn="ctr" latinLnBrk="1" hangingPunct="0">
              <a:lnSpc>
                <a:spcPct val="100000"/>
              </a:lnSpc>
              <a:spcBef>
                <a:spcPts val="77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2" charset="2"/>
              <a:buChar char=""/>
              <a:defRPr sz="1400" b="1" i="0" u="none" kern="1200">
                <a:latin typeface="+mn-lt"/>
                <a:ea typeface="+mn-ea"/>
                <a:cs typeface="+mn-cs"/>
              </a:defRPr>
            </a:lvl1pPr>
            <a:lvl2pPr marL="265430" lvl="1" indent="-265430" algn="l" defTabSz="352425" eaLnBrk="0" fontAlgn="ctr" latinLnBrk="1" hangingPunct="0">
              <a:lnSpc>
                <a:spcPct val="100000"/>
              </a:lnSpc>
              <a:spcBef>
                <a:spcPts val="775"/>
              </a:spcBef>
              <a:spcAft>
                <a:spcPct val="43000"/>
              </a:spcAft>
              <a:buClr>
                <a:schemeClr val="accent1"/>
              </a:buClr>
              <a:buSzPct val="400000"/>
              <a:buFont typeface="Wingdings 3" panose="05040102010807070707" pitchFamily="2" charset="2"/>
              <a:buChar char=""/>
              <a:defRPr sz="1400" b="0" i="0" u="sng" kern="12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+mn-cs"/>
              </a:defRPr>
            </a:lvl2pPr>
            <a:lvl3pPr marL="265430" lvl="2" indent="-265430" algn="l" defTabSz="352425" eaLnBrk="0" fontAlgn="ctr" latinLnBrk="1" hangingPunct="0">
              <a:lnSpc>
                <a:spcPct val="100000"/>
              </a:lnSpc>
              <a:spcBef>
                <a:spcPts val="775"/>
              </a:spcBef>
              <a:spcAft>
                <a:spcPct val="43000"/>
              </a:spcAft>
              <a:buClr>
                <a:schemeClr val="accent1"/>
              </a:buClr>
              <a:buSzPct val="400000"/>
              <a:buFont typeface="Wingdings 3" panose="05040102010807070707" pitchFamily="2" charset="2"/>
              <a:buChar char=""/>
              <a:defRPr sz="1200" b="0" i="0" u="sng" kern="1200">
                <a:solidFill>
                  <a:srgbClr val="404040"/>
                </a:solidFill>
                <a:latin typeface="Trebuchet MS" panose="020B0603020202020204" pitchFamily="2" charset="0"/>
                <a:ea typeface="宋体" panose="02010600030101010101" pitchFamily="2" charset="-122"/>
                <a:cs typeface="+mn-cs"/>
              </a:defRPr>
            </a:lvl3pPr>
            <a:lvl4pPr marL="881380" lvl="3" indent="-176530" algn="l" defTabSz="352425" eaLnBrk="0" fontAlgn="base" latinLnBrk="1" hangingPunct="0">
              <a:lnSpc>
                <a:spcPct val="100000"/>
              </a:lnSpc>
              <a:spcBef>
                <a:spcPts val="77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2" charset="2"/>
              <a:buChar char=""/>
              <a:defRPr sz="1100" b="0" i="0" u="sng" kern="1200">
                <a:solidFill>
                  <a:srgbClr val="404040"/>
                </a:solidFill>
                <a:latin typeface="Trebuchet MS" panose="020B0603020202020204" pitchFamily="2" charset="0"/>
                <a:ea typeface="宋体" panose="02010600030101010101" pitchFamily="2" charset="-122"/>
                <a:cs typeface="+mn-cs"/>
              </a:defRPr>
            </a:lvl4pPr>
            <a:lvl5pPr marL="1233805" lvl="4" indent="-176530" algn="l" defTabSz="352425" eaLnBrk="0" fontAlgn="base" latinLnBrk="1" hangingPunct="0">
              <a:lnSpc>
                <a:spcPct val="100000"/>
              </a:lnSpc>
              <a:spcBef>
                <a:spcPts val="77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2" charset="2"/>
              <a:buChar char=""/>
              <a:defRPr sz="900" b="0" i="0" u="sng" kern="1200">
                <a:solidFill>
                  <a:srgbClr val="404040"/>
                </a:solidFill>
                <a:latin typeface="Trebuchet MS" panose="020B0603020202020204" pitchFamily="2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352425" eaLnBrk="0" fontAlgn="base" latinLnBrk="1" hangingPunct="0">
              <a:lnSpc>
                <a:spcPct val="100000"/>
              </a:lnSpc>
              <a:spcBef>
                <a:spcPts val="77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2" charset="2"/>
              <a:buChar char=""/>
              <a:defRPr sz="900" b="0" i="0" u="sng" kern="1200">
                <a:solidFill>
                  <a:srgbClr val="404040"/>
                </a:solidFill>
                <a:latin typeface="Trebuchet MS" panose="020B0603020202020204" pitchFamily="2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352425" eaLnBrk="0" fontAlgn="base" latinLnBrk="1" hangingPunct="0">
              <a:lnSpc>
                <a:spcPct val="100000"/>
              </a:lnSpc>
              <a:spcBef>
                <a:spcPts val="77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2" charset="2"/>
              <a:buChar char=""/>
              <a:defRPr sz="900" b="0" i="0" u="sng" kern="1200">
                <a:solidFill>
                  <a:srgbClr val="404040"/>
                </a:solidFill>
                <a:latin typeface="Trebuchet MS" panose="020B0603020202020204" pitchFamily="2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352425" eaLnBrk="0" fontAlgn="base" latinLnBrk="1" hangingPunct="0">
              <a:lnSpc>
                <a:spcPct val="100000"/>
              </a:lnSpc>
              <a:spcBef>
                <a:spcPts val="77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2" charset="2"/>
              <a:buChar char=""/>
              <a:defRPr sz="900" b="0" i="0" u="sng" kern="1200">
                <a:solidFill>
                  <a:srgbClr val="404040"/>
                </a:solidFill>
                <a:latin typeface="Trebuchet MS" panose="020B0603020202020204" pitchFamily="2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352425" eaLnBrk="0" fontAlgn="base" latinLnBrk="1" hangingPunct="0">
              <a:lnSpc>
                <a:spcPct val="100000"/>
              </a:lnSpc>
              <a:spcBef>
                <a:spcPts val="77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2" charset="2"/>
              <a:buChar char=""/>
              <a:defRPr sz="900" b="0" i="0" u="sng" kern="1200">
                <a:solidFill>
                  <a:srgbClr val="404040"/>
                </a:solidFill>
                <a:latin typeface="Trebuchet MS" panose="020B0603020202020204" pitchFamily="2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85800"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</a:rPr>
              <a:t>不愿谈、不敢谈、不会谈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</a:rPr>
              <a:t>流于形式，为面谈而谈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</a:rPr>
              <a:t>缺乏方法，抓不住重点 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</a:rPr>
              <a:t>流程复杂，操作不到位 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</a:rPr>
              <a:t>倚重个人，可复制性低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2"/>
          <p:cNvSpPr>
            <a:spLocks noGrp="1"/>
          </p:cNvSpPr>
          <p:nvPr/>
        </p:nvSpPr>
        <p:spPr>
          <a:xfrm>
            <a:off x="23361" y="202696"/>
            <a:ext cx="7408046" cy="85014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 defTabSz="91440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二、面谈的误区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822bf57cd8db074a899b5b22b376d248"/>
          <p:cNvPicPr>
            <a:picLocks noChangeAspect="1"/>
          </p:cNvPicPr>
          <p:nvPr/>
        </p:nvPicPr>
        <p:blipFill>
          <a:blip r:embed="rId1"/>
          <a:srcRect l="11328" t="12972" r="11971" b="1861"/>
          <a:stretch>
            <a:fillRect/>
          </a:stretch>
        </p:blipFill>
        <p:spPr>
          <a:xfrm>
            <a:off x="7791450" y="1612900"/>
            <a:ext cx="3658870" cy="406273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5143500" y="599440"/>
            <a:ext cx="2240280" cy="1071880"/>
          </a:xfrm>
        </p:spPr>
        <p:txBody>
          <a:bodyPr/>
          <a:lstStyle/>
          <a:p>
            <a:pPr eaLnBrk="1" hangingPunct="1"/>
            <a:r>
              <a:rPr lang="zh-CN" altLang="en-US" sz="4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4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504565" y="1364725"/>
            <a:ext cx="6335174" cy="378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06" tIns="45453" rIns="90906" bIns="454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一、面谈的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重要性</a:t>
            </a:r>
            <a:endParaRPr lang="en-US" altLang="zh-CN" sz="32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二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、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4A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sym typeface="宋体" panose="02010600030101010101" pitchFamily="2" charset="-122"/>
              </a:rPr>
              <a:t>面谈法</a:t>
            </a:r>
            <a:r>
              <a:rPr lang="zh-CN" altLang="en-US" sz="3200" b="1" dirty="0" smtClean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sym typeface="宋体" panose="02010600030101010101" pitchFamily="2" charset="-122"/>
              </a:rPr>
              <a:t>流程</a:t>
            </a:r>
            <a:endParaRPr lang="en-US" altLang="zh-CN" sz="3200" b="1" dirty="0" smtClean="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sym typeface="宋体" panose="02010600030101010101" pitchFamily="2" charset="-122"/>
              </a:rPr>
              <a:t>①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sym typeface="宋体" panose="02010600030101010101" pitchFamily="2" charset="-122"/>
              </a:rPr>
              <a:t>4A</a:t>
            </a:r>
            <a:r>
              <a:rPr lang="zh-CN" altLang="en-US" sz="3200" dirty="0" smtClean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sym typeface="宋体" panose="02010600030101010101" pitchFamily="2" charset="-122"/>
              </a:rPr>
              <a:t>面谈流程逻辑</a:t>
            </a:r>
            <a:endParaRPr lang="en-US" altLang="zh-CN" sz="3200" dirty="0" smtClean="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sym typeface="宋体" panose="02010600030101010101" pitchFamily="2" charset="-122"/>
              </a:rPr>
              <a:t>②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sym typeface="宋体" panose="02010600030101010101" pitchFamily="2" charset="-122"/>
              </a:rPr>
              <a:t>4A</a:t>
            </a:r>
            <a:r>
              <a:rPr lang="zh-CN" altLang="en-US" sz="3200" dirty="0" smtClean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sym typeface="宋体" panose="02010600030101010101" pitchFamily="2" charset="-122"/>
              </a:rPr>
              <a:t>面谈灵活运用</a:t>
            </a:r>
            <a:endParaRPr lang="zh-CN" altLang="en-US" sz="32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4A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面谈的工具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万一网保险资料下载门户网站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8515</Words>
  <Application>WPS 演示</Application>
  <PresentationFormat>自定义</PresentationFormat>
  <Paragraphs>692</Paragraphs>
  <Slides>56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56</vt:i4>
      </vt:variant>
    </vt:vector>
  </HeadingPairs>
  <TitlesOfParts>
    <vt:vector size="75" baseType="lpstr">
      <vt:lpstr>Arial</vt:lpstr>
      <vt:lpstr>宋体</vt:lpstr>
      <vt:lpstr>Wingdings</vt:lpstr>
      <vt:lpstr>Arial</vt:lpstr>
      <vt:lpstr>Calibri</vt:lpstr>
      <vt:lpstr>微软雅黑</vt:lpstr>
      <vt:lpstr>Arial Unicode MS</vt:lpstr>
      <vt:lpstr>Arial</vt:lpstr>
      <vt:lpstr>Calibri</vt:lpstr>
      <vt:lpstr>Wingdings 3</vt:lpstr>
      <vt:lpstr>Trebuchet MS</vt:lpstr>
      <vt:lpstr>Wingdings</vt:lpstr>
      <vt:lpstr>Gulim</vt:lpstr>
      <vt:lpstr>Calibri</vt:lpstr>
      <vt:lpstr>Arial Black</vt:lpstr>
      <vt:lpstr>黑体</vt:lpstr>
      <vt:lpstr>Calibri Light</vt:lpstr>
      <vt:lpstr>万一网保险资料下载门户网站</vt:lpstr>
      <vt:lpstr>Office 主题</vt:lpstr>
      <vt:lpstr>PowerPoint 演示文稿</vt:lpstr>
      <vt:lpstr>PowerPoint 演示文稿</vt:lpstr>
      <vt:lpstr>目录</vt:lpstr>
      <vt:lpstr>新人的迷茫</vt:lpstr>
      <vt:lpstr>面谈的意义</vt:lpstr>
      <vt:lpstr>PowerPoint 演示文稿</vt:lpstr>
      <vt:lpstr>PowerPoint 演示文稿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目录</vt:lpstr>
      <vt:lpstr>一、面谈记录表</vt:lpstr>
      <vt:lpstr>二、后续追踪表</vt:lpstr>
      <vt:lpstr>案例1-承诺性面谈</vt:lpstr>
      <vt:lpstr>PowerPoint 演示文稿</vt:lpstr>
      <vt:lpstr>A1-现状分析——参考话术</vt:lpstr>
      <vt:lpstr>PowerPoint 演示文稿</vt:lpstr>
      <vt:lpstr>A2-需求问询——参考话术</vt:lpstr>
      <vt:lpstr>PowerPoint 演示文稿</vt:lpstr>
      <vt:lpstr>A3-信心激励——参考话术</vt:lpstr>
      <vt:lpstr>PowerPoint 演示文稿</vt:lpstr>
      <vt:lpstr>A4-目标规划——参考话术</vt:lpstr>
      <vt:lpstr>案例2-目标规划面谈</vt:lpstr>
      <vt:lpstr>PowerPoint 演示文稿</vt:lpstr>
      <vt:lpstr>A1-现状分析——参考话术</vt:lpstr>
      <vt:lpstr>PowerPoint 演示文稿</vt:lpstr>
      <vt:lpstr>A2-需求问询——参考话术</vt:lpstr>
      <vt:lpstr>PowerPoint 演示文稿</vt:lpstr>
      <vt:lpstr>A3-信心激励——参考话术</vt:lpstr>
      <vt:lpstr>PowerPoint 演示文稿</vt:lpstr>
      <vt:lpstr>A4-目标规划——参考话术</vt:lpstr>
      <vt:lpstr>案例3-转正后面谈</vt:lpstr>
      <vt:lpstr>PowerPoint 演示文稿</vt:lpstr>
      <vt:lpstr>A1-现状分析——参考话术</vt:lpstr>
      <vt:lpstr>PowerPoint 演示文稿</vt:lpstr>
      <vt:lpstr>A2-需求问询——参考话术</vt:lpstr>
      <vt:lpstr>PowerPoint 演示文稿</vt:lpstr>
      <vt:lpstr>A3-信心激励——参考话术</vt:lpstr>
      <vt:lpstr>PowerPoint 演示文稿</vt:lpstr>
      <vt:lpstr>A4-目标规划——参考话术</vt:lpstr>
      <vt:lpstr>案例4-晋升后面谈</vt:lpstr>
      <vt:lpstr>PowerPoint 演示文稿</vt:lpstr>
      <vt:lpstr>A1-现状分析——参考话术</vt:lpstr>
      <vt:lpstr>PowerPoint 演示文稿</vt:lpstr>
      <vt:lpstr>A2-需求问询——参考话术</vt:lpstr>
      <vt:lpstr>PowerPoint 演示文稿</vt:lpstr>
      <vt:lpstr>A3-信心激励——参考话术</vt:lpstr>
      <vt:lpstr>PowerPoint 演示文稿</vt:lpstr>
      <vt:lpstr>A4-目标规划——参考话术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2017-05-26T08:46:00Z</dcterms:created>
  <dcterms:modified xsi:type="dcterms:W3CDTF">2020-02-25T00:56:11Z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2052-10.8.0.6206</vt:lpwstr>
  </property>
</Properties>
</file>