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98" r:id="rId5"/>
    <p:sldId id="297" r:id="rId6"/>
    <p:sldId id="296" r:id="rId7"/>
    <p:sldId id="261" r:id="rId8"/>
    <p:sldId id="299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0" r:id="rId22"/>
    <p:sldId id="275" r:id="rId23"/>
    <p:sldId id="276" r:id="rId24"/>
    <p:sldId id="301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715000" type="screen16x10"/>
  <p:notesSz cx="6858000" cy="9144000"/>
  <p:embeddedFontLst>
    <p:embeddedFont>
      <p:font typeface="微软雅黑" panose="020B0503020204020204" pitchFamily="34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黑体" panose="02010609060101010101" charset="-122"/>
      <p:regular r:id="rId41"/>
    </p:embeddedFont>
    <p:embeddedFont>
      <p:font typeface="Arial Black" panose="020B0A04020102020204" charset="0"/>
      <p:bold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57B"/>
    <a:srgbClr val="02AE9A"/>
    <a:srgbClr val="FBFBFB"/>
    <a:srgbClr val="FFFF01"/>
    <a:srgbClr val="44B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6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2246-C3F5-41C6-8B9F-D5C029B3D5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C677-8CCF-4C5C-8631-B6478CD0C1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" y="-8999"/>
            <a:ext cx="9144005" cy="5724000"/>
          </a:xfrm>
          <a:prstGeom prst="rect">
            <a:avLst/>
          </a:prstGeom>
          <a:pattFill prst="wdUpDiag">
            <a:fgClr>
              <a:srgbClr val="FBFBF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0" y="2594544"/>
            <a:ext cx="9144000" cy="3120456"/>
          </a:xfrm>
          <a:custGeom>
            <a:avLst/>
            <a:gdLst/>
            <a:ahLst/>
            <a:cxnLst/>
            <a:rect l="l" t="t" r="r" b="b"/>
            <a:pathLst>
              <a:path w="9144000" h="3120456">
                <a:moveTo>
                  <a:pt x="9144000" y="0"/>
                </a:moveTo>
                <a:lnTo>
                  <a:pt x="9144000" y="3120456"/>
                </a:lnTo>
                <a:lnTo>
                  <a:pt x="0" y="3120456"/>
                </a:lnTo>
                <a:lnTo>
                  <a:pt x="0" y="107334"/>
                </a:lnTo>
                <a:cubicBezTo>
                  <a:pt x="1887066" y="733225"/>
                  <a:pt x="3079787" y="967324"/>
                  <a:pt x="4598884" y="965283"/>
                </a:cubicBezTo>
                <a:cubicBezTo>
                  <a:pt x="6131017" y="963224"/>
                  <a:pt x="8425858" y="550036"/>
                  <a:pt x="9144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空心弧 16"/>
          <p:cNvSpPr/>
          <p:nvPr/>
        </p:nvSpPr>
        <p:spPr>
          <a:xfrm flipV="1">
            <a:off x="-12700" y="2578100"/>
            <a:ext cx="9156700" cy="1071488"/>
          </a:xfrm>
          <a:custGeom>
            <a:avLst/>
            <a:gdLst>
              <a:gd name="connsiteX0" fmla="*/ 9144000 w 9144000"/>
              <a:gd name="connsiteY0" fmla="*/ 1038808 h 1038808"/>
              <a:gd name="connsiteX1" fmla="*/ 9144000 w 9144000"/>
              <a:gd name="connsiteY1" fmla="*/ 952775 h 1038808"/>
              <a:gd name="connsiteX2" fmla="*/ 4535996 w 9144000"/>
              <a:gd name="connsiteY2" fmla="*/ 0 h 1038808"/>
              <a:gd name="connsiteX3" fmla="*/ 0 w 9144000"/>
              <a:gd name="connsiteY3" fmla="*/ 935822 h 1038808"/>
              <a:gd name="connsiteX4" fmla="*/ 0 w 9144000"/>
              <a:gd name="connsiteY4" fmla="*/ 1015848 h 1038808"/>
              <a:gd name="connsiteX5" fmla="*/ 4535996 w 9144000"/>
              <a:gd name="connsiteY5" fmla="*/ 873094 h 1038808"/>
              <a:gd name="connsiteX6" fmla="*/ 9144000 w 9144000"/>
              <a:gd name="connsiteY6" fmla="*/ 1038808 h 1038808"/>
              <a:gd name="connsiteX0-1" fmla="*/ 9144000 w 9144000"/>
              <a:gd name="connsiteY0-2" fmla="*/ 1038808 h 1038808"/>
              <a:gd name="connsiteX1-3" fmla="*/ 9144000 w 9144000"/>
              <a:gd name="connsiteY1-4" fmla="*/ 952775 h 1038808"/>
              <a:gd name="connsiteX2-5" fmla="*/ 4535996 w 9144000"/>
              <a:gd name="connsiteY2-6" fmla="*/ 0 h 1038808"/>
              <a:gd name="connsiteX3-7" fmla="*/ 0 w 9144000"/>
              <a:gd name="connsiteY3-8" fmla="*/ 935822 h 1038808"/>
              <a:gd name="connsiteX4-9" fmla="*/ 0 w 9144000"/>
              <a:gd name="connsiteY4-10" fmla="*/ 1015848 h 1038808"/>
              <a:gd name="connsiteX5-11" fmla="*/ 4535996 w 9144000"/>
              <a:gd name="connsiteY5-12" fmla="*/ 225394 h 1038808"/>
              <a:gd name="connsiteX6-13" fmla="*/ 9144000 w 9144000"/>
              <a:gd name="connsiteY6-14" fmla="*/ 1038808 h 1038808"/>
              <a:gd name="connsiteX0-15" fmla="*/ 9144000 w 9144000"/>
              <a:gd name="connsiteY0-16" fmla="*/ 1038808 h 1038808"/>
              <a:gd name="connsiteX1-17" fmla="*/ 9144000 w 9144000"/>
              <a:gd name="connsiteY1-18" fmla="*/ 952775 h 1038808"/>
              <a:gd name="connsiteX2-19" fmla="*/ 4535996 w 9144000"/>
              <a:gd name="connsiteY2-20" fmla="*/ 0 h 1038808"/>
              <a:gd name="connsiteX3-21" fmla="*/ 0 w 9144000"/>
              <a:gd name="connsiteY3-22" fmla="*/ 935822 h 1038808"/>
              <a:gd name="connsiteX4-23" fmla="*/ 0 w 9144000"/>
              <a:gd name="connsiteY4-24" fmla="*/ 1015848 h 1038808"/>
              <a:gd name="connsiteX5-25" fmla="*/ 4535996 w 9144000"/>
              <a:gd name="connsiteY5-26" fmla="*/ 225394 h 1038808"/>
              <a:gd name="connsiteX6-27" fmla="*/ 9144000 w 9144000"/>
              <a:gd name="connsiteY6-28" fmla="*/ 1038808 h 1038808"/>
              <a:gd name="connsiteX0-29" fmla="*/ 9144000 w 9144000"/>
              <a:gd name="connsiteY0-30" fmla="*/ 1038913 h 1038913"/>
              <a:gd name="connsiteX1-31" fmla="*/ 9144000 w 9144000"/>
              <a:gd name="connsiteY1-32" fmla="*/ 952880 h 1038913"/>
              <a:gd name="connsiteX2-33" fmla="*/ 4535996 w 9144000"/>
              <a:gd name="connsiteY2-34" fmla="*/ 105 h 1038913"/>
              <a:gd name="connsiteX3-35" fmla="*/ 0 w 9144000"/>
              <a:gd name="connsiteY3-36" fmla="*/ 897827 h 1038913"/>
              <a:gd name="connsiteX4-37" fmla="*/ 0 w 9144000"/>
              <a:gd name="connsiteY4-38" fmla="*/ 1015953 h 1038913"/>
              <a:gd name="connsiteX5-39" fmla="*/ 4535996 w 9144000"/>
              <a:gd name="connsiteY5-40" fmla="*/ 225499 h 1038913"/>
              <a:gd name="connsiteX6-41" fmla="*/ 9144000 w 9144000"/>
              <a:gd name="connsiteY6-42" fmla="*/ 1038913 h 1038913"/>
              <a:gd name="connsiteX0-43" fmla="*/ 9144000 w 9144000"/>
              <a:gd name="connsiteY0-44" fmla="*/ 1038912 h 1038912"/>
              <a:gd name="connsiteX1-45" fmla="*/ 9144000 w 9144000"/>
              <a:gd name="connsiteY1-46" fmla="*/ 952879 h 1038912"/>
              <a:gd name="connsiteX2-47" fmla="*/ 4535996 w 9144000"/>
              <a:gd name="connsiteY2-48" fmla="*/ 104 h 1038912"/>
              <a:gd name="connsiteX3-49" fmla="*/ 0 w 9144000"/>
              <a:gd name="connsiteY3-50" fmla="*/ 897826 h 1038912"/>
              <a:gd name="connsiteX4-51" fmla="*/ 0 w 9144000"/>
              <a:gd name="connsiteY4-52" fmla="*/ 1015952 h 1038912"/>
              <a:gd name="connsiteX5-53" fmla="*/ 4535996 w 9144000"/>
              <a:gd name="connsiteY5-54" fmla="*/ 225498 h 1038912"/>
              <a:gd name="connsiteX6-55" fmla="*/ 9144000 w 9144000"/>
              <a:gd name="connsiteY6-56" fmla="*/ 1038912 h 1038912"/>
              <a:gd name="connsiteX0-57" fmla="*/ 9144000 w 9144000"/>
              <a:gd name="connsiteY0-58" fmla="*/ 1038912 h 1038912"/>
              <a:gd name="connsiteX1-59" fmla="*/ 9144000 w 9144000"/>
              <a:gd name="connsiteY1-60" fmla="*/ 952879 h 1038912"/>
              <a:gd name="connsiteX2-61" fmla="*/ 4535996 w 9144000"/>
              <a:gd name="connsiteY2-62" fmla="*/ 104 h 1038912"/>
              <a:gd name="connsiteX3-63" fmla="*/ 0 w 9144000"/>
              <a:gd name="connsiteY3-64" fmla="*/ 897826 h 1038912"/>
              <a:gd name="connsiteX4-65" fmla="*/ 0 w 9144000"/>
              <a:gd name="connsiteY4-66" fmla="*/ 1015952 h 1038912"/>
              <a:gd name="connsiteX5-67" fmla="*/ 4535996 w 9144000"/>
              <a:gd name="connsiteY5-68" fmla="*/ 225498 h 1038912"/>
              <a:gd name="connsiteX6-69" fmla="*/ 9144000 w 9144000"/>
              <a:gd name="connsiteY6-70" fmla="*/ 1038912 h 1038912"/>
              <a:gd name="connsiteX0-71" fmla="*/ 9156700 w 9156700"/>
              <a:gd name="connsiteY0-72" fmla="*/ 1038966 h 1038966"/>
              <a:gd name="connsiteX1-73" fmla="*/ 9156700 w 9156700"/>
              <a:gd name="connsiteY1-74" fmla="*/ 952933 h 1038966"/>
              <a:gd name="connsiteX2-75" fmla="*/ 4548696 w 9156700"/>
              <a:gd name="connsiteY2-76" fmla="*/ 158 h 1038966"/>
              <a:gd name="connsiteX3-77" fmla="*/ 0 w 9156700"/>
              <a:gd name="connsiteY3-78" fmla="*/ 885180 h 1038966"/>
              <a:gd name="connsiteX4-79" fmla="*/ 12700 w 9156700"/>
              <a:gd name="connsiteY4-80" fmla="*/ 1016006 h 1038966"/>
              <a:gd name="connsiteX5-81" fmla="*/ 4548696 w 9156700"/>
              <a:gd name="connsiteY5-82" fmla="*/ 225552 h 1038966"/>
              <a:gd name="connsiteX6-83" fmla="*/ 9156700 w 9156700"/>
              <a:gd name="connsiteY6-84" fmla="*/ 1038966 h 1038966"/>
              <a:gd name="connsiteX0-85" fmla="*/ 9156700 w 9156700"/>
              <a:gd name="connsiteY0-86" fmla="*/ 1038961 h 1038961"/>
              <a:gd name="connsiteX1-87" fmla="*/ 9156700 w 9156700"/>
              <a:gd name="connsiteY1-88" fmla="*/ 952928 h 1038961"/>
              <a:gd name="connsiteX2-89" fmla="*/ 4548696 w 9156700"/>
              <a:gd name="connsiteY2-90" fmla="*/ 153 h 1038961"/>
              <a:gd name="connsiteX3-91" fmla="*/ 0 w 9156700"/>
              <a:gd name="connsiteY3-92" fmla="*/ 885175 h 1038961"/>
              <a:gd name="connsiteX4-93" fmla="*/ 12700 w 9156700"/>
              <a:gd name="connsiteY4-94" fmla="*/ 1016001 h 1038961"/>
              <a:gd name="connsiteX5-95" fmla="*/ 4548696 w 9156700"/>
              <a:gd name="connsiteY5-96" fmla="*/ 225547 h 1038961"/>
              <a:gd name="connsiteX6-97" fmla="*/ 9156700 w 9156700"/>
              <a:gd name="connsiteY6-98" fmla="*/ 1038961 h 1038961"/>
              <a:gd name="connsiteX0-99" fmla="*/ 9156700 w 9156700"/>
              <a:gd name="connsiteY0-100" fmla="*/ 1038977 h 1038977"/>
              <a:gd name="connsiteX1-101" fmla="*/ 9156700 w 9156700"/>
              <a:gd name="connsiteY1-102" fmla="*/ 952944 h 1038977"/>
              <a:gd name="connsiteX2-103" fmla="*/ 4548696 w 9156700"/>
              <a:gd name="connsiteY2-104" fmla="*/ 169 h 1038977"/>
              <a:gd name="connsiteX3-105" fmla="*/ 0 w 9156700"/>
              <a:gd name="connsiteY3-106" fmla="*/ 885191 h 1038977"/>
              <a:gd name="connsiteX4-107" fmla="*/ 12700 w 9156700"/>
              <a:gd name="connsiteY4-108" fmla="*/ 1016017 h 1038977"/>
              <a:gd name="connsiteX5-109" fmla="*/ 4548696 w 9156700"/>
              <a:gd name="connsiteY5-110" fmla="*/ 225563 h 1038977"/>
              <a:gd name="connsiteX6-111" fmla="*/ 9156700 w 9156700"/>
              <a:gd name="connsiteY6-112" fmla="*/ 1038977 h 1038977"/>
              <a:gd name="connsiteX0-113" fmla="*/ 9156700 w 9156700"/>
              <a:gd name="connsiteY0-114" fmla="*/ 1041708 h 1041708"/>
              <a:gd name="connsiteX1-115" fmla="*/ 9156700 w 9156700"/>
              <a:gd name="connsiteY1-116" fmla="*/ 955675 h 1041708"/>
              <a:gd name="connsiteX2-117" fmla="*/ 4548696 w 9156700"/>
              <a:gd name="connsiteY2-118" fmla="*/ 2900 h 1041708"/>
              <a:gd name="connsiteX3-119" fmla="*/ 0 w 9156700"/>
              <a:gd name="connsiteY3-120" fmla="*/ 887922 h 1041708"/>
              <a:gd name="connsiteX4-121" fmla="*/ 12700 w 9156700"/>
              <a:gd name="connsiteY4-122" fmla="*/ 1018748 h 1041708"/>
              <a:gd name="connsiteX5-123" fmla="*/ 4548696 w 9156700"/>
              <a:gd name="connsiteY5-124" fmla="*/ 228294 h 1041708"/>
              <a:gd name="connsiteX6-125" fmla="*/ 9156700 w 9156700"/>
              <a:gd name="connsiteY6-126" fmla="*/ 1041708 h 1041708"/>
              <a:gd name="connsiteX0-127" fmla="*/ 9156700 w 9156700"/>
              <a:gd name="connsiteY0-128" fmla="*/ 1039863 h 1039863"/>
              <a:gd name="connsiteX1-129" fmla="*/ 9156700 w 9156700"/>
              <a:gd name="connsiteY1-130" fmla="*/ 953830 h 1039863"/>
              <a:gd name="connsiteX2-131" fmla="*/ 4548696 w 9156700"/>
              <a:gd name="connsiteY2-132" fmla="*/ 1055 h 1039863"/>
              <a:gd name="connsiteX3-133" fmla="*/ 0 w 9156700"/>
              <a:gd name="connsiteY3-134" fmla="*/ 886077 h 1039863"/>
              <a:gd name="connsiteX4-135" fmla="*/ 12700 w 9156700"/>
              <a:gd name="connsiteY4-136" fmla="*/ 1016903 h 1039863"/>
              <a:gd name="connsiteX5-137" fmla="*/ 4548696 w 9156700"/>
              <a:gd name="connsiteY5-138" fmla="*/ 226449 h 1039863"/>
              <a:gd name="connsiteX6-139" fmla="*/ 9156700 w 9156700"/>
              <a:gd name="connsiteY6-140" fmla="*/ 1039863 h 1039863"/>
              <a:gd name="connsiteX0-141" fmla="*/ 9156700 w 9156700"/>
              <a:gd name="connsiteY0-142" fmla="*/ 1043258 h 1043258"/>
              <a:gd name="connsiteX1-143" fmla="*/ 9156700 w 9156700"/>
              <a:gd name="connsiteY1-144" fmla="*/ 957225 h 1043258"/>
              <a:gd name="connsiteX2-145" fmla="*/ 4548696 w 9156700"/>
              <a:gd name="connsiteY2-146" fmla="*/ 4450 h 1043258"/>
              <a:gd name="connsiteX3-147" fmla="*/ 0 w 9156700"/>
              <a:gd name="connsiteY3-148" fmla="*/ 889472 h 1043258"/>
              <a:gd name="connsiteX4-149" fmla="*/ 12700 w 9156700"/>
              <a:gd name="connsiteY4-150" fmla="*/ 1020298 h 1043258"/>
              <a:gd name="connsiteX5-151" fmla="*/ 4548696 w 9156700"/>
              <a:gd name="connsiteY5-152" fmla="*/ 229844 h 1043258"/>
              <a:gd name="connsiteX6-153" fmla="*/ 9156700 w 9156700"/>
              <a:gd name="connsiteY6-154" fmla="*/ 1043258 h 1043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6700" h="1043258">
                <a:moveTo>
                  <a:pt x="9156700" y="1043258"/>
                </a:moveTo>
                <a:lnTo>
                  <a:pt x="9156700" y="957225"/>
                </a:lnTo>
                <a:cubicBezTo>
                  <a:pt x="8677015" y="467418"/>
                  <a:pt x="6085646" y="68739"/>
                  <a:pt x="4548696" y="4450"/>
                </a:cubicBezTo>
                <a:cubicBezTo>
                  <a:pt x="3060112" y="-57816"/>
                  <a:pt x="589902" y="548136"/>
                  <a:pt x="0" y="889472"/>
                </a:cubicBezTo>
                <a:lnTo>
                  <a:pt x="12700" y="1020298"/>
                </a:lnTo>
                <a:cubicBezTo>
                  <a:pt x="411050" y="938937"/>
                  <a:pt x="2290404" y="229844"/>
                  <a:pt x="4548696" y="229844"/>
                </a:cubicBezTo>
                <a:cubicBezTo>
                  <a:pt x="7017906" y="229844"/>
                  <a:pt x="9034089" y="950941"/>
                  <a:pt x="9156700" y="10432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9952" y="101971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</a:t>
            </a:r>
            <a:endParaRPr lang="zh-CN" altLang="en-US" sz="5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6526" y="2071504"/>
            <a:ext cx="2858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EMOTIONAL MARKETING</a:t>
            </a:r>
            <a:endParaRPr lang="en-US" altLang="zh-CN" sz="1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79" y="152401"/>
            <a:ext cx="3317531" cy="2875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00452" y="3983982"/>
            <a:ext cx="3547812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卖不出的产品，只有卖不出产品的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00452" y="4348159"/>
            <a:ext cx="287771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没有劈不开的柴，只是斧头不够快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00452" y="4712337"/>
            <a:ext cx="287771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不是市场不景气，只是脑袋不争气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3130795" y="4103440"/>
            <a:ext cx="216000" cy="21600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130795" y="4457763"/>
            <a:ext cx="216000" cy="21600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3130795" y="4812086"/>
            <a:ext cx="216000" cy="21600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921766"/>
            <a:ext cx="374091" cy="374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000">
        <p:blinds dir="vert"/>
      </p:transition>
    </mc:Choice>
    <mc:Fallback>
      <p:transition spd="slow" advTm="9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7" grpId="0" animBg="1"/>
          <p:bldP spid="20" grpId="0"/>
          <p:bldP spid="22" grpId="0"/>
          <p:bldP spid="24" grpId="0"/>
          <p:bldP spid="25" grpId="0"/>
          <p:bldP spid="26" grpId="0"/>
          <p:bldP spid="27" grpId="0" animBg="1"/>
          <p:bldP spid="28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7" grpId="0" animBg="1"/>
          <p:bldP spid="20" grpId="0"/>
          <p:bldP spid="22" grpId="0"/>
          <p:bldP spid="24" grpId="0"/>
          <p:bldP spid="25" grpId="0"/>
          <p:bldP spid="26" grpId="0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恋爱式销售的七个阶段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33" y="366837"/>
            <a:ext cx="274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5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00" dirty="0"/>
              <a:t>THE SEVEN STAGES OF LOVE SALE </a:t>
            </a:r>
            <a:endParaRPr lang="zh-CN" altLang="en-US" sz="12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281691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52551" y="2816915"/>
            <a:ext cx="612000" cy="396000"/>
            <a:chOff x="971601" y="2816915"/>
            <a:chExt cx="612000" cy="396000"/>
          </a:xfrm>
          <a:solidFill>
            <a:srgbClr val="0070C0"/>
          </a:solidFill>
        </p:grpSpPr>
        <p:sp>
          <p:nvSpPr>
            <p:cNvPr id="11" name="单圆角矩形 10"/>
            <p:cNvSpPr/>
            <p:nvPr/>
          </p:nvSpPr>
          <p:spPr>
            <a:xfrm flipV="1">
              <a:off x="971601" y="2816915"/>
              <a:ext cx="612000" cy="396000"/>
            </a:xfrm>
            <a:prstGeom prst="round1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6952" y="2838401"/>
              <a:ext cx="43794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75724" y="2418648"/>
            <a:ext cx="612000" cy="396000"/>
            <a:chOff x="2075724" y="2418648"/>
            <a:chExt cx="612000" cy="396000"/>
          </a:xfrm>
        </p:grpSpPr>
        <p:sp>
          <p:nvSpPr>
            <p:cNvPr id="12" name="单圆角矩形 11"/>
            <p:cNvSpPr/>
            <p:nvPr/>
          </p:nvSpPr>
          <p:spPr>
            <a:xfrm>
              <a:off x="2075724" y="2418648"/>
              <a:ext cx="612000" cy="396000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2366" y="2440134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79847" y="2816915"/>
            <a:ext cx="612000" cy="396000"/>
            <a:chOff x="3179847" y="2816915"/>
            <a:chExt cx="612000" cy="396000"/>
          </a:xfrm>
          <a:solidFill>
            <a:srgbClr val="0070C0"/>
          </a:solidFill>
        </p:grpSpPr>
        <p:sp>
          <p:nvSpPr>
            <p:cNvPr id="13" name="单圆角矩形 12"/>
            <p:cNvSpPr/>
            <p:nvPr/>
          </p:nvSpPr>
          <p:spPr>
            <a:xfrm flipV="1">
              <a:off x="3179847" y="2816915"/>
              <a:ext cx="612000" cy="396000"/>
            </a:xfrm>
            <a:prstGeom prst="round1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7780" y="2838401"/>
              <a:ext cx="43794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83970" y="2418648"/>
            <a:ext cx="612000" cy="396000"/>
            <a:chOff x="4283970" y="2418648"/>
            <a:chExt cx="612000" cy="396000"/>
          </a:xfrm>
        </p:grpSpPr>
        <p:sp>
          <p:nvSpPr>
            <p:cNvPr id="14" name="单圆角矩形 13"/>
            <p:cNvSpPr/>
            <p:nvPr/>
          </p:nvSpPr>
          <p:spPr>
            <a:xfrm>
              <a:off x="4283970" y="2418648"/>
              <a:ext cx="612000" cy="396000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3194" y="2440134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88093" y="2816915"/>
            <a:ext cx="612000" cy="396000"/>
            <a:chOff x="5388093" y="2816915"/>
            <a:chExt cx="612000" cy="396000"/>
          </a:xfrm>
          <a:solidFill>
            <a:srgbClr val="0070C0"/>
          </a:solidFill>
        </p:grpSpPr>
        <p:sp>
          <p:nvSpPr>
            <p:cNvPr id="15" name="单圆角矩形 14"/>
            <p:cNvSpPr/>
            <p:nvPr/>
          </p:nvSpPr>
          <p:spPr>
            <a:xfrm flipV="1">
              <a:off x="5388093" y="2816915"/>
              <a:ext cx="612000" cy="396000"/>
            </a:xfrm>
            <a:prstGeom prst="round1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78608" y="2838401"/>
              <a:ext cx="43794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92216" y="2418648"/>
            <a:ext cx="612000" cy="396000"/>
            <a:chOff x="6492216" y="2418648"/>
            <a:chExt cx="612000" cy="396000"/>
          </a:xfrm>
        </p:grpSpPr>
        <p:sp>
          <p:nvSpPr>
            <p:cNvPr id="16" name="单圆角矩形 15"/>
            <p:cNvSpPr/>
            <p:nvPr/>
          </p:nvSpPr>
          <p:spPr>
            <a:xfrm>
              <a:off x="6492216" y="2418648"/>
              <a:ext cx="612000" cy="396000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4022" y="2440134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96336" y="2816915"/>
            <a:ext cx="612000" cy="396000"/>
            <a:chOff x="7596336" y="2816915"/>
            <a:chExt cx="612000" cy="396000"/>
          </a:xfrm>
          <a:solidFill>
            <a:srgbClr val="0070C0"/>
          </a:solidFill>
        </p:grpSpPr>
        <p:sp>
          <p:nvSpPr>
            <p:cNvPr id="17" name="单圆角矩形 16"/>
            <p:cNvSpPr/>
            <p:nvPr/>
          </p:nvSpPr>
          <p:spPr>
            <a:xfrm flipV="1">
              <a:off x="7596336" y="2816915"/>
              <a:ext cx="612000" cy="396000"/>
            </a:xfrm>
            <a:prstGeom prst="round1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89433" y="2838401"/>
              <a:ext cx="43794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0" y="3342052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选择目标：准客户开发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5656" y="1663478"/>
            <a:ext cx="18841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产生好感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：建立信任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3342052"/>
            <a:ext cx="1889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心灵触动：让他知道并接受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3436" y="1561356"/>
            <a:ext cx="186234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激情浪漫岁月：快乐的销售流程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1134" y="3342052"/>
            <a:ext cx="22563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痛并快乐着：解除抗拒点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4903" y="1561356"/>
            <a:ext cx="191421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坚定的信念：成交是不断要求的结果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80312" y="3342052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结婚：成交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等腰三角形 33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H="1">
            <a:off x="5280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8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8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9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40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2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3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7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6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7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8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399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39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80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1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82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3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85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8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94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5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96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7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99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0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0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08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9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0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1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3299"/>
                                </p:stCondLst>
                                <p:childTnLst>
                                  <p:par>
                                    <p:cTn id="113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799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22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3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24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5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27" grpId="0"/>
          <p:bldP spid="27" grpId="1"/>
          <p:bldP spid="28" grpId="0"/>
          <p:bldP spid="28" grpId="1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 animBg="1"/>
          <p:bldP spid="3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8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9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40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" dur="250" autoRev="1" fill="remove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2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3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autoRev="1" fill="remove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5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6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7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8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9" dur="250" autoRev="1" fill="remov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399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39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80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1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82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3" dur="250" autoRev="1" fill="remove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8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94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5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96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7" dur="250" autoRev="1" fill="remove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9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0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08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9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0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1" dur="250" autoRev="1" fill="remove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3299"/>
                                </p:stCondLst>
                                <p:childTnLst>
                                  <p:par>
                                    <p:cTn id="1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799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22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3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24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5" dur="250" autoRev="1" fill="remove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27" grpId="0"/>
          <p:bldP spid="27" grpId="1"/>
          <p:bldP spid="28" grpId="0"/>
          <p:bldP spid="28" grpId="1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 animBg="1"/>
          <p:bldP spid="35" grpId="0" bldLvl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选择目标：准客户开发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33" y="366837"/>
            <a:ext cx="3161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dirty="0"/>
              <a:t>SELECT TARGET</a:t>
            </a:r>
            <a:r>
              <a:rPr lang="zh-CN" altLang="en-US" sz="1000" dirty="0"/>
              <a:t>：</a:t>
            </a:r>
            <a:r>
              <a:rPr lang="en-US" altLang="zh-CN" sz="1000" dirty="0"/>
              <a:t>QUASI-CLIENT DEVELOPMENT</a:t>
            </a:r>
            <a:endParaRPr lang="zh-CN" altLang="en-US" sz="1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65149" y="2506622"/>
            <a:ext cx="2194850" cy="2194850"/>
            <a:chOff x="1265149" y="2506622"/>
            <a:chExt cx="2194850" cy="219485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03648" y="3001620"/>
              <a:ext cx="1463517" cy="936000"/>
            </a:xfrm>
            <a:prstGeom prst="rect">
              <a:avLst/>
            </a:prstGeom>
          </p:spPr>
        </p:pic>
        <p:sp>
          <p:nvSpPr>
            <p:cNvPr id="8" name="Shape 520"/>
            <p:cNvSpPr/>
            <p:nvPr/>
          </p:nvSpPr>
          <p:spPr>
            <a:xfrm>
              <a:off x="1265149" y="2506622"/>
              <a:ext cx="2194850" cy="219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010" extrusionOk="0">
                  <a:moveTo>
                    <a:pt x="8505" y="13647"/>
                  </a:moveTo>
                  <a:cubicBezTo>
                    <a:pt x="5529" y="13647"/>
                    <a:pt x="3116" y="11263"/>
                    <a:pt x="3116" y="8322"/>
                  </a:cubicBezTo>
                  <a:cubicBezTo>
                    <a:pt x="3116" y="5382"/>
                    <a:pt x="5529" y="2999"/>
                    <a:pt x="8505" y="2999"/>
                  </a:cubicBezTo>
                  <a:cubicBezTo>
                    <a:pt x="11481" y="2999"/>
                    <a:pt x="13894" y="5382"/>
                    <a:pt x="13894" y="8322"/>
                  </a:cubicBezTo>
                  <a:cubicBezTo>
                    <a:pt x="13894" y="11263"/>
                    <a:pt x="11481" y="13647"/>
                    <a:pt x="8505" y="13647"/>
                  </a:cubicBezTo>
                  <a:close/>
                  <a:moveTo>
                    <a:pt x="21039" y="18205"/>
                  </a:moveTo>
                  <a:cubicBezTo>
                    <a:pt x="20257" y="17063"/>
                    <a:pt x="16910" y="14118"/>
                    <a:pt x="15508" y="12905"/>
                  </a:cubicBezTo>
                  <a:cubicBezTo>
                    <a:pt x="16378" y="11592"/>
                    <a:pt x="16888" y="10026"/>
                    <a:pt x="16888" y="8341"/>
                  </a:cubicBezTo>
                  <a:cubicBezTo>
                    <a:pt x="16888" y="3734"/>
                    <a:pt x="13108" y="0"/>
                    <a:pt x="8445" y="0"/>
                  </a:cubicBezTo>
                  <a:cubicBezTo>
                    <a:pt x="3781" y="0"/>
                    <a:pt x="0" y="3734"/>
                    <a:pt x="0" y="8341"/>
                  </a:cubicBezTo>
                  <a:cubicBezTo>
                    <a:pt x="0" y="12948"/>
                    <a:pt x="3781" y="16682"/>
                    <a:pt x="8445" y="16682"/>
                  </a:cubicBezTo>
                  <a:cubicBezTo>
                    <a:pt x="10043" y="16682"/>
                    <a:pt x="11532" y="16235"/>
                    <a:pt x="12806" y="15473"/>
                  </a:cubicBezTo>
                  <a:lnTo>
                    <a:pt x="18413" y="20577"/>
                  </a:lnTo>
                  <a:cubicBezTo>
                    <a:pt x="18413" y="20577"/>
                    <a:pt x="19615" y="21600"/>
                    <a:pt x="20819" y="20500"/>
                  </a:cubicBezTo>
                  <a:cubicBezTo>
                    <a:pt x="21600" y="19785"/>
                    <a:pt x="21427" y="18770"/>
                    <a:pt x="21039" y="182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913765">
                <a:defRPr/>
              </a:pPr>
              <a:endParaRPr sz="90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9" name="Shape 521"/>
          <p:cNvSpPr/>
          <p:nvPr/>
        </p:nvSpPr>
        <p:spPr bwMode="auto">
          <a:xfrm>
            <a:off x="1775856" y="1565972"/>
            <a:ext cx="731617" cy="80762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0" name="Shape 524"/>
          <p:cNvSpPr/>
          <p:nvPr/>
        </p:nvSpPr>
        <p:spPr bwMode="auto">
          <a:xfrm>
            <a:off x="2820905" y="1977196"/>
            <a:ext cx="731617" cy="730429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" name="Shape 527"/>
          <p:cNvSpPr/>
          <p:nvPr/>
        </p:nvSpPr>
        <p:spPr bwMode="auto">
          <a:xfrm>
            <a:off x="3152387" y="3018517"/>
            <a:ext cx="808817" cy="7316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2" name="Shape 530"/>
          <p:cNvSpPr/>
          <p:nvPr/>
        </p:nvSpPr>
        <p:spPr bwMode="auto">
          <a:xfrm>
            <a:off x="766202" y="1977195"/>
            <a:ext cx="730429" cy="731617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842370" y="177738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373" y="217378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0482" y="219346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5230" y="323079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6419" y="10573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  爱</a:t>
            </a:r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87789" y="1133999"/>
            <a:ext cx="216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03952" y="1399574"/>
            <a:ext cx="3096440" cy="138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要娶什么样的人？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这样的人在哪里出现？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相貌、身高、体重、品行、职业？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6419" y="29668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  售</a:t>
            </a:r>
            <a:endParaRPr lang="zh-CN" altLang="en-US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87952" y="3045220"/>
            <a:ext cx="216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003952" y="3334784"/>
            <a:ext cx="3096440" cy="168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谁是我的理想客户？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他们出现在哪里？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他们为什么要购买我的产品？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他们为什么不应购买竞争对手的产品？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他们为什么要立刻购买？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我为此该如何行动？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H="1">
            <a:off x="88360" y="14804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000">
        <p14:flip dir="r"/>
      </p:transition>
    </mc:Choice>
    <mc:Fallback>
      <p:transition spd="slow" advTm="14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94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449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949"/>
                                </p:stCondLst>
                                <p:childTnLst>
                                  <p:par>
                                    <p:cTn id="10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9" grpId="0" animBg="1"/>
          <p:bldP spid="10" grpId="0" bldLvl="0" animBg="1"/>
          <p:bldP spid="11" grpId="0" animBg="1"/>
          <p:bldP spid="12" grpId="0" bldLvl="0" animBg="1"/>
          <p:bldP spid="19" grpId="0"/>
          <p:bldP spid="20" grpId="0"/>
          <p:bldP spid="21" grpId="0"/>
          <p:bldP spid="22" grpId="0"/>
          <p:bldP spid="23" grpId="0"/>
          <p:bldP spid="24" grpId="0" bldLvl="0" animBg="1"/>
          <p:bldP spid="25" grpId="0"/>
          <p:bldP spid="26" grpId="0"/>
          <p:bldP spid="27" grpId="0" animBg="1"/>
          <p:bldP spid="28" grpId="0"/>
          <p:bldP spid="29" grpId="0" animBg="1"/>
          <p:bldP spid="3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94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449"/>
                                </p:stCondLst>
                                <p:childTnLst>
                                  <p:par>
                                    <p:cTn id="10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949"/>
                                </p:stCondLst>
                                <p:childTnLst>
                                  <p:par>
                                    <p:cTn id="10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9" grpId="0" animBg="1"/>
          <p:bldP spid="10" grpId="0" bldLvl="0" animBg="1"/>
          <p:bldP spid="11" grpId="0" animBg="1"/>
          <p:bldP spid="12" grpId="0" bldLvl="0" animBg="1"/>
          <p:bldP spid="19" grpId="0"/>
          <p:bldP spid="20" grpId="0"/>
          <p:bldP spid="21" grpId="0"/>
          <p:bldP spid="22" grpId="0"/>
          <p:bldP spid="23" grpId="0"/>
          <p:bldP spid="24" grpId="0" bldLvl="0" animBg="1"/>
          <p:bldP spid="25" grpId="0"/>
          <p:bldP spid="26" grpId="0"/>
          <p:bldP spid="27" grpId="0" animBg="1"/>
          <p:bldP spid="28" grpId="0"/>
          <p:bldP spid="29" grpId="0" animBg="1"/>
          <p:bldP spid="30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020233" y="2161679"/>
            <a:ext cx="1512207" cy="2658721"/>
            <a:chOff x="7020233" y="2161679"/>
            <a:chExt cx="1512207" cy="265872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9" t="5245" r="24442" b="5247"/>
            <a:stretch>
              <a:fillRect/>
            </a:stretch>
          </p:blipFill>
          <p:spPr>
            <a:xfrm>
              <a:off x="7020233" y="2161679"/>
              <a:ext cx="1512207" cy="26587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20307" y="2517579"/>
              <a:ext cx="1112057" cy="194692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076056" y="1057300"/>
            <a:ext cx="2140345" cy="3763100"/>
            <a:chOff x="5232733" y="1057300"/>
            <a:chExt cx="2140345" cy="37631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9" t="5245" r="24442" b="5247"/>
            <a:stretch>
              <a:fillRect/>
            </a:stretch>
          </p:blipFill>
          <p:spPr>
            <a:xfrm>
              <a:off x="5232733" y="1057300"/>
              <a:ext cx="2140345" cy="37631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08103" y="1521208"/>
              <a:ext cx="1569385" cy="2772000"/>
            </a:xfrm>
            <a:prstGeom prst="rect">
              <a:avLst/>
            </a:prstGeom>
          </p:spPr>
        </p:pic>
      </p:grpSp>
      <p:sp>
        <p:nvSpPr>
          <p:cNvPr id="20" name="流程图: 延期 19"/>
          <p:cNvSpPr/>
          <p:nvPr/>
        </p:nvSpPr>
        <p:spPr>
          <a:xfrm>
            <a:off x="1187664" y="1543739"/>
            <a:ext cx="360000" cy="360000"/>
          </a:xfrm>
          <a:prstGeom prst="flowChartDelay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91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产生好感</a:t>
            </a:r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：建立信任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333" y="366837"/>
            <a:ext cx="3001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CREATE A GOOD IMPRESSION</a:t>
            </a:r>
            <a:r>
              <a:rPr lang="zh-CN" altLang="en-US" dirty="0"/>
              <a:t>：</a:t>
            </a:r>
            <a:r>
              <a:rPr lang="en-US" altLang="zh-CN" dirty="0"/>
              <a:t>BUILD TRUST</a:t>
            </a:r>
            <a:endParaRPr lang="zh-CN" altLang="en-US" dirty="0"/>
          </a:p>
        </p:txBody>
      </p:sp>
      <p:sp>
        <p:nvSpPr>
          <p:cNvPr id="18" name="流程图: 延期 17"/>
          <p:cNvSpPr/>
          <p:nvPr/>
        </p:nvSpPr>
        <p:spPr>
          <a:xfrm>
            <a:off x="1124542" y="1543739"/>
            <a:ext cx="360000" cy="360000"/>
          </a:xfrm>
          <a:prstGeom prst="flowChartDelay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589762" y="153440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恋爱容易出现的错误</a:t>
            </a:r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5524" y="1908686"/>
            <a:ext cx="22563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过于直白的表露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过早或过晚求婚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延期 21"/>
          <p:cNvSpPr/>
          <p:nvPr/>
        </p:nvSpPr>
        <p:spPr>
          <a:xfrm>
            <a:off x="1178738" y="3086908"/>
            <a:ext cx="360000" cy="360000"/>
          </a:xfrm>
          <a:prstGeom prst="flowChartDelay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延期 22"/>
          <p:cNvSpPr/>
          <p:nvPr/>
        </p:nvSpPr>
        <p:spPr>
          <a:xfrm>
            <a:off x="1115616" y="3086908"/>
            <a:ext cx="360000" cy="360000"/>
          </a:xfrm>
          <a:prstGeom prst="flowChartDelay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580836" y="307757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销售容易出现的错误</a:t>
            </a:r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6598" y="3451855"/>
            <a:ext cx="22563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见面就推销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只讲不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过早或过晚要求成交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7" grpId="0"/>
          <p:bldP spid="11" grpId="0"/>
          <p:bldP spid="18" grpId="0" bldLvl="0" animBg="1"/>
          <p:bldP spid="19" grpId="0"/>
          <p:bldP spid="21" grpId="0"/>
          <p:bldP spid="22" grpId="0" animBg="1"/>
          <p:bldP spid="23" grpId="0" bldLvl="0" animBg="1"/>
          <p:bldP spid="24" grpId="0"/>
          <p:bldP spid="25" grpId="0"/>
          <p:bldP spid="26" grpId="0" animBg="1"/>
          <p:bldP spid="2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7" grpId="0"/>
          <p:bldP spid="11" grpId="0"/>
          <p:bldP spid="18" grpId="0" bldLvl="0" animBg="1"/>
          <p:bldP spid="19" grpId="0"/>
          <p:bldP spid="21" grpId="0"/>
          <p:bldP spid="22" grpId="0" animBg="1"/>
          <p:bldP spid="23" grpId="0" bldLvl="0" animBg="1"/>
          <p:bldP spid="24" grpId="0"/>
          <p:bldP spid="25" grpId="0"/>
          <p:bldP spid="26" grpId="0" animBg="1"/>
          <p:bldP spid="27" grpId="0" bldLvl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心灵触动：让她知道并接受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536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TOUCH OF THE HEART</a:t>
            </a:r>
            <a:r>
              <a:rPr lang="zh-CN" altLang="en-US" dirty="0"/>
              <a:t>：</a:t>
            </a:r>
            <a:r>
              <a:rPr lang="en-US" altLang="zh-CN" dirty="0"/>
              <a:t>LET HER KNOW AND ACCEPT</a:t>
            </a:r>
            <a:endParaRPr lang="zh-CN" altLang="en-US" dirty="0"/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 flipH="1">
            <a:off x="1331640" y="1705372"/>
            <a:ext cx="914115" cy="782588"/>
          </a:xfrm>
          <a:custGeom>
            <a:avLst/>
            <a:gdLst/>
            <a:ahLst/>
            <a:cxnLst>
              <a:cxn ang="0">
                <a:pos x="32" y="46"/>
              </a:cxn>
              <a:cxn ang="0">
                <a:pos x="27" y="46"/>
              </a:cxn>
              <a:cxn ang="0">
                <a:pos x="10" y="55"/>
              </a:cxn>
              <a:cxn ang="0">
                <a:pos x="6" y="55"/>
              </a:cxn>
              <a:cxn ang="0">
                <a:pos x="6" y="55"/>
              </a:cxn>
              <a:cxn ang="0">
                <a:pos x="4" y="54"/>
              </a:cxn>
              <a:cxn ang="0">
                <a:pos x="4" y="54"/>
              </a:cxn>
              <a:cxn ang="0">
                <a:pos x="5" y="52"/>
              </a:cxn>
              <a:cxn ang="0">
                <a:pos x="12" y="41"/>
              </a:cxn>
              <a:cxn ang="0">
                <a:pos x="0" y="23"/>
              </a:cxn>
              <a:cxn ang="0">
                <a:pos x="32" y="0"/>
              </a:cxn>
              <a:cxn ang="0">
                <a:pos x="64" y="23"/>
              </a:cxn>
              <a:cxn ang="0">
                <a:pos x="32" y="46"/>
              </a:cxn>
              <a:cxn ang="0">
                <a:pos x="4" y="23"/>
              </a:cxn>
              <a:cxn ang="0">
                <a:pos x="14" y="37"/>
              </a:cxn>
              <a:cxn ang="0">
                <a:pos x="17" y="39"/>
              </a:cxn>
              <a:cxn ang="0">
                <a:pos x="16" y="42"/>
              </a:cxn>
              <a:cxn ang="0">
                <a:pos x="14" y="49"/>
              </a:cxn>
              <a:cxn ang="0">
                <a:pos x="24" y="42"/>
              </a:cxn>
              <a:cxn ang="0">
                <a:pos x="25" y="41"/>
              </a:cxn>
              <a:cxn ang="0">
                <a:pos x="27" y="41"/>
              </a:cxn>
              <a:cxn ang="0">
                <a:pos x="32" y="42"/>
              </a:cxn>
              <a:cxn ang="0">
                <a:pos x="59" y="23"/>
              </a:cxn>
              <a:cxn ang="0">
                <a:pos x="32" y="5"/>
              </a:cxn>
              <a:cxn ang="0">
                <a:pos x="4" y="23"/>
              </a:cxn>
            </a:cxnLst>
            <a:rect l="0" t="0" r="r" b="b"/>
            <a:pathLst>
              <a:path w="64" h="55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5531" y="18488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</a:t>
            </a:r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9"/>
          <p:cNvSpPr>
            <a:spLocks noEditPoints="1"/>
          </p:cNvSpPr>
          <p:nvPr/>
        </p:nvSpPr>
        <p:spPr bwMode="auto">
          <a:xfrm>
            <a:off x="6695318" y="1705372"/>
            <a:ext cx="914115" cy="782588"/>
          </a:xfrm>
          <a:custGeom>
            <a:avLst/>
            <a:gdLst/>
            <a:ahLst/>
            <a:cxnLst>
              <a:cxn ang="0">
                <a:pos x="32" y="46"/>
              </a:cxn>
              <a:cxn ang="0">
                <a:pos x="27" y="46"/>
              </a:cxn>
              <a:cxn ang="0">
                <a:pos x="10" y="55"/>
              </a:cxn>
              <a:cxn ang="0">
                <a:pos x="6" y="55"/>
              </a:cxn>
              <a:cxn ang="0">
                <a:pos x="6" y="55"/>
              </a:cxn>
              <a:cxn ang="0">
                <a:pos x="4" y="54"/>
              </a:cxn>
              <a:cxn ang="0">
                <a:pos x="4" y="54"/>
              </a:cxn>
              <a:cxn ang="0">
                <a:pos x="5" y="52"/>
              </a:cxn>
              <a:cxn ang="0">
                <a:pos x="12" y="41"/>
              </a:cxn>
              <a:cxn ang="0">
                <a:pos x="0" y="23"/>
              </a:cxn>
              <a:cxn ang="0">
                <a:pos x="32" y="0"/>
              </a:cxn>
              <a:cxn ang="0">
                <a:pos x="64" y="23"/>
              </a:cxn>
              <a:cxn ang="0">
                <a:pos x="32" y="46"/>
              </a:cxn>
              <a:cxn ang="0">
                <a:pos x="4" y="23"/>
              </a:cxn>
              <a:cxn ang="0">
                <a:pos x="14" y="37"/>
              </a:cxn>
              <a:cxn ang="0">
                <a:pos x="17" y="39"/>
              </a:cxn>
              <a:cxn ang="0">
                <a:pos x="16" y="42"/>
              </a:cxn>
              <a:cxn ang="0">
                <a:pos x="14" y="49"/>
              </a:cxn>
              <a:cxn ang="0">
                <a:pos x="24" y="42"/>
              </a:cxn>
              <a:cxn ang="0">
                <a:pos x="25" y="41"/>
              </a:cxn>
              <a:cxn ang="0">
                <a:pos x="27" y="41"/>
              </a:cxn>
              <a:cxn ang="0">
                <a:pos x="32" y="42"/>
              </a:cxn>
              <a:cxn ang="0">
                <a:pos x="59" y="23"/>
              </a:cxn>
              <a:cxn ang="0">
                <a:pos x="32" y="5"/>
              </a:cxn>
              <a:cxn ang="0">
                <a:pos x="4" y="23"/>
              </a:cxn>
            </a:cxnLst>
            <a:rect l="0" t="0" r="r" b="b"/>
            <a:pathLst>
              <a:path w="64" h="55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29209" y="18400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418" y="2569468"/>
            <a:ext cx="2256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如何让她知道：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眼神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放电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肢体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美好的联想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诗一般的浪漫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6366" y="2569468"/>
            <a:ext cx="17520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倾听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赞美与认同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专业的表现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的了解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的关怀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17"/>
          <p:cNvSpPr/>
          <p:nvPr/>
        </p:nvSpPr>
        <p:spPr bwMode="auto">
          <a:xfrm rot="572300">
            <a:off x="3437570" y="1841228"/>
            <a:ext cx="2304256" cy="1987283"/>
          </a:xfrm>
          <a:custGeom>
            <a:avLst/>
            <a:gdLst>
              <a:gd name="T0" fmla="*/ 279222 w 1661770"/>
              <a:gd name="T1" fmla="*/ 1376217 h 1432560"/>
              <a:gd name="T2" fmla="*/ 730298 w 1661770"/>
              <a:gd name="T3" fmla="*/ 1635546 h 1432560"/>
              <a:gd name="T4" fmla="*/ 408887 w 1661770"/>
              <a:gd name="T5" fmla="*/ 1635546 h 1432560"/>
              <a:gd name="T6" fmla="*/ 279222 w 1661770"/>
              <a:gd name="T7" fmla="*/ 1376217 h 1432560"/>
              <a:gd name="T8" fmla="*/ 111714 w 1661770"/>
              <a:gd name="T9" fmla="*/ 594346 h 1432560"/>
              <a:gd name="T10" fmla="*/ 88423 w 1661770"/>
              <a:gd name="T11" fmla="*/ 994619 h 1432560"/>
              <a:gd name="T12" fmla="*/ 0 w 1661770"/>
              <a:gd name="T13" fmla="*/ 817773 h 1432560"/>
              <a:gd name="T14" fmla="*/ 111714 w 1661770"/>
              <a:gd name="T15" fmla="*/ 594346 h 1432560"/>
              <a:gd name="T16" fmla="*/ 1606210 w 1661770"/>
              <a:gd name="T17" fmla="*/ 1399820 h 1432560"/>
              <a:gd name="T18" fmla="*/ 1488347 w 1661770"/>
              <a:gd name="T19" fmla="*/ 1635546 h 1432560"/>
              <a:gd name="T20" fmla="*/ 1250604 w 1661770"/>
              <a:gd name="T21" fmla="*/ 1635546 h 1432560"/>
              <a:gd name="T22" fmla="*/ 1606210 w 1661770"/>
              <a:gd name="T23" fmla="*/ 1399820 h 1432560"/>
              <a:gd name="T24" fmla="*/ 646628 w 1661770"/>
              <a:gd name="T25" fmla="*/ 0 h 1432560"/>
              <a:gd name="T26" fmla="*/ 291024 w 1661770"/>
              <a:gd name="T27" fmla="*/ 235726 h 1432560"/>
              <a:gd name="T28" fmla="*/ 408887 w 1661770"/>
              <a:gd name="T29" fmla="*/ 0 h 1432560"/>
              <a:gd name="T30" fmla="*/ 646628 w 1661770"/>
              <a:gd name="T31" fmla="*/ 0 h 1432560"/>
              <a:gd name="T32" fmla="*/ 1808811 w 1661770"/>
              <a:gd name="T33" fmla="*/ 640927 h 1432560"/>
              <a:gd name="T34" fmla="*/ 1897234 w 1661770"/>
              <a:gd name="T35" fmla="*/ 817773 h 1432560"/>
              <a:gd name="T36" fmla="*/ 1785520 w 1661770"/>
              <a:gd name="T37" fmla="*/ 1041200 h 1432560"/>
              <a:gd name="T38" fmla="*/ 1808811 w 1661770"/>
              <a:gd name="T39" fmla="*/ 640927 h 1432560"/>
              <a:gd name="T40" fmla="*/ 1488347 w 1661770"/>
              <a:gd name="T41" fmla="*/ 0 h 1432560"/>
              <a:gd name="T42" fmla="*/ 1618012 w 1661770"/>
              <a:gd name="T43" fmla="*/ 259329 h 1432560"/>
              <a:gd name="T44" fmla="*/ 1166938 w 1661770"/>
              <a:gd name="T45" fmla="*/ 0 h 1432560"/>
              <a:gd name="T46" fmla="*/ 1488347 w 1661770"/>
              <a:gd name="T47" fmla="*/ 0 h 14325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61770" h="1432560">
                <a:moveTo>
                  <a:pt x="244568" y="1205416"/>
                </a:moveTo>
                <a:lnTo>
                  <a:pt x="639661" y="1432560"/>
                </a:lnTo>
                <a:lnTo>
                  <a:pt x="358140" y="1432560"/>
                </a:lnTo>
                <a:lnTo>
                  <a:pt x="244568" y="1205416"/>
                </a:lnTo>
                <a:close/>
                <a:moveTo>
                  <a:pt x="97849" y="520582"/>
                </a:moveTo>
                <a:lnTo>
                  <a:pt x="77449" y="871178"/>
                </a:lnTo>
                <a:lnTo>
                  <a:pt x="0" y="716280"/>
                </a:lnTo>
                <a:lnTo>
                  <a:pt x="97849" y="520582"/>
                </a:lnTo>
                <a:close/>
                <a:moveTo>
                  <a:pt x="1406865" y="1226090"/>
                </a:moveTo>
                <a:lnTo>
                  <a:pt x="1303630" y="1432560"/>
                </a:lnTo>
                <a:lnTo>
                  <a:pt x="1095393" y="1432560"/>
                </a:lnTo>
                <a:lnTo>
                  <a:pt x="1406865" y="1226090"/>
                </a:lnTo>
                <a:close/>
                <a:moveTo>
                  <a:pt x="566376" y="0"/>
                </a:moveTo>
                <a:lnTo>
                  <a:pt x="254905" y="206470"/>
                </a:lnTo>
                <a:lnTo>
                  <a:pt x="358140" y="0"/>
                </a:lnTo>
                <a:lnTo>
                  <a:pt x="566376" y="0"/>
                </a:lnTo>
                <a:close/>
                <a:moveTo>
                  <a:pt x="1584321" y="561382"/>
                </a:moveTo>
                <a:lnTo>
                  <a:pt x="1661770" y="716280"/>
                </a:lnTo>
                <a:lnTo>
                  <a:pt x="1563921" y="911978"/>
                </a:lnTo>
                <a:lnTo>
                  <a:pt x="1584321" y="561382"/>
                </a:lnTo>
                <a:close/>
                <a:moveTo>
                  <a:pt x="1303630" y="0"/>
                </a:moveTo>
                <a:lnTo>
                  <a:pt x="1417202" y="227144"/>
                </a:lnTo>
                <a:lnTo>
                  <a:pt x="1022110" y="0"/>
                </a:lnTo>
                <a:lnTo>
                  <a:pt x="1303630" y="0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六边形 21"/>
          <p:cNvSpPr>
            <a:spLocks noChangeArrowheads="1"/>
          </p:cNvSpPr>
          <p:nvPr/>
        </p:nvSpPr>
        <p:spPr bwMode="auto">
          <a:xfrm rot="556867">
            <a:off x="3852834" y="2199367"/>
            <a:ext cx="1473728" cy="1271004"/>
          </a:xfrm>
          <a:prstGeom prst="hexagon">
            <a:avLst>
              <a:gd name="adj" fmla="val 24999"/>
              <a:gd name="vf" fmla="val 11547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六边形 15"/>
          <p:cNvSpPr>
            <a:spLocks noChangeArrowheads="1"/>
          </p:cNvSpPr>
          <p:nvPr/>
        </p:nvSpPr>
        <p:spPr bwMode="auto">
          <a:xfrm rot="2358915">
            <a:off x="3600528" y="1981770"/>
            <a:ext cx="1978341" cy="1706202"/>
          </a:xfrm>
          <a:prstGeom prst="hexagon">
            <a:avLst>
              <a:gd name="adj" fmla="val 24999"/>
              <a:gd name="vf" fmla="val 115470"/>
            </a:avLst>
          </a:prstGeom>
          <a:noFill/>
          <a:ln w="19050">
            <a:solidFill>
              <a:srgbClr val="02AE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27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27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7" grpId="0" animBg="1"/>
          <p:bldP spid="18" grpId="0"/>
          <p:bldP spid="19" grpId="0" animBg="1"/>
          <p:bldP spid="20" grpId="0"/>
          <p:bldP spid="21" grpId="0"/>
          <p:bldP spid="22" grpId="0"/>
          <p:bldP spid="34" grpId="0" bldLvl="0" animBg="1"/>
          <p:bldP spid="32" grpId="0" animBg="1"/>
          <p:bldP spid="35" grpId="0" animBg="1"/>
          <p:bldP spid="16" grpId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27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27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7" grpId="0" animBg="1"/>
          <p:bldP spid="18" grpId="0"/>
          <p:bldP spid="19" grpId="0" animBg="1"/>
          <p:bldP spid="20" grpId="0"/>
          <p:bldP spid="21" grpId="0"/>
          <p:bldP spid="22" grpId="0"/>
          <p:bldP spid="34" grpId="0" bldLvl="0" animBg="1"/>
          <p:bldP spid="32" grpId="0" animBg="1"/>
          <p:bldP spid="35" grpId="0" animBg="1"/>
          <p:bldP spid="16" grpId="0" animBg="1"/>
          <p:bldP spid="23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激情浪漫的岁月：快乐的销售流程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926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100" dirty="0"/>
              <a:t>PASSICNATE ROMANTIC YEARSHAPPY SALES PROCESS</a:t>
            </a:r>
            <a:endParaRPr lang="zh-CN" altLang="en-US" sz="1100" dirty="0"/>
          </a:p>
        </p:txBody>
      </p:sp>
      <p:sp>
        <p:nvSpPr>
          <p:cNvPr id="8" name="圆角矩形 7"/>
          <p:cNvSpPr/>
          <p:nvPr/>
        </p:nvSpPr>
        <p:spPr>
          <a:xfrm rot="2700000">
            <a:off x="3803063" y="1642135"/>
            <a:ext cx="755546" cy="79955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2700000">
            <a:off x="4463769" y="2239586"/>
            <a:ext cx="755546" cy="79955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01" y="2153494"/>
            <a:ext cx="1028746" cy="966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59" y="1570659"/>
            <a:ext cx="1028746" cy="97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30712" y="190121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 爱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9644" y="247230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 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1201316"/>
            <a:ext cx="21229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爱是感性的，是冲动的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情人节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第一次纪念日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2989" y="2307028"/>
            <a:ext cx="2874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销售从感动开始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销售是理性的构思，感性的表现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销售仅有激情是不够的，但如果没有激情，就是零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6308" y="360317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销售从感动开始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4035220"/>
            <a:ext cx="155721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言：你讲的话</a:t>
            </a:r>
            <a:endParaRPr lang="en-US" altLang="zh-CN" sz="1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行：你做的事</a:t>
            </a:r>
            <a:endParaRPr lang="en-US" altLang="zh-CN" sz="1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思：你想的事</a:t>
            </a:r>
            <a:endParaRPr lang="zh-CN" altLang="en-US" sz="13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虚尾箭头 20"/>
          <p:cNvSpPr/>
          <p:nvPr/>
        </p:nvSpPr>
        <p:spPr>
          <a:xfrm>
            <a:off x="4139952" y="4395260"/>
            <a:ext cx="360000" cy="24231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99992" y="4290877"/>
            <a:ext cx="91529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真诚的心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虚尾箭头 22"/>
          <p:cNvSpPr/>
          <p:nvPr/>
        </p:nvSpPr>
        <p:spPr>
          <a:xfrm>
            <a:off x="5343360" y="4395259"/>
            <a:ext cx="360000" cy="242316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30360" y="4290876"/>
            <a:ext cx="785856" cy="3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动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2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8" grpId="0" bldLvl="0" animBg="1"/>
          <p:bldP spid="9" grpId="0" animBg="1"/>
          <p:bldP spid="14" grpId="0"/>
          <p:bldP spid="15" grpId="0"/>
          <p:bldP spid="16" grpId="0"/>
          <p:bldP spid="17" grpId="0"/>
          <p:bldP spid="19" grpId="0"/>
          <p:bldP spid="20" grpId="0"/>
          <p:bldP spid="21" grpId="0" bldLvl="0" animBg="1"/>
          <p:bldP spid="22" grpId="0"/>
          <p:bldP spid="23" grpId="0" bldLvl="0" animBg="1"/>
          <p:bldP spid="24" grpId="0"/>
          <p:bldP spid="25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8" grpId="0" bldLvl="0" animBg="1"/>
          <p:bldP spid="9" grpId="0" animBg="1"/>
          <p:bldP spid="14" grpId="0"/>
          <p:bldP spid="15" grpId="0"/>
          <p:bldP spid="16" grpId="0"/>
          <p:bldP spid="17" grpId="0"/>
          <p:bldP spid="19" grpId="0"/>
          <p:bldP spid="20" grpId="0"/>
          <p:bldP spid="21" grpId="0" bldLvl="0" animBg="1"/>
          <p:bldP spid="22" grpId="0"/>
          <p:bldP spid="23" grpId="0" bldLvl="0" animBg="1"/>
          <p:bldP spid="24" grpId="0"/>
          <p:bldP spid="25" grpId="0" animBg="1"/>
          <p:bldP spid="26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11560" y="2929700"/>
            <a:ext cx="8136904" cy="172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1560" y="1057300"/>
            <a:ext cx="8136904" cy="172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痛并快乐着：解除抗拒点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424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PAIN AND HAPPY</a:t>
            </a:r>
            <a:r>
              <a:rPr lang="zh-CN" altLang="en-US" dirty="0"/>
              <a:t>：</a:t>
            </a:r>
            <a:r>
              <a:rPr lang="en-US" altLang="zh-CN" dirty="0"/>
              <a:t>RELIEVE THE RESISTANCE POINT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599" y="1274506"/>
            <a:ext cx="1142935" cy="13669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97185" y="3110883"/>
            <a:ext cx="1142935" cy="13680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35" y="1273324"/>
            <a:ext cx="2529631" cy="1368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12" y="3109825"/>
            <a:ext cx="2529631" cy="136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1502122"/>
            <a:ext cx="114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恋爱时的抗拒点及解决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004" y="3472665"/>
            <a:ext cx="11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销售时的抗拒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1196785"/>
            <a:ext cx="212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我要和家人商量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现在不想结婚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家人反对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有情敌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朋友、家人反对</a:t>
            </a:r>
            <a:endParaRPr lang="zh-CN" altLang="en-US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588" y="3073716"/>
            <a:ext cx="212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我要考虑一下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我没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我想比较一下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我有了同类产品</a:t>
            </a:r>
            <a:endParaRPr lang="zh-CN" altLang="en-US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8929" y="1196785"/>
            <a:ext cx="212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给她美好的未来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她幸福的感觉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她安全的感觉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把可能发生的问题想在她前面</a:t>
            </a:r>
            <a:endParaRPr lang="zh-CN" altLang="en-US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7764" y="307371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竞争对手的出现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我现在还不想买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我打个折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用过同类产品，效果不佳</a:t>
            </a:r>
            <a:endParaRPr lang="en-US" altLang="zh-CN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别人商量</a:t>
            </a:r>
            <a:endParaRPr lang="zh-CN" altLang="en-US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1" grpId="0" animBg="1"/>
          <p:bldP spid="2" grpId="0"/>
          <p:bldP spid="6" grpId="0"/>
          <p:bldP spid="8" grpId="0" bldLvl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20" grpId="0"/>
          <p:bldP spid="19" grpId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1" grpId="0" animBg="1"/>
          <p:bldP spid="2" grpId="0"/>
          <p:bldP spid="6" grpId="0"/>
          <p:bldP spid="8" grpId="0" bldLvl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20" grpId="0"/>
          <p:bldP spid="19" grpId="0" animBg="1"/>
          <p:bldP spid="23" grpId="0" bldLvl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痛并快乐着：解除抗拒点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424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PAIN AND HAPPY</a:t>
            </a:r>
            <a:r>
              <a:rPr lang="zh-CN" altLang="en-US" dirty="0"/>
              <a:t>：</a:t>
            </a:r>
            <a:r>
              <a:rPr lang="en-US" altLang="zh-CN" dirty="0"/>
              <a:t>RELIEVE THE RESISTANCE POINT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8" y="1296144"/>
            <a:ext cx="3820154" cy="28575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圆角矩形 12"/>
          <p:cNvSpPr/>
          <p:nvPr/>
        </p:nvSpPr>
        <p:spPr>
          <a:xfrm>
            <a:off x="4410204" y="1496948"/>
            <a:ext cx="2268000" cy="468000"/>
          </a:xfrm>
          <a:prstGeom prst="roundRect">
            <a:avLst>
              <a:gd name="adj" fmla="val 431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1561356"/>
            <a:ext cx="19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小心常犯的错误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98592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不要制造抗拒点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急于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成交造成反感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错误的发问：</a:t>
            </a:r>
            <a:endParaRPr lang="en-US" altLang="zh-CN" sz="1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你还有什么问题、你为什么不买、你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买什么、客户看商品时直接报价或打折、只想卖利润高的产品，忘记了客户需求</a:t>
            </a:r>
            <a:endParaRPr lang="zh-CN" altLang="en-US" sz="12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016" y="4297660"/>
            <a:ext cx="517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解除抗拒点的最好办法是 </a:t>
            </a:r>
            <a:r>
              <a:rPr lang="en-US" altLang="zh-CN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让客户没有抗拒点</a:t>
            </a:r>
            <a:endParaRPr lang="en-US" altLang="zh-CN" sz="1600" b="1" dirty="0" smtClean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卖一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个他想买的，而不是你想卖的</a:t>
            </a:r>
            <a:endParaRPr lang="zh-CN" altLang="en-US" sz="1600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9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3" grpId="0" bldLvl="0" animBg="1"/>
          <p:bldP spid="14" grpId="0"/>
          <p:bldP spid="15" grpId="0"/>
          <p:bldP spid="16" grpId="0"/>
          <p:bldP spid="12" grpId="0" animBg="1"/>
          <p:bldP spid="1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3" grpId="0" bldLvl="0" animBg="1"/>
          <p:bldP spid="14" grpId="0"/>
          <p:bldP spid="15" grpId="0"/>
          <p:bldP spid="16" grpId="0"/>
          <p:bldP spid="12" grpId="0" animBg="1"/>
          <p:bldP spid="17" grpId="0" bldLvl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坚定的信念：成交是不断要求的结果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4955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FIRM BELIEF</a:t>
            </a:r>
            <a:r>
              <a:rPr lang="zh-CN" altLang="en-US" dirty="0"/>
              <a:t>：</a:t>
            </a:r>
            <a:r>
              <a:rPr lang="en-US" altLang="zh-CN" dirty="0"/>
              <a:t>THE TRANSACTION IS THE RESULT OF CONTINUOUS DEMAND</a:t>
            </a:r>
            <a:endParaRPr lang="zh-CN" altLang="en-US" dirty="0"/>
          </a:p>
        </p:txBody>
      </p:sp>
      <p:sp>
        <p:nvSpPr>
          <p:cNvPr id="9" name="Shape 2012"/>
          <p:cNvSpPr/>
          <p:nvPr/>
        </p:nvSpPr>
        <p:spPr>
          <a:xfrm>
            <a:off x="5229911" y="1777380"/>
            <a:ext cx="2281226" cy="2232248"/>
          </a:xfrm>
          <a:prstGeom prst="roundRect">
            <a:avLst>
              <a:gd name="adj" fmla="val 6918"/>
            </a:avLst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0" name="Shape 2015"/>
          <p:cNvSpPr/>
          <p:nvPr/>
        </p:nvSpPr>
        <p:spPr>
          <a:xfrm>
            <a:off x="1723893" y="1777380"/>
            <a:ext cx="2281226" cy="2232248"/>
          </a:xfrm>
          <a:prstGeom prst="roundRect">
            <a:avLst>
              <a:gd name="adj" fmla="val 6918"/>
            </a:avLst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3" name="Shape 2029"/>
          <p:cNvSpPr/>
          <p:nvPr/>
        </p:nvSpPr>
        <p:spPr>
          <a:xfrm>
            <a:off x="1403194" y="2010905"/>
            <a:ext cx="684000" cy="68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1016" tIns="31016" rIns="31016" bIns="3101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2038"/>
          <p:cNvSpPr/>
          <p:nvPr/>
        </p:nvSpPr>
        <p:spPr>
          <a:xfrm>
            <a:off x="7200368" y="2011540"/>
            <a:ext cx="684000" cy="68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31016" tIns="31016" rIns="31016" bIns="31016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10" y="1993404"/>
            <a:ext cx="1853031" cy="18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2029" y="21890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7669" y="2189011"/>
            <a:ext cx="609398" cy="32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3918" y="2409822"/>
            <a:ext cx="181824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例：我一定要把她娶回家！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恋爱是为了结婚！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0293" y="2569468"/>
            <a:ext cx="1818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例：成交的信念！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销售是为了成交！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14:flip dir="r"/>
      </p:transition>
    </mc:Choice>
    <mc:Fallback>
      <p:transition spd="slow" advTm="7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9" grpId="0" animBg="1"/>
          <p:bldP spid="10" grpId="0" animBg="1"/>
          <p:bldP spid="13" grpId="0" bldLvl="0" animBg="1"/>
          <p:bldP spid="16" grpId="0" animBg="1"/>
          <p:bldP spid="20" grpId="0"/>
          <p:bldP spid="21" grpId="0"/>
          <p:bldP spid="22" grpId="0"/>
          <p:bldP spid="23" grpId="0"/>
          <p:bldP spid="17" grpId="0" animBg="1"/>
          <p:bldP spid="1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9" grpId="0" animBg="1"/>
          <p:bldP spid="10" grpId="0" animBg="1"/>
          <p:bldP spid="13" grpId="0" bldLvl="0" animBg="1"/>
          <p:bldP spid="16" grpId="0" animBg="1"/>
          <p:bldP spid="20" grpId="0"/>
          <p:bldP spid="21" grpId="0"/>
          <p:bldP spid="22" grpId="0"/>
          <p:bldP spid="23" grpId="0"/>
          <p:bldP spid="17" grpId="0" animBg="1"/>
          <p:bldP spid="18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结婚：成交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MARRIAGE</a:t>
            </a:r>
            <a:r>
              <a:rPr lang="zh-CN" altLang="en-US" dirty="0"/>
              <a:t>：</a:t>
            </a:r>
            <a:r>
              <a:rPr lang="en-US" altLang="zh-CN" dirty="0"/>
              <a:t>A BARGAIN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864" y="1201316"/>
            <a:ext cx="517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没有人会在结婚的时候这样想：“我终于有机会可以离婚了！”</a:t>
            </a:r>
            <a:endParaRPr lang="en-US" altLang="zh-CN" sz="1400" b="1" dirty="0" smtClean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完美的家庭来自“完美的售后服务”</a:t>
            </a:r>
            <a:r>
              <a:rPr lang="en-US" altLang="zh-CN" sz="1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1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情人式服务</a:t>
            </a:r>
            <a:endParaRPr lang="zh-CN" altLang="en-US" sz="1400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20332" y="2137420"/>
            <a:ext cx="770384" cy="770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203848" y="2137420"/>
            <a:ext cx="770384" cy="7703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82359" y="2358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4341" y="2348245"/>
            <a:ext cx="609398" cy="32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672" y="2908439"/>
            <a:ext cx="19871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喜酒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洞房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中的交流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——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婚后生活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2931" y="2883746"/>
            <a:ext cx="19871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契约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让更多人知道，帮自己确认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防止后悔</a:t>
            </a:r>
            <a:endParaRPr lang="en-US" altLang="zh-CN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864" y="4352297"/>
            <a:ext cx="473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最伟大的营销秘密：</a:t>
            </a:r>
            <a:r>
              <a:rPr lang="zh-CN" altLang="en-US" sz="1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产品营销是卖货，情感营销是卖心</a:t>
            </a:r>
            <a:endParaRPr lang="zh-CN" altLang="en-US" sz="1400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61450"/>
            <a:ext cx="3456384" cy="2304256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等腰三角形 16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3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4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5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6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7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4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949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449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77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8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79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0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2" grpId="0"/>
          <p:bldP spid="13" grpId="0" bldLvl="0" animBg="1"/>
          <p:bldP spid="14" grpId="0" animBg="1"/>
          <p:bldP spid="15" grpId="0"/>
          <p:bldP spid="16" grpId="0"/>
          <p:bldP spid="19" grpId="0"/>
          <p:bldP spid="19" grpId="1"/>
          <p:bldP spid="20" grpId="0"/>
          <p:bldP spid="20" grpId="1"/>
          <p:bldP spid="21" grpId="0"/>
          <p:bldP spid="17" grpId="0" animBg="1"/>
          <p:bldP spid="1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4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4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5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6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7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4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949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449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77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8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79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0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2" grpId="0"/>
          <p:bldP spid="13" grpId="0" bldLvl="0" animBg="1"/>
          <p:bldP spid="14" grpId="0" animBg="1"/>
          <p:bldP spid="15" grpId="0"/>
          <p:bldP spid="16" grpId="0"/>
          <p:bldP spid="19" grpId="0"/>
          <p:bldP spid="19" grpId="1"/>
          <p:bldP spid="20" grpId="0"/>
          <p:bldP spid="20" grpId="1"/>
          <p:bldP spid="21" grpId="0"/>
          <p:bldP spid="17" grpId="0" animBg="1"/>
          <p:bldP spid="18" grpId="0" bldLvl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1582784"/>
            <a:ext cx="3468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PART03</a:t>
            </a:r>
            <a:endParaRPr lang="zh-CN" altLang="en-US" sz="6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1322" y="300151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情感营销五大核心思想</a:t>
            </a:r>
            <a:endParaRPr lang="zh-CN" altLang="en-US" sz="3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67959" y="3649588"/>
            <a:ext cx="4736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FIVE CORE IDEAS OF EMOTION MARKETING</a:t>
            </a:r>
            <a:endParaRPr lang="zh-CN" altLang="en-US" sz="1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3491880" y="2785492"/>
            <a:ext cx="5760000" cy="36000"/>
          </a:xfrm>
          <a:prstGeom prst="parallelogram">
            <a:avLst>
              <a:gd name="adj" fmla="val 77599"/>
            </a:avLst>
          </a:prstGeom>
          <a:solidFill>
            <a:srgbClr val="02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2915816" y="2646068"/>
            <a:ext cx="6300000" cy="3600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-1260077" y="1255520"/>
            <a:ext cx="5723998" cy="320385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flipH="1">
            <a:off x="0" y="0"/>
            <a:ext cx="4071706" cy="573553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ferris dir="l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animBg="1"/>
          <p:bldP spid="10" grpId="0" animBg="1"/>
          <p:bldP spid="11" grpId="0" bldLvl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animBg="1"/>
          <p:bldP spid="10" grpId="0" animBg="1"/>
          <p:bldP spid="11" grpId="0" bldLvl="0" animBg="1"/>
          <p:bldP spid="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359532" y="3739875"/>
            <a:ext cx="4392488" cy="1944000"/>
          </a:xfrm>
          <a:prstGeom prst="triangle">
            <a:avLst>
              <a:gd name="adj" fmla="val 210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359532" y="4077095"/>
            <a:ext cx="4392488" cy="1656184"/>
          </a:xfrm>
          <a:prstGeom prst="triangle">
            <a:avLst>
              <a:gd name="adj" fmla="val 270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61128" y="1273324"/>
            <a:ext cx="738664" cy="2570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780669"/>
            <a:ext cx="861774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1205508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PART01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6059" y="12013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关于销售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977827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PART02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063" y="19688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情感营销与产品营销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2750146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PART03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4067" y="273629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情感营销五大核心思想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522464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PART04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71" y="350378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情感营销五大循环系统</a:t>
            </a:r>
            <a:endParaRPr lang="zh-CN" altLang="en-US" sz="24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flipH="1" flipV="1">
            <a:off x="7122947" y="5152"/>
            <a:ext cx="1121460" cy="544213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flipH="1">
            <a:off x="7458521" y="5016"/>
            <a:ext cx="1121460" cy="48828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2" y="4998352"/>
            <a:ext cx="1943106" cy="7316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921766"/>
            <a:ext cx="374091" cy="374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bldLvl="0" animBg="1"/>
          <p:bldP spid="8" grpId="0"/>
          <p:bldP spid="9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20" grpId="0" animBg="1"/>
          <p:bldP spid="2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bldLvl="0" animBg="1"/>
          <p:bldP spid="8" grpId="0"/>
          <p:bldP spid="9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20" grpId="0" animBg="1"/>
          <p:bldP spid="21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情感营销五大核心思想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2911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FIVE CORE IDEAS OF EMOTION MARKETING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526705" y="1789327"/>
            <a:ext cx="2204617" cy="2250738"/>
            <a:chOff x="3526705" y="1789327"/>
            <a:chExt cx="2204617" cy="22507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12"/>
            <a:stretch>
              <a:fillRect/>
            </a:stretch>
          </p:blipFill>
          <p:spPr>
            <a:xfrm rot="16082511">
              <a:off x="3408845" y="1907187"/>
              <a:ext cx="2250738" cy="2015018"/>
            </a:xfrm>
            <a:prstGeom prst="rect">
              <a:avLst/>
            </a:prstGeom>
          </p:spPr>
        </p:pic>
        <p:sp>
          <p:nvSpPr>
            <p:cNvPr id="21" name="等腰三角形 20"/>
            <p:cNvSpPr/>
            <p:nvPr/>
          </p:nvSpPr>
          <p:spPr>
            <a:xfrm rot="2856136">
              <a:off x="5448214" y="3424653"/>
              <a:ext cx="304079" cy="26213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20" y="1998463"/>
            <a:ext cx="1773980" cy="17739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484767" y="1523398"/>
            <a:ext cx="425633" cy="425633"/>
            <a:chOff x="4484767" y="1510698"/>
            <a:chExt cx="425633" cy="425633"/>
          </a:xfrm>
          <a:solidFill>
            <a:srgbClr val="0070C0"/>
          </a:solidFill>
        </p:grpSpPr>
        <p:sp>
          <p:nvSpPr>
            <p:cNvPr id="12" name="椭圆 11"/>
            <p:cNvSpPr/>
            <p:nvPr/>
          </p:nvSpPr>
          <p:spPr>
            <a:xfrm rot="14940000">
              <a:off x="4484767" y="1510698"/>
              <a:ext cx="425633" cy="425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8436" y="1569561"/>
              <a:ext cx="398295" cy="3079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8060" y="1957742"/>
            <a:ext cx="437364" cy="425633"/>
            <a:chOff x="3522660" y="1957742"/>
            <a:chExt cx="437364" cy="425633"/>
          </a:xfrm>
        </p:grpSpPr>
        <p:sp>
          <p:nvSpPr>
            <p:cNvPr id="11" name="椭圆 10"/>
            <p:cNvSpPr/>
            <p:nvPr/>
          </p:nvSpPr>
          <p:spPr>
            <a:xfrm rot="14940000">
              <a:off x="3534391" y="1957742"/>
              <a:ext cx="425633" cy="4256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2660" y="2016605"/>
              <a:ext cx="398295" cy="30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99079" y="2842349"/>
            <a:ext cx="437363" cy="425633"/>
            <a:chOff x="3349879" y="2842349"/>
            <a:chExt cx="437363" cy="425633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 rot="14940000">
              <a:off x="3361609" y="2842349"/>
              <a:ext cx="425633" cy="425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9879" y="2901213"/>
              <a:ext cx="398295" cy="3079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65395" y="3654967"/>
            <a:ext cx="437364" cy="425633"/>
            <a:chOff x="3865395" y="3591467"/>
            <a:chExt cx="437364" cy="425633"/>
          </a:xfrm>
        </p:grpSpPr>
        <p:sp>
          <p:nvSpPr>
            <p:cNvPr id="18" name="椭圆 17"/>
            <p:cNvSpPr/>
            <p:nvPr/>
          </p:nvSpPr>
          <p:spPr>
            <a:xfrm rot="14940000">
              <a:off x="3877126" y="3591467"/>
              <a:ext cx="425633" cy="4256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65395" y="3650330"/>
              <a:ext cx="398295" cy="307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13181" y="3713177"/>
            <a:ext cx="425633" cy="425633"/>
            <a:chOff x="4913181" y="3649677"/>
            <a:chExt cx="425633" cy="425633"/>
          </a:xfrm>
          <a:solidFill>
            <a:srgbClr val="0070C0"/>
          </a:solidFill>
        </p:grpSpPr>
        <p:sp>
          <p:nvSpPr>
            <p:cNvPr id="19" name="椭圆 18"/>
            <p:cNvSpPr/>
            <p:nvPr/>
          </p:nvSpPr>
          <p:spPr>
            <a:xfrm rot="14940000">
              <a:off x="4913181" y="3649677"/>
              <a:ext cx="425633" cy="425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14150" y="3708541"/>
              <a:ext cx="398295" cy="30790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57094" y="1087073"/>
            <a:ext cx="2187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情感营销思想一：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如何打动她的心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1723515"/>
            <a:ext cx="2399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情感营销思想二：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要帮助顾客买，不要拼命卖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5629" y="2696677"/>
            <a:ext cx="2178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情感营销思想三：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过程有享受，结果有感受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1266" y="3694702"/>
            <a:ext cx="2161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情感营销思想四：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要一辈子，不要一下子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3766" y="3848154"/>
            <a:ext cx="2488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情感营销思想五：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沟通交流要感动、产品介绍要冲动、刷卡付钱要心动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等腰三角形 32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2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149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649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28" grpId="0"/>
          <p:bldP spid="29" grpId="0"/>
          <p:bldP spid="30" grpId="0"/>
          <p:bldP spid="31" grpId="0"/>
          <p:bldP spid="32" grpId="0"/>
          <p:bldP spid="33" grpId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7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149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649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28" grpId="0"/>
          <p:bldP spid="29" grpId="0"/>
          <p:bldP spid="30" grpId="0"/>
          <p:bldP spid="31" grpId="0"/>
          <p:bldP spid="32" grpId="0"/>
          <p:bldP spid="33" grpId="0" animBg="1"/>
          <p:bldP spid="34" grpId="0" bldLvl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情感营销沟通三大原则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4235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THREE PRINCIPLES OF EMOTIONAL MARKING COMMUNICATION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19989911">
            <a:off x="1880878" y="1625481"/>
            <a:ext cx="792088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456571">
            <a:off x="2794631" y="2697276"/>
            <a:ext cx="792088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9989911">
            <a:off x="2102472" y="3857730"/>
            <a:ext cx="792088" cy="792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49937" y="1758216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3690" y="283171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1531" y="399216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503907" y="1633364"/>
            <a:ext cx="3682985" cy="0"/>
          </a:xfrm>
          <a:prstGeom prst="straightConnector1">
            <a:avLst/>
          </a:prstGeom>
          <a:ln>
            <a:solidFill>
              <a:srgbClr val="02AE9A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625319" y="3093320"/>
            <a:ext cx="3682985" cy="0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007963" y="4441676"/>
            <a:ext cx="3682985" cy="0"/>
          </a:xfrm>
          <a:prstGeom prst="straightConnector1">
            <a:avLst/>
          </a:prstGeom>
          <a:ln>
            <a:solidFill>
              <a:srgbClr val="02AE9A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6731" y="1273324"/>
            <a:ext cx="138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客户的痛点</a:t>
            </a:r>
            <a:endParaRPr lang="zh-CN" altLang="en-US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4004" y="1633364"/>
            <a:ext cx="2672888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找到客户的问题，不买的坏处？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4863" y="2713484"/>
            <a:ext cx="1637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客户的利益点</a:t>
            </a:r>
            <a:endParaRPr lang="zh-CN" altLang="en-US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8648" y="3162082"/>
            <a:ext cx="267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找到客户的价值，买的好处？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4275" y="4081636"/>
            <a:ext cx="1637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客户的决策点</a:t>
            </a:r>
            <a:endParaRPr lang="zh-CN" altLang="en-US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8060" y="4441676"/>
            <a:ext cx="267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为什么要马上买的理由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2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8" grpId="0" bldLvl="0" animBg="1"/>
          <p:bldP spid="9" grpId="0" animBg="1"/>
          <p:bldP spid="10" grpId="0" bldLvl="0" animBg="1"/>
          <p:bldP spid="11" grpId="0"/>
          <p:bldP spid="12" grpId="0"/>
          <p:bldP spid="13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 animBg="1"/>
          <p:bldP spid="2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8" grpId="0" bldLvl="0" animBg="1"/>
          <p:bldP spid="9" grpId="0" animBg="1"/>
          <p:bldP spid="10" grpId="0" bldLvl="0" animBg="1"/>
          <p:bldP spid="11" grpId="0"/>
          <p:bldP spid="12" grpId="0"/>
          <p:bldP spid="13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 animBg="1"/>
          <p:bldP spid="26" grpId="0" bldLvl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1582784"/>
            <a:ext cx="3468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PART04</a:t>
            </a:r>
            <a:endParaRPr lang="zh-CN" altLang="en-US" sz="6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06916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3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6814" y="3721596"/>
            <a:ext cx="51636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THE FIVE CIRCULATORY SYSTEM OF EMOTION MARKETING</a:t>
            </a:r>
            <a:endParaRPr lang="zh-CN" altLang="en-US" sz="13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3491880" y="2785492"/>
            <a:ext cx="5760000" cy="36000"/>
          </a:xfrm>
          <a:prstGeom prst="parallelogram">
            <a:avLst>
              <a:gd name="adj" fmla="val 77599"/>
            </a:avLst>
          </a:prstGeom>
          <a:solidFill>
            <a:srgbClr val="02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2915816" y="2646068"/>
            <a:ext cx="6300000" cy="3600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-1260077" y="1251075"/>
            <a:ext cx="5723998" cy="320385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flipH="1">
            <a:off x="0" y="0"/>
            <a:ext cx="4071706" cy="573553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ferris dir="l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animBg="1"/>
          <p:bldP spid="10" grpId="0" animBg="1"/>
          <p:bldP spid="11" grpId="0" bldLvl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animBg="1"/>
          <p:bldP spid="10" grpId="0" animBg="1"/>
          <p:bldP spid="11" grpId="0" bldLvl="0" animBg="1"/>
          <p:bldP spid="1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7060" y="4739000"/>
            <a:ext cx="13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见面打招呼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9125" y="1405275"/>
            <a:ext cx="2259870" cy="1182296"/>
          </a:xfrm>
          <a:prstGeom prst="rect">
            <a:avLst/>
          </a:prstGeom>
          <a:noFill/>
          <a:ln>
            <a:solidFill>
              <a:srgbClr val="02AE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13802" y="1601330"/>
            <a:ext cx="1057843" cy="790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28106" y="1771922"/>
            <a:ext cx="1043540" cy="48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建立亲和力</a:t>
            </a:r>
            <a:r>
              <a:rPr lang="en-US" altLang="zh-CN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法则</a:t>
            </a:r>
            <a:endParaRPr lang="zh-CN" altLang="en-US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0942" y="1393904"/>
            <a:ext cx="154024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脸要笑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嘴要甜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腰要弯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表现要积极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6545" y="1437895"/>
            <a:ext cx="2259870" cy="1182296"/>
          </a:xfrm>
          <a:prstGeom prst="rect">
            <a:avLst/>
          </a:prstGeom>
          <a:noFill/>
          <a:ln>
            <a:solidFill>
              <a:srgbClr val="02AE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042653" y="1627601"/>
            <a:ext cx="1057843" cy="790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45526" y="1804543"/>
            <a:ext cx="1043540" cy="48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创造良好沟通销售氛围</a:t>
            </a:r>
            <a:endParaRPr lang="zh-CN" altLang="en-US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7629" y="1418350"/>
            <a:ext cx="1937816" cy="107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轻松自如的沟通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开心的沟通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投其所好的沟通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顺势而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为的沟通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70945" y="3109778"/>
            <a:ext cx="2259870" cy="118229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75624" y="3305834"/>
            <a:ext cx="1057843" cy="7901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89928" y="3476425"/>
            <a:ext cx="1043540" cy="48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洽谈客户的</a:t>
            </a:r>
            <a:r>
              <a:rPr lang="en-US" altLang="zh-CN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大戒律</a:t>
            </a:r>
            <a:endParaRPr lang="zh-CN" altLang="en-US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5501" y="3271019"/>
            <a:ext cx="2285423" cy="81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没有亲和力就切入主题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不了解需求就介绍产品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没有塑造价值就直接报价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31799" y="3142398"/>
            <a:ext cx="2412102" cy="1182296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736479" y="3338453"/>
            <a:ext cx="1057843" cy="7901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750783" y="3509047"/>
            <a:ext cx="1043540" cy="48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沟通客户时的</a:t>
            </a:r>
            <a:r>
              <a:rPr lang="en-US" altLang="zh-CN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大准则</a:t>
            </a:r>
            <a:endParaRPr lang="zh-CN" altLang="en-US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9556" y="3160203"/>
            <a:ext cx="1388748" cy="108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保持微笑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眼神对视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适度点头认同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即时回应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1684" y="3150066"/>
            <a:ext cx="1388748" cy="108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重复重点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表达出关心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给出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合理建议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客户自主决定</a:t>
            </a:r>
            <a:endParaRPr lang="en-US" altLang="zh-CN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65226" y="2396050"/>
            <a:ext cx="526180" cy="526180"/>
            <a:chOff x="1365226" y="2396050"/>
            <a:chExt cx="526180" cy="526180"/>
          </a:xfrm>
        </p:grpSpPr>
        <p:sp>
          <p:nvSpPr>
            <p:cNvPr id="10" name="椭圆 9"/>
            <p:cNvSpPr/>
            <p:nvPr/>
          </p:nvSpPr>
          <p:spPr>
            <a:xfrm>
              <a:off x="1365226" y="2396050"/>
              <a:ext cx="526180" cy="5261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1297" y="2499101"/>
              <a:ext cx="414037" cy="320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2647" y="2428669"/>
            <a:ext cx="526180" cy="526180"/>
            <a:chOff x="4882647" y="2428669"/>
            <a:chExt cx="526180" cy="526180"/>
          </a:xfrm>
        </p:grpSpPr>
        <p:sp>
          <p:nvSpPr>
            <p:cNvPr id="16" name="椭圆 15"/>
            <p:cNvSpPr/>
            <p:nvPr/>
          </p:nvSpPr>
          <p:spPr>
            <a:xfrm>
              <a:off x="4882647" y="2428669"/>
              <a:ext cx="526180" cy="5261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35578" y="2531721"/>
              <a:ext cx="414037" cy="320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76080" y="4125169"/>
            <a:ext cx="526180" cy="526180"/>
            <a:chOff x="5564650" y="4131519"/>
            <a:chExt cx="526180" cy="526180"/>
          </a:xfrm>
          <a:solidFill>
            <a:srgbClr val="0070C0"/>
          </a:solidFill>
        </p:grpSpPr>
        <p:sp>
          <p:nvSpPr>
            <p:cNvPr id="27" name="椭圆 26"/>
            <p:cNvSpPr/>
            <p:nvPr/>
          </p:nvSpPr>
          <p:spPr>
            <a:xfrm>
              <a:off x="5564650" y="4131519"/>
              <a:ext cx="526180" cy="526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20721" y="4234571"/>
              <a:ext cx="414037" cy="3200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015224" y="4092549"/>
            <a:ext cx="526180" cy="526180"/>
            <a:chOff x="2003794" y="4098899"/>
            <a:chExt cx="526180" cy="526180"/>
          </a:xfrm>
          <a:solidFill>
            <a:srgbClr val="0070C0"/>
          </a:solidFill>
        </p:grpSpPr>
        <p:sp>
          <p:nvSpPr>
            <p:cNvPr id="22" name="椭圆 21"/>
            <p:cNvSpPr/>
            <p:nvPr/>
          </p:nvSpPr>
          <p:spPr>
            <a:xfrm>
              <a:off x="2003794" y="4098899"/>
              <a:ext cx="526180" cy="526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9865" y="4201951"/>
              <a:ext cx="414037" cy="32007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虚尾箭头 35"/>
          <p:cNvSpPr/>
          <p:nvPr/>
        </p:nvSpPr>
        <p:spPr>
          <a:xfrm>
            <a:off x="3899620" y="4802508"/>
            <a:ext cx="360000" cy="242316"/>
          </a:xfrm>
          <a:prstGeom prst="stripedRightArrow">
            <a:avLst/>
          </a:prstGeom>
          <a:solidFill>
            <a:srgbClr val="CC2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000">
        <p14:flip dir="r"/>
      </p:transition>
    </mc:Choice>
    <mc:Fallback>
      <p:transition spd="slow" advTm="1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1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1" grpId="0"/>
          <p:bldP spid="9" grpId="0" animBg="1"/>
          <p:bldP spid="8" grpId="0" bldLvl="0" animBg="1"/>
          <p:bldP spid="12" grpId="0"/>
          <p:bldP spid="13" grpId="0"/>
          <p:bldP spid="14" grpId="0" animBg="1"/>
          <p:bldP spid="15" grpId="0" bldLvl="0" animBg="1"/>
          <p:bldP spid="17" grpId="0"/>
          <p:bldP spid="18" grpId="0"/>
          <p:bldP spid="20" grpId="0" animBg="1"/>
          <p:bldP spid="21" grpId="0" animBg="1"/>
          <p:bldP spid="23" grpId="0"/>
          <p:bldP spid="24" grpId="0"/>
          <p:bldP spid="25" grpId="0" animBg="1"/>
          <p:bldP spid="26" grpId="0" animBg="1"/>
          <p:bldP spid="28" grpId="0"/>
          <p:bldP spid="29" grpId="0"/>
          <p:bldP spid="30" grpId="0"/>
          <p:bldP spid="36" grpId="0" animBg="1"/>
          <p:bldP spid="37" grpId="0" animBg="1"/>
          <p:bldP spid="3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1" presetID="6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0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1" grpId="0"/>
          <p:bldP spid="9" grpId="0" animBg="1"/>
          <p:bldP spid="8" grpId="0" bldLvl="0" animBg="1"/>
          <p:bldP spid="12" grpId="0"/>
          <p:bldP spid="13" grpId="0"/>
          <p:bldP spid="14" grpId="0" animBg="1"/>
          <p:bldP spid="15" grpId="0" bldLvl="0" animBg="1"/>
          <p:bldP spid="17" grpId="0"/>
          <p:bldP spid="18" grpId="0"/>
          <p:bldP spid="20" grpId="0" animBg="1"/>
          <p:bldP spid="21" grpId="0" animBg="1"/>
          <p:bldP spid="23" grpId="0"/>
          <p:bldP spid="24" grpId="0"/>
          <p:bldP spid="25" grpId="0" animBg="1"/>
          <p:bldP spid="26" grpId="0" animBg="1"/>
          <p:bldP spid="28" grpId="0"/>
          <p:bldP spid="29" grpId="0"/>
          <p:bldP spid="30" grpId="0"/>
          <p:bldP spid="36" grpId="0" animBg="1"/>
          <p:bldP spid="37" grpId="0" animBg="1"/>
          <p:bldP spid="38" grpId="0" bldLvl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7272" y="4513684"/>
            <a:ext cx="283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探寻客户需求的</a:t>
            </a:r>
            <a:r>
              <a:rPr lang="en-US" altLang="zh-CN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大技巧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3059832" y="4577192"/>
            <a:ext cx="360000" cy="242316"/>
          </a:xfrm>
          <a:prstGeom prst="stripedRightArrow">
            <a:avLst/>
          </a:prstGeom>
          <a:solidFill>
            <a:srgbClr val="CC2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35"/>
          <p:cNvSpPr>
            <a:spLocks noChangeArrowheads="1"/>
          </p:cNvSpPr>
          <p:nvPr/>
        </p:nvSpPr>
        <p:spPr bwMode="auto">
          <a:xfrm>
            <a:off x="3400378" y="2150578"/>
            <a:ext cx="1134004" cy="1464089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62000" tIns="0" rIns="0" bIns="0" anchor="ctr"/>
          <a:lstStyle/>
          <a:p>
            <a:pPr>
              <a:defRPr/>
            </a:pPr>
            <a:endParaRPr lang="zh-CN" altLang="en-US" sz="15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36"/>
          <p:cNvSpPr>
            <a:spLocks noChangeArrowheads="1"/>
          </p:cNvSpPr>
          <p:nvPr/>
        </p:nvSpPr>
        <p:spPr bwMode="auto">
          <a:xfrm>
            <a:off x="3426996" y="1345332"/>
            <a:ext cx="1466751" cy="1127348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162000" anchor="ctr"/>
          <a:lstStyle/>
          <a:p>
            <a:pPr algn="ctr">
              <a:defRPr/>
            </a:pPr>
            <a:endParaRPr lang="zh-CN" altLang="en-US" sz="15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37"/>
          <p:cNvSpPr>
            <a:spLocks noChangeArrowheads="1"/>
          </p:cNvSpPr>
          <p:nvPr/>
        </p:nvSpPr>
        <p:spPr bwMode="auto">
          <a:xfrm>
            <a:off x="4571649" y="1371951"/>
            <a:ext cx="1134004" cy="1465420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0" tIns="0" rIns="162000" bIns="0" anchor="ctr"/>
          <a:lstStyle/>
          <a:p>
            <a:pPr algn="r">
              <a:defRPr/>
            </a:pPr>
            <a:endParaRPr lang="zh-CN" altLang="en-US" sz="15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38"/>
          <p:cNvSpPr>
            <a:spLocks noChangeArrowheads="1"/>
          </p:cNvSpPr>
          <p:nvPr/>
        </p:nvSpPr>
        <p:spPr bwMode="auto">
          <a:xfrm>
            <a:off x="4206957" y="2517933"/>
            <a:ext cx="1466751" cy="1134004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162000" rIns="0" bIns="0" anchor="ctr"/>
          <a:lstStyle/>
          <a:p>
            <a:pPr algn="ctr">
              <a:defRPr/>
            </a:pPr>
            <a:endParaRPr lang="zh-CN" altLang="en-US" sz="15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4790" y="187478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8966" y="187478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4790" y="26922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8966" y="26922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644" y="1502898"/>
            <a:ext cx="2431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通过观察客户的动作和表情，来揣摩客户的需要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644" y="2655026"/>
            <a:ext cx="24317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通过向客户推荐一两件产品，观看客户的反应，根据信息来分析客户的渴望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2666" y="1663464"/>
            <a:ext cx="2431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善意地倾听客户的意见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2666" y="2655026"/>
            <a:ext cx="2431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通过自然的提问来询问客户的想法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4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5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6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7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8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73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4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75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6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949"/>
                                </p:stCondLst>
                                <p:childTnLst>
                                  <p:par>
                                    <p:cTn id="8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91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2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93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0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09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0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1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2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9" grpId="0" animBg="1"/>
          <p:bldP spid="10" grpId="0" bldLvl="0" animBg="1"/>
          <p:bldP spid="11" grpId="0" animBg="1"/>
          <p:bldP spid="12" grpId="0" bldLvl="0" animBg="1"/>
          <p:bldP spid="14" grpId="0"/>
          <p:bldP spid="15" grpId="0"/>
          <p:bldP spid="16" grpId="0"/>
          <p:bldP spid="17" grpId="0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5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6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7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8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73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4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75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6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49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949"/>
                                </p:stCondLst>
                                <p:childTnLst>
                                  <p:par>
                                    <p:cTn id="8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 tmFilter="0,0; .5, 1; 1, 1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91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2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93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autoRev="1" fill="remov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0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09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0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1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2" dur="250" autoRev="1" fill="remove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9" grpId="0" animBg="1"/>
          <p:bldP spid="10" grpId="0" bldLvl="0" animBg="1"/>
          <p:bldP spid="11" grpId="0" animBg="1"/>
          <p:bldP spid="12" grpId="0" bldLvl="0" animBg="1"/>
          <p:bldP spid="14" grpId="0"/>
          <p:bldP spid="15" grpId="0"/>
          <p:bldP spid="16" grpId="0"/>
          <p:bldP spid="17" grpId="0"/>
          <p:bldP spid="18" grpId="0"/>
          <p:bldP spid="18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 animBg="1"/>
          <p:bldP spid="23" grpId="0" bldLvl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1328" y="4513684"/>
            <a:ext cx="151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介绍谈关键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3563888" y="4577192"/>
            <a:ext cx="360000" cy="242316"/>
          </a:xfrm>
          <a:prstGeom prst="stripedRightArrow">
            <a:avLst/>
          </a:prstGeom>
          <a:solidFill>
            <a:srgbClr val="CC2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629155" y="1412185"/>
            <a:ext cx="926267" cy="1138437"/>
          </a:xfrm>
          <a:custGeom>
            <a:avLst/>
            <a:gdLst/>
            <a:ahLst/>
            <a:cxnLst>
              <a:cxn ang="0">
                <a:pos x="3" y="110"/>
              </a:cxn>
              <a:cxn ang="0">
                <a:pos x="247" y="0"/>
              </a:cxn>
              <a:cxn ang="0">
                <a:pos x="247" y="303"/>
              </a:cxn>
              <a:cxn ang="0">
                <a:pos x="21" y="303"/>
              </a:cxn>
              <a:cxn ang="0">
                <a:pos x="3" y="110"/>
              </a:cxn>
            </a:cxnLst>
            <a:rect l="0" t="0" r="r" b="b"/>
            <a:pathLst>
              <a:path w="247" h="303">
                <a:moveTo>
                  <a:pt x="3" y="110"/>
                </a:moveTo>
                <a:cubicBezTo>
                  <a:pt x="103" y="89"/>
                  <a:pt x="184" y="52"/>
                  <a:pt x="247" y="0"/>
                </a:cubicBezTo>
                <a:cubicBezTo>
                  <a:pt x="247" y="303"/>
                  <a:pt x="247" y="303"/>
                  <a:pt x="247" y="303"/>
                </a:cubicBezTo>
                <a:cubicBezTo>
                  <a:pt x="21" y="303"/>
                  <a:pt x="21" y="303"/>
                  <a:pt x="21" y="303"/>
                </a:cubicBezTo>
                <a:cubicBezTo>
                  <a:pt x="5" y="245"/>
                  <a:pt x="0" y="180"/>
                  <a:pt x="3" y="11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2AE9A"/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4615589" y="1412192"/>
            <a:ext cx="924683" cy="1141604"/>
          </a:xfrm>
          <a:custGeom>
            <a:avLst/>
            <a:gdLst/>
            <a:ahLst/>
            <a:cxnLst>
              <a:cxn ang="0">
                <a:pos x="220" y="304"/>
              </a:cxn>
              <a:cxn ang="0">
                <a:pos x="0" y="304"/>
              </a:cxn>
              <a:cxn ang="0">
                <a:pos x="0" y="0"/>
              </a:cxn>
              <a:cxn ang="0">
                <a:pos x="246" y="111"/>
              </a:cxn>
              <a:cxn ang="0">
                <a:pos x="220" y="304"/>
              </a:cxn>
            </a:cxnLst>
            <a:rect l="0" t="0" r="r" b="b"/>
            <a:pathLst>
              <a:path w="246" h="304">
                <a:moveTo>
                  <a:pt x="220" y="304"/>
                </a:moveTo>
                <a:cubicBezTo>
                  <a:pt x="0" y="304"/>
                  <a:pt x="0" y="304"/>
                  <a:pt x="0" y="304"/>
                </a:cubicBezTo>
                <a:cubicBezTo>
                  <a:pt x="0" y="0"/>
                  <a:pt x="0" y="0"/>
                  <a:pt x="0" y="0"/>
                </a:cubicBezTo>
                <a:cubicBezTo>
                  <a:pt x="76" y="56"/>
                  <a:pt x="158" y="93"/>
                  <a:pt x="246" y="111"/>
                </a:cubicBezTo>
                <a:cubicBezTo>
                  <a:pt x="243" y="183"/>
                  <a:pt x="235" y="247"/>
                  <a:pt x="220" y="304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725741" y="2617130"/>
            <a:ext cx="829681" cy="102126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221" y="272"/>
              </a:cxn>
              <a:cxn ang="0">
                <a:pos x="0" y="0"/>
              </a:cxn>
              <a:cxn ang="0">
                <a:pos x="221" y="0"/>
              </a:cxn>
            </a:cxnLst>
            <a:rect l="0" t="0" r="r" b="b"/>
            <a:pathLst>
              <a:path w="221" h="272">
                <a:moveTo>
                  <a:pt x="221" y="0"/>
                </a:moveTo>
                <a:cubicBezTo>
                  <a:pt x="221" y="272"/>
                  <a:pt x="221" y="272"/>
                  <a:pt x="221" y="272"/>
                </a:cubicBezTo>
                <a:cubicBezTo>
                  <a:pt x="108" y="207"/>
                  <a:pt x="34" y="116"/>
                  <a:pt x="0" y="0"/>
                </a:cubicBezTo>
                <a:lnTo>
                  <a:pt x="221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C000"/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615589" y="2617130"/>
            <a:ext cx="812265" cy="10260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" y="0"/>
              </a:cxn>
              <a:cxn ang="0">
                <a:pos x="0" y="273"/>
              </a:cxn>
              <a:cxn ang="0">
                <a:pos x="0" y="0"/>
              </a:cxn>
            </a:cxnLst>
            <a:rect l="0" t="0" r="r" b="b"/>
            <a:pathLst>
              <a:path w="216" h="273">
                <a:moveTo>
                  <a:pt x="0" y="0"/>
                </a:moveTo>
                <a:cubicBezTo>
                  <a:pt x="216" y="0"/>
                  <a:pt x="216" y="0"/>
                  <a:pt x="216" y="0"/>
                </a:cubicBezTo>
                <a:cubicBezTo>
                  <a:pt x="178" y="134"/>
                  <a:pt x="106" y="225"/>
                  <a:pt x="0" y="27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2AE9A"/>
            </a:solidFill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81"/>
          <p:cNvGrpSpPr/>
          <p:nvPr/>
        </p:nvGrpSpPr>
        <p:grpSpPr>
          <a:xfrm flipV="1">
            <a:off x="3023944" y="3302984"/>
            <a:ext cx="1008000" cy="218775"/>
            <a:chOff x="2712812" y="1457456"/>
            <a:chExt cx="1118923" cy="223062"/>
          </a:xfrm>
          <a:solidFill>
            <a:srgbClr val="FFC000"/>
          </a:solidFill>
        </p:grpSpPr>
        <p:cxnSp>
          <p:nvCxnSpPr>
            <p:cNvPr id="22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grpFill/>
            <a:ln w="19050" cap="rnd">
              <a:solidFill>
                <a:srgbClr val="FFC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grpFill/>
            <a:ln w="19050" cap="rnd">
              <a:solidFill>
                <a:srgbClr val="FFC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1"/>
          <p:cNvGrpSpPr/>
          <p:nvPr/>
        </p:nvGrpSpPr>
        <p:grpSpPr>
          <a:xfrm flipH="1" flipV="1">
            <a:off x="5148064" y="3303775"/>
            <a:ext cx="1058549" cy="217191"/>
            <a:chOff x="2770419" y="1459071"/>
            <a:chExt cx="1061316" cy="221447"/>
          </a:xfrm>
          <a:solidFill>
            <a:srgbClr val="02AE9A"/>
          </a:solidFill>
        </p:grpSpPr>
        <p:cxnSp>
          <p:nvCxnSpPr>
            <p:cNvPr id="25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grpFill/>
            <a:ln w="19050" cap="rnd">
              <a:solidFill>
                <a:srgbClr val="02AE9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grpFill/>
            <a:ln w="19050" cap="rnd">
              <a:solidFill>
                <a:srgbClr val="02AE9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1"/>
          <p:cNvGrpSpPr/>
          <p:nvPr/>
        </p:nvGrpSpPr>
        <p:grpSpPr>
          <a:xfrm>
            <a:off x="2924852" y="1487436"/>
            <a:ext cx="1008000" cy="218775"/>
            <a:chOff x="2712812" y="1457456"/>
            <a:chExt cx="1118923" cy="223062"/>
          </a:xfrm>
          <a:solidFill>
            <a:srgbClr val="02AE9A"/>
          </a:solidFill>
        </p:grpSpPr>
        <p:cxnSp>
          <p:nvCxnSpPr>
            <p:cNvPr id="28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grpFill/>
            <a:ln w="19050" cap="rnd">
              <a:solidFill>
                <a:srgbClr val="02AE9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grpFill/>
            <a:ln w="19050" cap="rnd">
              <a:solidFill>
                <a:srgbClr val="02AE9A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1"/>
          <p:cNvGrpSpPr/>
          <p:nvPr/>
        </p:nvGrpSpPr>
        <p:grpSpPr>
          <a:xfrm flipH="1">
            <a:off x="5221842" y="1488228"/>
            <a:ext cx="1058549" cy="217191"/>
            <a:chOff x="2770419" y="1459071"/>
            <a:chExt cx="1061316" cy="221447"/>
          </a:xfrm>
          <a:solidFill>
            <a:srgbClr val="FFC000"/>
          </a:solidFill>
        </p:grpSpPr>
        <p:cxnSp>
          <p:nvCxnSpPr>
            <p:cNvPr id="31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grpFill/>
            <a:ln w="19050" cap="rnd">
              <a:solidFill>
                <a:srgbClr val="FFC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grpFill/>
            <a:ln w="19050" cap="rnd">
              <a:solidFill>
                <a:srgbClr val="FFC0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925923" y="197981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828" y="198299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3928" y="27083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1833" y="27083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12013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如何根据客户的需求来介绍产品（客户认可是成交基础）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200" y="127423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根据客户说的，然后做出相应的回馈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4" y="26363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产品介绍的</a:t>
            </a:r>
            <a:r>
              <a:rPr lang="en-US" altLang="zh-CN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大戒律：</a:t>
            </a:r>
            <a:endParaRPr lang="en-US" altLang="zh-CN" sz="1200" b="1" dirty="0" smtClean="0">
              <a:solidFill>
                <a:srgbClr val="02AE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不卖产品卖故事，引发兴趣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不卖价格卖价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值，渴望拥有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卖成分卖结果，感受美好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卖承诺卖信任，直接购买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8184" y="2636328"/>
            <a:ext cx="2478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展示产品的</a:t>
            </a:r>
            <a:r>
              <a:rPr lang="en-US" altLang="zh-CN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大技巧</a:t>
            </a:r>
            <a:endParaRPr lang="en-US" altLang="zh-CN" sz="1200" b="1" dirty="0" smtClean="0">
              <a:solidFill>
                <a:srgbClr val="02AE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展示同一品种不同档次的产品：有低挡高档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不急不躁、循序渐进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出各种相关的资料和数据、客户见证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等腰三角形 32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H="1">
            <a:off x="71850" y="158844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5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6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6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2" presetID="2" presetClass="entr" presetSubtype="1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8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10" grpId="0" bldLvl="0" animBg="1"/>
          <p:bldP spid="13" grpId="0" animBg="1"/>
          <p:bldP spid="16" grpId="0" animBg="1"/>
          <p:bldP spid="19" grpId="0" bldLvl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33" grpId="0" animBg="1"/>
          <p:bldP spid="3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10" grpId="0" bldLvl="0" animBg="1"/>
          <p:bldP spid="13" grpId="0" animBg="1"/>
          <p:bldP spid="16" grpId="0" animBg="1"/>
          <p:bldP spid="19" grpId="0" bldLvl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33" grpId="0" animBg="1"/>
          <p:bldP spid="34" grpId="0" bldLvl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979440" y="2023614"/>
            <a:ext cx="1534300" cy="15382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4" cap="flat">
            <a:noFill/>
            <a:prstDash val="solid"/>
            <a:miter lim="800000"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1222117" y="2275505"/>
            <a:ext cx="1048946" cy="1051672"/>
          </a:xfrm>
          <a:prstGeom prst="ellipse">
            <a:avLst/>
          </a:prstGeom>
          <a:solidFill>
            <a:srgbClr val="FFC000"/>
          </a:solidFill>
          <a:ln w="4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5344" y="4576400"/>
            <a:ext cx="151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抗拒要打断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3707904" y="4639908"/>
            <a:ext cx="360000" cy="242316"/>
          </a:xfrm>
          <a:prstGeom prst="stripedRightArrow">
            <a:avLst/>
          </a:prstGeom>
          <a:solidFill>
            <a:srgbClr val="CC2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2138806" y="3185641"/>
            <a:ext cx="978548" cy="982537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0070C0"/>
          </a:solidFill>
          <a:ln w="4" cap="flat">
            <a:noFill/>
            <a:prstDash val="solid"/>
            <a:miter lim="800000"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/>
        </p:nvSpPr>
        <p:spPr bwMode="auto">
          <a:xfrm>
            <a:off x="2585534" y="2266922"/>
            <a:ext cx="707320" cy="1054333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FFC000"/>
          </a:solidFill>
          <a:ln w="4" cap="flat">
            <a:noFill/>
            <a:prstDash val="solid"/>
            <a:miter lim="800000"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/>
          <p:nvPr/>
        </p:nvSpPr>
        <p:spPr bwMode="auto">
          <a:xfrm>
            <a:off x="2137536" y="1434485"/>
            <a:ext cx="979878" cy="985196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0070C0"/>
          </a:solidFill>
          <a:ln w="4" cap="flat">
            <a:noFill/>
            <a:prstDash val="solid"/>
            <a:miter lim="800000"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868793" y="1757624"/>
            <a:ext cx="93675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264706" y="2794088"/>
            <a:ext cx="93675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868793" y="3821031"/>
            <a:ext cx="936751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6756" y="177065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7870" y="260942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9788" y="34922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78"/>
          <p:cNvSpPr>
            <a:spLocks noEditPoints="1"/>
          </p:cNvSpPr>
          <p:nvPr/>
        </p:nvSpPr>
        <p:spPr bwMode="auto">
          <a:xfrm>
            <a:off x="1454286" y="2572604"/>
            <a:ext cx="584609" cy="44030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51153" y="1434458"/>
            <a:ext cx="3564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所有的抗拒都是习惯，客户不是拒绝你，而是惯性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5996" y="2576817"/>
            <a:ext cx="3564396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解决抗拒首先要做的是：打断惯性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1457" y="3632325"/>
            <a:ext cx="35643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情感营销的过程就是解除客户疑惑的过程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000">
        <p14:flip dir="r"/>
      </p:transition>
    </mc:Choice>
    <mc:Fallback>
      <p:transition spd="slow" advTm="1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2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3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4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5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87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8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89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2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3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4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5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6" grpId="0" animBg="1"/>
          <p:bldP spid="2" grpId="0"/>
          <p:bldP spid="6" grpId="0"/>
          <p:bldP spid="7" grpId="0"/>
          <p:bldP spid="8" grpId="0" animBg="1"/>
          <p:bldP spid="13" grpId="0" bldLvl="0" animBg="1"/>
          <p:bldP spid="14" grpId="0" animBg="1"/>
          <p:bldP spid="15" grpId="0" bldLvl="0" animBg="1"/>
          <p:bldP spid="20" grpId="0"/>
          <p:bldP spid="21" grpId="0"/>
          <p:bldP spid="22" grpId="0"/>
          <p:bldP spid="36" grpId="0" animBg="1"/>
          <p:bldP spid="37" grpId="0"/>
          <p:bldP spid="37" grpId="1"/>
          <p:bldP spid="38" grpId="0"/>
          <p:bldP spid="38" grpId="1"/>
          <p:bldP spid="39" grpId="0"/>
          <p:bldP spid="39" grpId="1"/>
          <p:bldP spid="23" grpId="0" animBg="1"/>
          <p:bldP spid="2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2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3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4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5" dur="250" autoRev="1" fill="remov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87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8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89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autoRev="1" fill="remove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2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3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14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5" dur="250" autoRev="1" fill="remove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21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6" grpId="0" animBg="1"/>
          <p:bldP spid="2" grpId="0"/>
          <p:bldP spid="6" grpId="0"/>
          <p:bldP spid="7" grpId="0"/>
          <p:bldP spid="8" grpId="0" animBg="1"/>
          <p:bldP spid="13" grpId="0" bldLvl="0" animBg="1"/>
          <p:bldP spid="14" grpId="0" animBg="1"/>
          <p:bldP spid="15" grpId="0" bldLvl="0" animBg="1"/>
          <p:bldP spid="20" grpId="0"/>
          <p:bldP spid="21" grpId="0"/>
          <p:bldP spid="22" grpId="0"/>
          <p:bldP spid="36" grpId="0" animBg="1"/>
          <p:bldP spid="37" grpId="0"/>
          <p:bldP spid="37" grpId="1"/>
          <p:bldP spid="38" grpId="0"/>
          <p:bldP spid="38" grpId="1"/>
          <p:bldP spid="39" grpId="0"/>
          <p:bldP spid="39" grpId="1"/>
          <p:bldP spid="23" grpId="0" animBg="1"/>
          <p:bldP spid="24" grpId="0" bldLvl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0372"/>
            <a:ext cx="1798171" cy="1810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54015"/>
            <a:ext cx="1798171" cy="1804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596638" y="1079175"/>
            <a:ext cx="1948695" cy="1953761"/>
          </a:xfrm>
          <a:prstGeom prst="ellipse">
            <a:avLst/>
          </a:prstGeom>
          <a:solidFill>
            <a:srgbClr val="0070C0"/>
          </a:solidFill>
          <a:ln w="4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51920" y="1861229"/>
            <a:ext cx="151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抗拒要打断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073524"/>
            <a:ext cx="2664296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 </a:t>
            </a:r>
            <a:r>
              <a:rPr lang="zh-CN" altLang="en-US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解除客户异议的</a:t>
            </a:r>
            <a:r>
              <a:rPr lang="en-US" altLang="zh-CN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大策略</a:t>
            </a:r>
            <a:endParaRPr lang="en-US" altLang="zh-CN" sz="1300" b="1" dirty="0" smtClean="0">
              <a:solidFill>
                <a:srgbClr val="02AE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认同客户，表示理解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有自己或者有同样的客户有同样的感受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故事、讲案例、打比方、扭转观念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运用顺势成交法和二选一成交法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333" y="3073524"/>
            <a:ext cx="223224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 </a:t>
            </a:r>
            <a:r>
              <a:rPr lang="zh-CN" altLang="en-US" sz="13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一个核心</a:t>
            </a:r>
            <a:endParaRPr lang="en-US" altLang="zh-CN" sz="13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每次解除异议后，就马上假设成交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2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8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0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5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4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5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6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0" grpId="0" bldLvl="0" animBg="1"/>
          <p:bldP spid="7" grpId="0"/>
          <p:bldP spid="14" grpId="0"/>
          <p:bldP spid="14" grpId="1"/>
          <p:bldP spid="15" grpId="0"/>
          <p:bldP spid="15" grpId="1"/>
          <p:bldP spid="16" grpId="0" animBg="1"/>
          <p:bldP spid="1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8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50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" dur="250" autoRev="1" fill="remove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5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4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5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66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10" grpId="0" bldLvl="0" animBg="1"/>
          <p:bldP spid="7" grpId="0"/>
          <p:bldP spid="14" grpId="0"/>
          <p:bldP spid="14" grpId="1"/>
          <p:bldP spid="15" grpId="0"/>
          <p:bldP spid="15" grpId="1"/>
          <p:bldP spid="16" grpId="0" animBg="1"/>
          <p:bldP spid="17" grpId="0" bldLvl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情感营销的五大循环系统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3857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THE FIVE CIRCULATORY SYSTEM OF EMOTION MARKETING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7072" y="4216360"/>
            <a:ext cx="151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成交须大胆</a:t>
            </a:r>
            <a:endParaRPr lang="zh-CN" altLang="en-US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虚尾箭头 7"/>
          <p:cNvSpPr/>
          <p:nvPr/>
        </p:nvSpPr>
        <p:spPr>
          <a:xfrm>
            <a:off x="1259632" y="4279868"/>
            <a:ext cx="360000" cy="242316"/>
          </a:xfrm>
          <a:prstGeom prst="stripedRightArrow">
            <a:avLst/>
          </a:prstGeom>
          <a:solidFill>
            <a:srgbClr val="CC2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" y="1489348"/>
            <a:ext cx="3462686" cy="2554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4865" y="1413272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如何让客户做决定？</a:t>
            </a:r>
            <a:endParaRPr lang="en-US" altLang="zh-CN" sz="1600" b="1" dirty="0" smtClean="0">
              <a:solidFill>
                <a:srgbClr val="02AE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（一切的准备及时付出都是为了成交）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865" y="2349376"/>
            <a:ext cx="26516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决定成交客户的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大关键</a:t>
            </a:r>
            <a:endParaRPr lang="en-US" altLang="zh-CN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发现成交信号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抓住成交时机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讲出成交话术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闭嘴等待成交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协助客户决定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10" grpId="0"/>
          <p:bldP spid="11" grpId="0"/>
          <p:bldP spid="12" grpId="0" animBg="1"/>
          <p:bldP spid="1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7" grpId="0"/>
          <p:bldP spid="8" grpId="0" animBg="1"/>
          <p:bldP spid="10" grpId="0"/>
          <p:bldP spid="11" grpId="0"/>
          <p:bldP spid="12" grpId="0" animBg="1"/>
          <p:bldP spid="13" grpId="0" bldLvl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成交后的服务细节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333" y="366837"/>
            <a:ext cx="2768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0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DETAILS OF SERVICE AFTER COMPLETION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 rot="16200000" flipH="1">
            <a:off x="465419" y="2844150"/>
            <a:ext cx="3273330" cy="275696"/>
            <a:chOff x="2482316" y="3933056"/>
            <a:chExt cx="4752528" cy="306032"/>
          </a:xfrm>
        </p:grpSpPr>
        <p:sp>
          <p:nvSpPr>
            <p:cNvPr id="9" name="矩形 8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5400000">
            <a:off x="5391046" y="2844150"/>
            <a:ext cx="3273332" cy="275696"/>
            <a:chOff x="2482316" y="3933056"/>
            <a:chExt cx="4752528" cy="306032"/>
          </a:xfrm>
        </p:grpSpPr>
        <p:sp>
          <p:nvSpPr>
            <p:cNvPr id="15" name="矩形 14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2239466"/>
            <a:ext cx="1548256" cy="15360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80" y="2239466"/>
            <a:ext cx="1554352" cy="15360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99792" y="1853336"/>
            <a:ext cx="378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建立客户的档案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兑现所承诺的礼品或者服务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告诉客户的相关产品的使用注意事项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相关协议与发票的服务细节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定期的做客户回访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做客户转介绍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8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7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8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49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0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20" grpId="0"/>
          <p:bldP spid="20" grpId="1"/>
          <p:bldP spid="17" grpId="0" animBg="1"/>
          <p:bldP spid="21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47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8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49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0" dur="250" autoRev="1" fill="remov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" grpId="0"/>
          <p:bldP spid="20" grpId="0"/>
          <p:bldP spid="20" grpId="1"/>
          <p:bldP spid="17" grpId="0" animBg="1"/>
          <p:bldP spid="21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16200000" flipV="1">
            <a:off x="-1260077" y="1251075"/>
            <a:ext cx="5723998" cy="320385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 flipH="1">
            <a:off x="0" y="0"/>
            <a:ext cx="4071706" cy="573553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95710" y="1582784"/>
            <a:ext cx="3468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PART01</a:t>
            </a:r>
            <a:endParaRPr lang="zh-CN" altLang="en-US" sz="6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410" y="30735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关于销售</a:t>
            </a:r>
            <a:endParaRPr lang="zh-CN" altLang="en-US" sz="48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15679" y="3861837"/>
            <a:ext cx="27206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ABOUT SALES </a:t>
            </a:r>
            <a:endParaRPr lang="zh-CN" altLang="en-US" sz="27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3923928" y="2785492"/>
            <a:ext cx="5328000" cy="36000"/>
          </a:xfrm>
          <a:prstGeom prst="parallelogram">
            <a:avLst>
              <a:gd name="adj" fmla="val 77599"/>
            </a:avLst>
          </a:prstGeom>
          <a:solidFill>
            <a:srgbClr val="02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 flipH="1">
            <a:off x="3348520" y="2646068"/>
            <a:ext cx="5904000" cy="3600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ferris dir="l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 animBg="1"/>
          <p:bldP spid="9" grpId="0"/>
          <p:bldP spid="10" grpId="0"/>
          <p:bldP spid="11" grpId="0"/>
          <p:bldP spid="22" grpId="0" animBg="1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 animBg="1"/>
          <p:bldP spid="9" grpId="0"/>
          <p:bldP spid="10" grpId="0"/>
          <p:bldP spid="11" grpId="0"/>
          <p:bldP spid="22" grpId="0" animBg="1"/>
          <p:bldP spid="2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9"/>
          <p:cNvCxnSpPr>
            <a:cxnSpLocks noChangeShapeType="1"/>
          </p:cNvCxnSpPr>
          <p:nvPr/>
        </p:nvCxnSpPr>
        <p:spPr bwMode="auto">
          <a:xfrm>
            <a:off x="4745921" y="4597157"/>
            <a:ext cx="906913" cy="1260"/>
          </a:xfrm>
          <a:prstGeom prst="line">
            <a:avLst/>
          </a:prstGeom>
          <a:noFill/>
          <a:ln w="19050">
            <a:solidFill>
              <a:srgbClr val="02AE9A"/>
            </a:solidFill>
            <a:prstDash val="sysDot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50"/>
          <p:cNvCxnSpPr>
            <a:cxnSpLocks noChangeShapeType="1"/>
          </p:cNvCxnSpPr>
          <p:nvPr/>
        </p:nvCxnSpPr>
        <p:spPr bwMode="auto">
          <a:xfrm>
            <a:off x="4141311" y="1786304"/>
            <a:ext cx="906913" cy="1260"/>
          </a:xfrm>
          <a:prstGeom prst="line">
            <a:avLst/>
          </a:prstGeom>
          <a:noFill/>
          <a:ln w="19050">
            <a:solidFill>
              <a:srgbClr val="02AE9A"/>
            </a:solidFill>
            <a:prstDash val="sysDot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1"/>
          <p:cNvGrpSpPr/>
          <p:nvPr/>
        </p:nvGrpSpPr>
        <p:grpSpPr>
          <a:xfrm>
            <a:off x="3809735" y="4009628"/>
            <a:ext cx="946261" cy="1107996"/>
            <a:chOff x="6139503" y="4726563"/>
            <a:chExt cx="1192668" cy="1396519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52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6374191" y="4726563"/>
              <a:ext cx="771727" cy="139651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id-ID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nb-NO" altLang="id-ID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32385" y="3145532"/>
            <a:ext cx="946261" cy="1107996"/>
            <a:chOff x="4032385" y="3145532"/>
            <a:chExt cx="946261" cy="1107996"/>
          </a:xfrm>
          <a:solidFill>
            <a:srgbClr val="0070C0"/>
          </a:solidFill>
        </p:grpSpPr>
        <p:sp>
          <p:nvSpPr>
            <p:cNvPr id="10" name="Rounded Rectangle 55"/>
            <p:cNvSpPr>
              <a:spLocks noChangeArrowheads="1"/>
            </p:cNvSpPr>
            <p:nvPr/>
          </p:nvSpPr>
          <p:spPr bwMode="auto">
            <a:xfrm>
              <a:off x="4032385" y="3234361"/>
              <a:ext cx="946261" cy="890632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4211960" y="3145532"/>
              <a:ext cx="612287" cy="110799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id-ID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nb-NO" altLang="id-ID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57"/>
          <p:cNvGrpSpPr/>
          <p:nvPr/>
        </p:nvGrpSpPr>
        <p:grpSpPr>
          <a:xfrm>
            <a:off x="3698411" y="2253560"/>
            <a:ext cx="946261" cy="1107996"/>
            <a:chOff x="5999190" y="2513214"/>
            <a:chExt cx="1192668" cy="1396518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58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6192673" y="2513214"/>
              <a:ext cx="771727" cy="13965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id-ID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nb-NO" altLang="id-ID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60"/>
          <p:cNvGrpSpPr/>
          <p:nvPr/>
        </p:nvGrpSpPr>
        <p:grpSpPr>
          <a:xfrm>
            <a:off x="3225284" y="1400291"/>
            <a:ext cx="946261" cy="1107996"/>
            <a:chOff x="5402860" y="1437755"/>
            <a:chExt cx="1192668" cy="1396520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61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 rot="20681241">
              <a:off x="5546544" y="1437755"/>
              <a:ext cx="771727" cy="1396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id-ID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nb-NO" altLang="id-ID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Ellipse 98"/>
          <p:cNvSpPr/>
          <p:nvPr/>
        </p:nvSpPr>
        <p:spPr bwMode="auto">
          <a:xfrm>
            <a:off x="1763688" y="5105007"/>
            <a:ext cx="1359836" cy="25573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 altLang="id-ID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65"/>
          <p:cNvGrpSpPr/>
          <p:nvPr/>
        </p:nvGrpSpPr>
        <p:grpSpPr>
          <a:xfrm>
            <a:off x="2238057" y="2029417"/>
            <a:ext cx="1532836" cy="3158809"/>
            <a:chOff x="1879600" y="2427657"/>
            <a:chExt cx="1931988" cy="39813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Rounded Rectangle 66"/>
            <p:cNvSpPr/>
            <p:nvPr/>
          </p:nvSpPr>
          <p:spPr bwMode="auto">
            <a:xfrm rot="3296091" flipH="1">
              <a:off x="2526506" y="2275966"/>
              <a:ext cx="333375" cy="16271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879938" y="2427657"/>
              <a:ext cx="823038" cy="823069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ounded Rectangle 68"/>
            <p:cNvSpPr/>
            <p:nvPr/>
          </p:nvSpPr>
          <p:spPr bwMode="auto">
            <a:xfrm>
              <a:off x="1954213" y="3305460"/>
              <a:ext cx="674687" cy="1408112"/>
            </a:xfrm>
            <a:prstGeom prst="roundRect">
              <a:avLst>
                <a:gd name="adj" fmla="val 2987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ounded Rectangle 69"/>
            <p:cNvSpPr/>
            <p:nvPr/>
          </p:nvSpPr>
          <p:spPr bwMode="auto">
            <a:xfrm>
              <a:off x="1954213" y="4408772"/>
              <a:ext cx="373062" cy="20002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ounded Rectangle 70"/>
            <p:cNvSpPr/>
            <p:nvPr/>
          </p:nvSpPr>
          <p:spPr bwMode="auto">
            <a:xfrm rot="20452300">
              <a:off x="2325688" y="4429410"/>
              <a:ext cx="371475" cy="774700"/>
            </a:xfrm>
            <a:prstGeom prst="roundRect">
              <a:avLst>
                <a:gd name="adj" fmla="val 404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ounded Rectangle 71"/>
            <p:cNvSpPr/>
            <p:nvPr/>
          </p:nvSpPr>
          <p:spPr bwMode="auto">
            <a:xfrm rot="14513746">
              <a:off x="2885282" y="2583941"/>
              <a:ext cx="350837" cy="15017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ounded Rectangle 72"/>
            <p:cNvSpPr/>
            <p:nvPr/>
          </p:nvSpPr>
          <p:spPr bwMode="auto">
            <a:xfrm>
              <a:off x="2413000" y="4916772"/>
              <a:ext cx="373063" cy="1423988"/>
            </a:xfrm>
            <a:prstGeom prst="roundRect">
              <a:avLst>
                <a:gd name="adj" fmla="val 4245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Straight Connector 73"/>
          <p:cNvCxnSpPr>
            <a:cxnSpLocks noChangeShapeType="1"/>
          </p:cNvCxnSpPr>
          <p:nvPr/>
        </p:nvCxnSpPr>
        <p:spPr bwMode="auto">
          <a:xfrm>
            <a:off x="4978647" y="3680014"/>
            <a:ext cx="906913" cy="1260"/>
          </a:xfrm>
          <a:prstGeom prst="line">
            <a:avLst/>
          </a:prstGeom>
          <a:noFill/>
          <a:ln w="19050">
            <a:solidFill>
              <a:srgbClr val="02AE9A"/>
            </a:solidFill>
            <a:prstDash val="sysDot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74"/>
          <p:cNvCxnSpPr>
            <a:cxnSpLocks noChangeShapeType="1"/>
          </p:cNvCxnSpPr>
          <p:nvPr/>
        </p:nvCxnSpPr>
        <p:spPr bwMode="auto">
          <a:xfrm>
            <a:off x="4644672" y="2813053"/>
            <a:ext cx="906913" cy="1260"/>
          </a:xfrm>
          <a:prstGeom prst="line">
            <a:avLst/>
          </a:prstGeom>
          <a:noFill/>
          <a:ln w="19050">
            <a:solidFill>
              <a:srgbClr val="02AE9A"/>
            </a:solidFill>
            <a:prstDash val="sysDot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38943" y="4918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销售的四个阶段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093" y="366837"/>
            <a:ext cx="1955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FOUR STAGES OF SALES</a:t>
            </a:r>
            <a:endParaRPr lang="zh-CN" altLang="en-US" sz="1200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等腰三角形 33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204971" y="16240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抗拒销售、不情愿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136" y="26283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应该做销售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8625" y="34617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习惯做销售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4290" y="43696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热爱做销售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2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9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0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2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3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4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5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6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1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1" grpId="0"/>
          <p:bldP spid="32" grpId="0"/>
          <p:bldP spid="34" grpId="0" animBg="1"/>
          <p:bldP spid="35" grpId="0" bldLvl="0" animBg="1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9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0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2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3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4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5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6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8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1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9100"/>
                                </p:stCondLst>
                                <p:childTnLst>
                                  <p:par>
                                    <p:cTn id="1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1" grpId="0"/>
          <p:bldP spid="32" grpId="0"/>
          <p:bldP spid="34" grpId="0" animBg="1"/>
          <p:bldP spid="35" grpId="0" bldLvl="0" animBg="1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揭开</a:t>
            </a:r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销售的神秘面纱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33" y="366837"/>
            <a:ext cx="24077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THE MYSTERY OF SALES</a:t>
            </a:r>
            <a:endParaRPr lang="zh-CN" altLang="en-US" sz="1500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45"/>
          <p:cNvSpPr>
            <a:spLocks noEditPoints="1"/>
          </p:cNvSpPr>
          <p:nvPr/>
        </p:nvSpPr>
        <p:spPr bwMode="auto">
          <a:xfrm>
            <a:off x="1090119" y="3001516"/>
            <a:ext cx="332929" cy="33292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3048" y="297533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把自己的观点装到别人的脑袋里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1090119" y="3577580"/>
            <a:ext cx="332929" cy="33292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91515" y="356828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把别人的钱装进自己的口袋里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1184575" y="1809336"/>
            <a:ext cx="3315417" cy="754300"/>
          </a:xfrm>
          <a:prstGeom prst="flowChartPunchedTap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59118" y="2064780"/>
            <a:ext cx="141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把话说出去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4081" y="1885871"/>
            <a:ext cx="1368000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把钱收回来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6004740" y="1701504"/>
            <a:ext cx="2369229" cy="3694019"/>
          </a:xfrm>
          <a:custGeom>
            <a:avLst/>
            <a:gdLst>
              <a:gd name="T0" fmla="*/ 966 w 1077"/>
              <a:gd name="T1" fmla="*/ 315 h 1781"/>
              <a:gd name="T2" fmla="*/ 793 w 1077"/>
              <a:gd name="T3" fmla="*/ 486 h 1781"/>
              <a:gd name="T4" fmla="*/ 650 w 1077"/>
              <a:gd name="T5" fmla="*/ 297 h 1781"/>
              <a:gd name="T6" fmla="*/ 625 w 1077"/>
              <a:gd name="T7" fmla="*/ 266 h 1781"/>
              <a:gd name="T8" fmla="*/ 632 w 1077"/>
              <a:gd name="T9" fmla="*/ 236 h 1781"/>
              <a:gd name="T10" fmla="*/ 682 w 1077"/>
              <a:gd name="T11" fmla="*/ 187 h 1781"/>
              <a:gd name="T12" fmla="*/ 698 w 1077"/>
              <a:gd name="T13" fmla="*/ 150 h 1781"/>
              <a:gd name="T14" fmla="*/ 665 w 1077"/>
              <a:gd name="T15" fmla="*/ 82 h 1781"/>
              <a:gd name="T16" fmla="*/ 661 w 1077"/>
              <a:gd name="T17" fmla="*/ 50 h 1781"/>
              <a:gd name="T18" fmla="*/ 627 w 1077"/>
              <a:gd name="T19" fmla="*/ 24 h 1781"/>
              <a:gd name="T20" fmla="*/ 576 w 1077"/>
              <a:gd name="T21" fmla="*/ 3 h 1781"/>
              <a:gd name="T22" fmla="*/ 492 w 1077"/>
              <a:gd name="T23" fmla="*/ 48 h 1781"/>
              <a:gd name="T24" fmla="*/ 471 w 1077"/>
              <a:gd name="T25" fmla="*/ 119 h 1781"/>
              <a:gd name="T26" fmla="*/ 513 w 1077"/>
              <a:gd name="T27" fmla="*/ 199 h 1781"/>
              <a:gd name="T28" fmla="*/ 495 w 1077"/>
              <a:gd name="T29" fmla="*/ 223 h 1781"/>
              <a:gd name="T30" fmla="*/ 386 w 1077"/>
              <a:gd name="T31" fmla="*/ 230 h 1781"/>
              <a:gd name="T32" fmla="*/ 106 w 1077"/>
              <a:gd name="T33" fmla="*/ 313 h 1781"/>
              <a:gd name="T34" fmla="*/ 60 w 1077"/>
              <a:gd name="T35" fmla="*/ 630 h 1781"/>
              <a:gd name="T36" fmla="*/ 138 w 1077"/>
              <a:gd name="T37" fmla="*/ 599 h 1781"/>
              <a:gd name="T38" fmla="*/ 169 w 1077"/>
              <a:gd name="T39" fmla="*/ 527 h 1781"/>
              <a:gd name="T40" fmla="*/ 176 w 1077"/>
              <a:gd name="T41" fmla="*/ 406 h 1781"/>
              <a:gd name="T42" fmla="*/ 220 w 1077"/>
              <a:gd name="T43" fmla="*/ 373 h 1781"/>
              <a:gd name="T44" fmla="*/ 308 w 1077"/>
              <a:gd name="T45" fmla="*/ 360 h 1781"/>
              <a:gd name="T46" fmla="*/ 317 w 1077"/>
              <a:gd name="T47" fmla="*/ 358 h 1781"/>
              <a:gd name="T48" fmla="*/ 256 w 1077"/>
              <a:gd name="T49" fmla="*/ 760 h 1781"/>
              <a:gd name="T50" fmla="*/ 254 w 1077"/>
              <a:gd name="T51" fmla="*/ 794 h 1781"/>
              <a:gd name="T52" fmla="*/ 261 w 1077"/>
              <a:gd name="T53" fmla="*/ 896 h 1781"/>
              <a:gd name="T54" fmla="*/ 123 w 1077"/>
              <a:gd name="T55" fmla="*/ 1406 h 1781"/>
              <a:gd name="T56" fmla="*/ 47 w 1077"/>
              <a:gd name="T57" fmla="*/ 1578 h 1781"/>
              <a:gd name="T58" fmla="*/ 4 w 1077"/>
              <a:gd name="T59" fmla="*/ 1633 h 1781"/>
              <a:gd name="T60" fmla="*/ 56 w 1077"/>
              <a:gd name="T61" fmla="*/ 1688 h 1781"/>
              <a:gd name="T62" fmla="*/ 104 w 1077"/>
              <a:gd name="T63" fmla="*/ 1714 h 1781"/>
              <a:gd name="T64" fmla="*/ 122 w 1077"/>
              <a:gd name="T65" fmla="*/ 1741 h 1781"/>
              <a:gd name="T66" fmla="*/ 174 w 1077"/>
              <a:gd name="T67" fmla="*/ 1703 h 1781"/>
              <a:gd name="T68" fmla="*/ 161 w 1077"/>
              <a:gd name="T69" fmla="*/ 1636 h 1781"/>
              <a:gd name="T70" fmla="*/ 323 w 1077"/>
              <a:gd name="T71" fmla="*/ 1294 h 1781"/>
              <a:gd name="T72" fmla="*/ 385 w 1077"/>
              <a:gd name="T73" fmla="*/ 1152 h 1781"/>
              <a:gd name="T74" fmla="*/ 481 w 1077"/>
              <a:gd name="T75" fmla="*/ 943 h 1781"/>
              <a:gd name="T76" fmla="*/ 699 w 1077"/>
              <a:gd name="T77" fmla="*/ 879 h 1781"/>
              <a:gd name="T78" fmla="*/ 682 w 1077"/>
              <a:gd name="T79" fmla="*/ 976 h 1781"/>
              <a:gd name="T80" fmla="*/ 632 w 1077"/>
              <a:gd name="T81" fmla="*/ 1141 h 1781"/>
              <a:gd name="T82" fmla="*/ 618 w 1077"/>
              <a:gd name="T83" fmla="*/ 1225 h 1781"/>
              <a:gd name="T84" fmla="*/ 670 w 1077"/>
              <a:gd name="T85" fmla="*/ 1269 h 1781"/>
              <a:gd name="T86" fmla="*/ 795 w 1077"/>
              <a:gd name="T87" fmla="*/ 1285 h 1781"/>
              <a:gd name="T88" fmla="*/ 830 w 1077"/>
              <a:gd name="T89" fmla="*/ 1219 h 1781"/>
              <a:gd name="T90" fmla="*/ 746 w 1077"/>
              <a:gd name="T91" fmla="*/ 1165 h 1781"/>
              <a:gd name="T92" fmla="*/ 840 w 1077"/>
              <a:gd name="T93" fmla="*/ 864 h 1781"/>
              <a:gd name="T94" fmla="*/ 831 w 1077"/>
              <a:gd name="T95" fmla="*/ 762 h 1781"/>
              <a:gd name="T96" fmla="*/ 507 w 1077"/>
              <a:gd name="T97" fmla="*/ 757 h 1781"/>
              <a:gd name="T98" fmla="*/ 508 w 1077"/>
              <a:gd name="T99" fmla="*/ 758 h 1781"/>
              <a:gd name="T100" fmla="*/ 560 w 1077"/>
              <a:gd name="T101" fmla="*/ 658 h 1781"/>
              <a:gd name="T102" fmla="*/ 607 w 1077"/>
              <a:gd name="T103" fmla="*/ 511 h 1781"/>
              <a:gd name="T104" fmla="*/ 643 w 1077"/>
              <a:gd name="T105" fmla="*/ 449 h 1781"/>
              <a:gd name="T106" fmla="*/ 784 w 1077"/>
              <a:gd name="T107" fmla="*/ 596 h 1781"/>
              <a:gd name="T108" fmla="*/ 836 w 1077"/>
              <a:gd name="T109" fmla="*/ 566 h 1781"/>
              <a:gd name="T110" fmla="*/ 999 w 1077"/>
              <a:gd name="T111" fmla="*/ 402 h 1781"/>
              <a:gd name="T112" fmla="*/ 1042 w 1077"/>
              <a:gd name="T113" fmla="*/ 374 h 1781"/>
              <a:gd name="T114" fmla="*/ 1033 w 1077"/>
              <a:gd name="T115" fmla="*/ 2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5799043" y="5536880"/>
            <a:ext cx="765786" cy="200940"/>
          </a:xfrm>
          <a:custGeom>
            <a:avLst/>
            <a:gdLst>
              <a:gd name="T0" fmla="*/ 590 w 618"/>
              <a:gd name="T1" fmla="*/ 0 h 172"/>
              <a:gd name="T2" fmla="*/ 0 w 618"/>
              <a:gd name="T3" fmla="*/ 0 h 172"/>
              <a:gd name="T4" fmla="*/ 0 w 618"/>
              <a:gd name="T5" fmla="*/ 16 h 172"/>
              <a:gd name="T6" fmla="*/ 590 w 618"/>
              <a:gd name="T7" fmla="*/ 16 h 172"/>
              <a:gd name="T8" fmla="*/ 590 w 618"/>
              <a:gd name="T9" fmla="*/ 33 h 172"/>
              <a:gd name="T10" fmla="*/ 29 w 618"/>
              <a:gd name="T11" fmla="*/ 33 h 172"/>
              <a:gd name="T12" fmla="*/ 29 w 618"/>
              <a:gd name="T13" fmla="*/ 140 h 172"/>
              <a:gd name="T14" fmla="*/ 590 w 618"/>
              <a:gd name="T15" fmla="*/ 140 h 172"/>
              <a:gd name="T16" fmla="*/ 590 w 618"/>
              <a:gd name="T17" fmla="*/ 156 h 172"/>
              <a:gd name="T18" fmla="*/ 0 w 618"/>
              <a:gd name="T19" fmla="*/ 156 h 172"/>
              <a:gd name="T20" fmla="*/ 0 w 618"/>
              <a:gd name="T21" fmla="*/ 172 h 172"/>
              <a:gd name="T22" fmla="*/ 590 w 618"/>
              <a:gd name="T23" fmla="*/ 172 h 172"/>
              <a:gd name="T24" fmla="*/ 618 w 618"/>
              <a:gd name="T25" fmla="*/ 172 h 172"/>
              <a:gd name="T26" fmla="*/ 618 w 618"/>
              <a:gd name="T27" fmla="*/ 156 h 172"/>
              <a:gd name="T28" fmla="*/ 618 w 618"/>
              <a:gd name="T29" fmla="*/ 140 h 172"/>
              <a:gd name="T30" fmla="*/ 618 w 618"/>
              <a:gd name="T31" fmla="*/ 33 h 172"/>
              <a:gd name="T32" fmla="*/ 618 w 618"/>
              <a:gd name="T33" fmla="*/ 16 h 172"/>
              <a:gd name="T34" fmla="*/ 618 w 618"/>
              <a:gd name="T35" fmla="*/ 0 h 172"/>
              <a:gd name="T36" fmla="*/ 590 w 618"/>
              <a:gd name="T37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8" h="172">
                <a:moveTo>
                  <a:pt x="590" y="0"/>
                </a:moveTo>
                <a:lnTo>
                  <a:pt x="0" y="0"/>
                </a:lnTo>
                <a:lnTo>
                  <a:pt x="0" y="16"/>
                </a:lnTo>
                <a:lnTo>
                  <a:pt x="590" y="16"/>
                </a:lnTo>
                <a:lnTo>
                  <a:pt x="590" y="33"/>
                </a:lnTo>
                <a:lnTo>
                  <a:pt x="29" y="33"/>
                </a:lnTo>
                <a:lnTo>
                  <a:pt x="29" y="140"/>
                </a:lnTo>
                <a:lnTo>
                  <a:pt x="590" y="140"/>
                </a:lnTo>
                <a:lnTo>
                  <a:pt x="590" y="156"/>
                </a:lnTo>
                <a:lnTo>
                  <a:pt x="0" y="156"/>
                </a:lnTo>
                <a:lnTo>
                  <a:pt x="0" y="172"/>
                </a:lnTo>
                <a:lnTo>
                  <a:pt x="590" y="172"/>
                </a:lnTo>
                <a:lnTo>
                  <a:pt x="618" y="172"/>
                </a:lnTo>
                <a:lnTo>
                  <a:pt x="618" y="156"/>
                </a:lnTo>
                <a:lnTo>
                  <a:pt x="618" y="140"/>
                </a:lnTo>
                <a:lnTo>
                  <a:pt x="618" y="33"/>
                </a:lnTo>
                <a:lnTo>
                  <a:pt x="618" y="16"/>
                </a:lnTo>
                <a:lnTo>
                  <a:pt x="618" y="0"/>
                </a:lnTo>
                <a:lnTo>
                  <a:pt x="59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14"/>
          <p:cNvSpPr/>
          <p:nvPr/>
        </p:nvSpPr>
        <p:spPr bwMode="auto">
          <a:xfrm>
            <a:off x="5799043" y="5370988"/>
            <a:ext cx="816591" cy="161219"/>
          </a:xfrm>
          <a:custGeom>
            <a:avLst/>
            <a:gdLst>
              <a:gd name="T0" fmla="*/ 627 w 659"/>
              <a:gd name="T1" fmla="*/ 0 h 138"/>
              <a:gd name="T2" fmla="*/ 0 w 659"/>
              <a:gd name="T3" fmla="*/ 0 h 138"/>
              <a:gd name="T4" fmla="*/ 0 w 659"/>
              <a:gd name="T5" fmla="*/ 14 h 138"/>
              <a:gd name="T6" fmla="*/ 627 w 659"/>
              <a:gd name="T7" fmla="*/ 14 h 138"/>
              <a:gd name="T8" fmla="*/ 627 w 659"/>
              <a:gd name="T9" fmla="*/ 26 h 138"/>
              <a:gd name="T10" fmla="*/ 31 w 659"/>
              <a:gd name="T11" fmla="*/ 26 h 138"/>
              <a:gd name="T12" fmla="*/ 31 w 659"/>
              <a:gd name="T13" fmla="*/ 113 h 138"/>
              <a:gd name="T14" fmla="*/ 627 w 659"/>
              <a:gd name="T15" fmla="*/ 113 h 138"/>
              <a:gd name="T16" fmla="*/ 627 w 659"/>
              <a:gd name="T17" fmla="*/ 126 h 138"/>
              <a:gd name="T18" fmla="*/ 0 w 659"/>
              <a:gd name="T19" fmla="*/ 126 h 138"/>
              <a:gd name="T20" fmla="*/ 0 w 659"/>
              <a:gd name="T21" fmla="*/ 138 h 138"/>
              <a:gd name="T22" fmla="*/ 627 w 659"/>
              <a:gd name="T23" fmla="*/ 138 h 138"/>
              <a:gd name="T24" fmla="*/ 659 w 659"/>
              <a:gd name="T25" fmla="*/ 138 h 138"/>
              <a:gd name="T26" fmla="*/ 659 w 659"/>
              <a:gd name="T27" fmla="*/ 126 h 138"/>
              <a:gd name="T28" fmla="*/ 659 w 659"/>
              <a:gd name="T29" fmla="*/ 113 h 138"/>
              <a:gd name="T30" fmla="*/ 659 w 659"/>
              <a:gd name="T31" fmla="*/ 26 h 138"/>
              <a:gd name="T32" fmla="*/ 659 w 659"/>
              <a:gd name="T33" fmla="*/ 14 h 138"/>
              <a:gd name="T34" fmla="*/ 659 w 659"/>
              <a:gd name="T35" fmla="*/ 0 h 138"/>
              <a:gd name="T36" fmla="*/ 627 w 659"/>
              <a:gd name="T3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38">
                <a:moveTo>
                  <a:pt x="627" y="0"/>
                </a:moveTo>
                <a:lnTo>
                  <a:pt x="0" y="0"/>
                </a:lnTo>
                <a:lnTo>
                  <a:pt x="0" y="14"/>
                </a:lnTo>
                <a:lnTo>
                  <a:pt x="627" y="14"/>
                </a:lnTo>
                <a:lnTo>
                  <a:pt x="627" y="26"/>
                </a:lnTo>
                <a:lnTo>
                  <a:pt x="31" y="26"/>
                </a:lnTo>
                <a:lnTo>
                  <a:pt x="31" y="113"/>
                </a:lnTo>
                <a:lnTo>
                  <a:pt x="627" y="113"/>
                </a:lnTo>
                <a:lnTo>
                  <a:pt x="627" y="126"/>
                </a:lnTo>
                <a:lnTo>
                  <a:pt x="0" y="126"/>
                </a:lnTo>
                <a:lnTo>
                  <a:pt x="0" y="138"/>
                </a:lnTo>
                <a:lnTo>
                  <a:pt x="627" y="138"/>
                </a:lnTo>
                <a:lnTo>
                  <a:pt x="659" y="138"/>
                </a:lnTo>
                <a:lnTo>
                  <a:pt x="659" y="126"/>
                </a:lnTo>
                <a:lnTo>
                  <a:pt x="659" y="113"/>
                </a:lnTo>
                <a:lnTo>
                  <a:pt x="659" y="26"/>
                </a:lnTo>
                <a:lnTo>
                  <a:pt x="659" y="14"/>
                </a:lnTo>
                <a:lnTo>
                  <a:pt x="659" y="0"/>
                </a:lnTo>
                <a:lnTo>
                  <a:pt x="62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15"/>
          <p:cNvSpPr/>
          <p:nvPr/>
        </p:nvSpPr>
        <p:spPr bwMode="auto">
          <a:xfrm>
            <a:off x="6776722" y="5548563"/>
            <a:ext cx="765786" cy="172902"/>
          </a:xfrm>
          <a:custGeom>
            <a:avLst/>
            <a:gdLst>
              <a:gd name="T0" fmla="*/ 589 w 618"/>
              <a:gd name="T1" fmla="*/ 0 h 148"/>
              <a:gd name="T2" fmla="*/ 0 w 618"/>
              <a:gd name="T3" fmla="*/ 0 h 148"/>
              <a:gd name="T4" fmla="*/ 0 w 618"/>
              <a:gd name="T5" fmla="*/ 15 h 148"/>
              <a:gd name="T6" fmla="*/ 589 w 618"/>
              <a:gd name="T7" fmla="*/ 15 h 148"/>
              <a:gd name="T8" fmla="*/ 589 w 618"/>
              <a:gd name="T9" fmla="*/ 29 h 148"/>
              <a:gd name="T10" fmla="*/ 28 w 618"/>
              <a:gd name="T11" fmla="*/ 29 h 148"/>
              <a:gd name="T12" fmla="*/ 28 w 618"/>
              <a:gd name="T13" fmla="*/ 121 h 148"/>
              <a:gd name="T14" fmla="*/ 589 w 618"/>
              <a:gd name="T15" fmla="*/ 121 h 148"/>
              <a:gd name="T16" fmla="*/ 589 w 618"/>
              <a:gd name="T17" fmla="*/ 134 h 148"/>
              <a:gd name="T18" fmla="*/ 0 w 618"/>
              <a:gd name="T19" fmla="*/ 134 h 148"/>
              <a:gd name="T20" fmla="*/ 0 w 618"/>
              <a:gd name="T21" fmla="*/ 148 h 148"/>
              <a:gd name="T22" fmla="*/ 589 w 618"/>
              <a:gd name="T23" fmla="*/ 148 h 148"/>
              <a:gd name="T24" fmla="*/ 618 w 618"/>
              <a:gd name="T25" fmla="*/ 148 h 148"/>
              <a:gd name="T26" fmla="*/ 618 w 618"/>
              <a:gd name="T27" fmla="*/ 134 h 148"/>
              <a:gd name="T28" fmla="*/ 618 w 618"/>
              <a:gd name="T29" fmla="*/ 121 h 148"/>
              <a:gd name="T30" fmla="*/ 618 w 618"/>
              <a:gd name="T31" fmla="*/ 29 h 148"/>
              <a:gd name="T32" fmla="*/ 618 w 618"/>
              <a:gd name="T33" fmla="*/ 15 h 148"/>
              <a:gd name="T34" fmla="*/ 618 w 618"/>
              <a:gd name="T35" fmla="*/ 0 h 148"/>
              <a:gd name="T36" fmla="*/ 589 w 618"/>
              <a:gd name="T3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8" h="148">
                <a:moveTo>
                  <a:pt x="589" y="0"/>
                </a:moveTo>
                <a:lnTo>
                  <a:pt x="0" y="0"/>
                </a:lnTo>
                <a:lnTo>
                  <a:pt x="0" y="15"/>
                </a:lnTo>
                <a:lnTo>
                  <a:pt x="589" y="15"/>
                </a:lnTo>
                <a:lnTo>
                  <a:pt x="589" y="29"/>
                </a:lnTo>
                <a:lnTo>
                  <a:pt x="28" y="29"/>
                </a:lnTo>
                <a:lnTo>
                  <a:pt x="28" y="121"/>
                </a:lnTo>
                <a:lnTo>
                  <a:pt x="589" y="121"/>
                </a:lnTo>
                <a:lnTo>
                  <a:pt x="589" y="134"/>
                </a:lnTo>
                <a:lnTo>
                  <a:pt x="0" y="134"/>
                </a:lnTo>
                <a:lnTo>
                  <a:pt x="0" y="148"/>
                </a:lnTo>
                <a:lnTo>
                  <a:pt x="589" y="148"/>
                </a:lnTo>
                <a:lnTo>
                  <a:pt x="618" y="148"/>
                </a:lnTo>
                <a:lnTo>
                  <a:pt x="618" y="134"/>
                </a:lnTo>
                <a:lnTo>
                  <a:pt x="618" y="121"/>
                </a:lnTo>
                <a:lnTo>
                  <a:pt x="618" y="29"/>
                </a:lnTo>
                <a:lnTo>
                  <a:pt x="618" y="15"/>
                </a:lnTo>
                <a:lnTo>
                  <a:pt x="618" y="0"/>
                </a:lnTo>
                <a:lnTo>
                  <a:pt x="58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16"/>
          <p:cNvSpPr/>
          <p:nvPr/>
        </p:nvSpPr>
        <p:spPr bwMode="auto">
          <a:xfrm>
            <a:off x="6776722" y="5406036"/>
            <a:ext cx="815352" cy="139023"/>
          </a:xfrm>
          <a:custGeom>
            <a:avLst/>
            <a:gdLst>
              <a:gd name="T0" fmla="*/ 628 w 658"/>
              <a:gd name="T1" fmla="*/ 0 h 119"/>
              <a:gd name="T2" fmla="*/ 0 w 658"/>
              <a:gd name="T3" fmla="*/ 0 h 119"/>
              <a:gd name="T4" fmla="*/ 0 w 658"/>
              <a:gd name="T5" fmla="*/ 12 h 119"/>
              <a:gd name="T6" fmla="*/ 628 w 658"/>
              <a:gd name="T7" fmla="*/ 12 h 119"/>
              <a:gd name="T8" fmla="*/ 628 w 658"/>
              <a:gd name="T9" fmla="*/ 23 h 119"/>
              <a:gd name="T10" fmla="*/ 30 w 658"/>
              <a:gd name="T11" fmla="*/ 23 h 119"/>
              <a:gd name="T12" fmla="*/ 30 w 658"/>
              <a:gd name="T13" fmla="*/ 98 h 119"/>
              <a:gd name="T14" fmla="*/ 628 w 658"/>
              <a:gd name="T15" fmla="*/ 98 h 119"/>
              <a:gd name="T16" fmla="*/ 628 w 658"/>
              <a:gd name="T17" fmla="*/ 108 h 119"/>
              <a:gd name="T18" fmla="*/ 0 w 658"/>
              <a:gd name="T19" fmla="*/ 108 h 119"/>
              <a:gd name="T20" fmla="*/ 0 w 658"/>
              <a:gd name="T21" fmla="*/ 119 h 119"/>
              <a:gd name="T22" fmla="*/ 628 w 658"/>
              <a:gd name="T23" fmla="*/ 119 h 119"/>
              <a:gd name="T24" fmla="*/ 658 w 658"/>
              <a:gd name="T25" fmla="*/ 119 h 119"/>
              <a:gd name="T26" fmla="*/ 658 w 658"/>
              <a:gd name="T27" fmla="*/ 108 h 119"/>
              <a:gd name="T28" fmla="*/ 658 w 658"/>
              <a:gd name="T29" fmla="*/ 98 h 119"/>
              <a:gd name="T30" fmla="*/ 658 w 658"/>
              <a:gd name="T31" fmla="*/ 23 h 119"/>
              <a:gd name="T32" fmla="*/ 658 w 658"/>
              <a:gd name="T33" fmla="*/ 12 h 119"/>
              <a:gd name="T34" fmla="*/ 658 w 658"/>
              <a:gd name="T35" fmla="*/ 0 h 119"/>
              <a:gd name="T36" fmla="*/ 628 w 658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8" h="119">
                <a:moveTo>
                  <a:pt x="628" y="0"/>
                </a:moveTo>
                <a:lnTo>
                  <a:pt x="0" y="0"/>
                </a:lnTo>
                <a:lnTo>
                  <a:pt x="0" y="12"/>
                </a:lnTo>
                <a:lnTo>
                  <a:pt x="628" y="12"/>
                </a:lnTo>
                <a:lnTo>
                  <a:pt x="628" y="23"/>
                </a:lnTo>
                <a:lnTo>
                  <a:pt x="30" y="23"/>
                </a:lnTo>
                <a:lnTo>
                  <a:pt x="30" y="98"/>
                </a:lnTo>
                <a:lnTo>
                  <a:pt x="628" y="98"/>
                </a:lnTo>
                <a:lnTo>
                  <a:pt x="628" y="108"/>
                </a:lnTo>
                <a:lnTo>
                  <a:pt x="0" y="108"/>
                </a:lnTo>
                <a:lnTo>
                  <a:pt x="0" y="119"/>
                </a:lnTo>
                <a:lnTo>
                  <a:pt x="628" y="119"/>
                </a:lnTo>
                <a:lnTo>
                  <a:pt x="658" y="119"/>
                </a:lnTo>
                <a:lnTo>
                  <a:pt x="658" y="108"/>
                </a:lnTo>
                <a:lnTo>
                  <a:pt x="658" y="98"/>
                </a:lnTo>
                <a:lnTo>
                  <a:pt x="658" y="23"/>
                </a:lnTo>
                <a:lnTo>
                  <a:pt x="658" y="12"/>
                </a:lnTo>
                <a:lnTo>
                  <a:pt x="658" y="0"/>
                </a:lnTo>
                <a:lnTo>
                  <a:pt x="62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17"/>
          <p:cNvSpPr/>
          <p:nvPr/>
        </p:nvSpPr>
        <p:spPr bwMode="auto">
          <a:xfrm>
            <a:off x="6694939" y="5234302"/>
            <a:ext cx="765786" cy="171734"/>
          </a:xfrm>
          <a:custGeom>
            <a:avLst/>
            <a:gdLst>
              <a:gd name="T0" fmla="*/ 590 w 618"/>
              <a:gd name="T1" fmla="*/ 0 h 147"/>
              <a:gd name="T2" fmla="*/ 0 w 618"/>
              <a:gd name="T3" fmla="*/ 0 h 147"/>
              <a:gd name="T4" fmla="*/ 0 w 618"/>
              <a:gd name="T5" fmla="*/ 14 h 147"/>
              <a:gd name="T6" fmla="*/ 590 w 618"/>
              <a:gd name="T7" fmla="*/ 14 h 147"/>
              <a:gd name="T8" fmla="*/ 590 w 618"/>
              <a:gd name="T9" fmla="*/ 28 h 147"/>
              <a:gd name="T10" fmla="*/ 28 w 618"/>
              <a:gd name="T11" fmla="*/ 28 h 147"/>
              <a:gd name="T12" fmla="*/ 28 w 618"/>
              <a:gd name="T13" fmla="*/ 120 h 147"/>
              <a:gd name="T14" fmla="*/ 590 w 618"/>
              <a:gd name="T15" fmla="*/ 120 h 147"/>
              <a:gd name="T16" fmla="*/ 590 w 618"/>
              <a:gd name="T17" fmla="*/ 133 h 147"/>
              <a:gd name="T18" fmla="*/ 0 w 618"/>
              <a:gd name="T19" fmla="*/ 133 h 147"/>
              <a:gd name="T20" fmla="*/ 0 w 618"/>
              <a:gd name="T21" fmla="*/ 147 h 147"/>
              <a:gd name="T22" fmla="*/ 590 w 618"/>
              <a:gd name="T23" fmla="*/ 147 h 147"/>
              <a:gd name="T24" fmla="*/ 618 w 618"/>
              <a:gd name="T25" fmla="*/ 147 h 147"/>
              <a:gd name="T26" fmla="*/ 618 w 618"/>
              <a:gd name="T27" fmla="*/ 133 h 147"/>
              <a:gd name="T28" fmla="*/ 618 w 618"/>
              <a:gd name="T29" fmla="*/ 120 h 147"/>
              <a:gd name="T30" fmla="*/ 618 w 618"/>
              <a:gd name="T31" fmla="*/ 28 h 147"/>
              <a:gd name="T32" fmla="*/ 618 w 618"/>
              <a:gd name="T33" fmla="*/ 14 h 147"/>
              <a:gd name="T34" fmla="*/ 618 w 618"/>
              <a:gd name="T35" fmla="*/ 0 h 147"/>
              <a:gd name="T36" fmla="*/ 590 w 618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8" h="147">
                <a:moveTo>
                  <a:pt x="590" y="0"/>
                </a:moveTo>
                <a:lnTo>
                  <a:pt x="0" y="0"/>
                </a:lnTo>
                <a:lnTo>
                  <a:pt x="0" y="14"/>
                </a:lnTo>
                <a:lnTo>
                  <a:pt x="590" y="14"/>
                </a:lnTo>
                <a:lnTo>
                  <a:pt x="590" y="28"/>
                </a:lnTo>
                <a:lnTo>
                  <a:pt x="28" y="28"/>
                </a:lnTo>
                <a:lnTo>
                  <a:pt x="28" y="120"/>
                </a:lnTo>
                <a:lnTo>
                  <a:pt x="590" y="120"/>
                </a:lnTo>
                <a:lnTo>
                  <a:pt x="590" y="133"/>
                </a:lnTo>
                <a:lnTo>
                  <a:pt x="0" y="133"/>
                </a:lnTo>
                <a:lnTo>
                  <a:pt x="0" y="147"/>
                </a:lnTo>
                <a:lnTo>
                  <a:pt x="590" y="147"/>
                </a:lnTo>
                <a:lnTo>
                  <a:pt x="618" y="147"/>
                </a:lnTo>
                <a:lnTo>
                  <a:pt x="618" y="133"/>
                </a:lnTo>
                <a:lnTo>
                  <a:pt x="618" y="120"/>
                </a:lnTo>
                <a:lnTo>
                  <a:pt x="618" y="28"/>
                </a:lnTo>
                <a:lnTo>
                  <a:pt x="618" y="14"/>
                </a:lnTo>
                <a:lnTo>
                  <a:pt x="618" y="0"/>
                </a:lnTo>
                <a:lnTo>
                  <a:pt x="59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Freeform 18"/>
          <p:cNvSpPr/>
          <p:nvPr/>
        </p:nvSpPr>
        <p:spPr bwMode="auto">
          <a:xfrm>
            <a:off x="6694939" y="5092944"/>
            <a:ext cx="816591" cy="139023"/>
          </a:xfrm>
          <a:custGeom>
            <a:avLst/>
            <a:gdLst>
              <a:gd name="T0" fmla="*/ 629 w 659"/>
              <a:gd name="T1" fmla="*/ 0 h 119"/>
              <a:gd name="T2" fmla="*/ 0 w 659"/>
              <a:gd name="T3" fmla="*/ 0 h 119"/>
              <a:gd name="T4" fmla="*/ 0 w 659"/>
              <a:gd name="T5" fmla="*/ 10 h 119"/>
              <a:gd name="T6" fmla="*/ 629 w 659"/>
              <a:gd name="T7" fmla="*/ 10 h 119"/>
              <a:gd name="T8" fmla="*/ 629 w 659"/>
              <a:gd name="T9" fmla="*/ 23 h 119"/>
              <a:gd name="T10" fmla="*/ 30 w 659"/>
              <a:gd name="T11" fmla="*/ 23 h 119"/>
              <a:gd name="T12" fmla="*/ 30 w 659"/>
              <a:gd name="T13" fmla="*/ 97 h 119"/>
              <a:gd name="T14" fmla="*/ 629 w 659"/>
              <a:gd name="T15" fmla="*/ 97 h 119"/>
              <a:gd name="T16" fmla="*/ 629 w 659"/>
              <a:gd name="T17" fmla="*/ 108 h 119"/>
              <a:gd name="T18" fmla="*/ 0 w 659"/>
              <a:gd name="T19" fmla="*/ 108 h 119"/>
              <a:gd name="T20" fmla="*/ 0 w 659"/>
              <a:gd name="T21" fmla="*/ 119 h 119"/>
              <a:gd name="T22" fmla="*/ 629 w 659"/>
              <a:gd name="T23" fmla="*/ 119 h 119"/>
              <a:gd name="T24" fmla="*/ 659 w 659"/>
              <a:gd name="T25" fmla="*/ 119 h 119"/>
              <a:gd name="T26" fmla="*/ 659 w 659"/>
              <a:gd name="T27" fmla="*/ 108 h 119"/>
              <a:gd name="T28" fmla="*/ 659 w 659"/>
              <a:gd name="T29" fmla="*/ 97 h 119"/>
              <a:gd name="T30" fmla="*/ 659 w 659"/>
              <a:gd name="T31" fmla="*/ 23 h 119"/>
              <a:gd name="T32" fmla="*/ 659 w 659"/>
              <a:gd name="T33" fmla="*/ 10 h 119"/>
              <a:gd name="T34" fmla="*/ 659 w 659"/>
              <a:gd name="T35" fmla="*/ 0 h 119"/>
              <a:gd name="T36" fmla="*/ 629 w 659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19">
                <a:moveTo>
                  <a:pt x="629" y="0"/>
                </a:moveTo>
                <a:lnTo>
                  <a:pt x="0" y="0"/>
                </a:lnTo>
                <a:lnTo>
                  <a:pt x="0" y="10"/>
                </a:lnTo>
                <a:lnTo>
                  <a:pt x="629" y="10"/>
                </a:lnTo>
                <a:lnTo>
                  <a:pt x="629" y="23"/>
                </a:lnTo>
                <a:lnTo>
                  <a:pt x="30" y="23"/>
                </a:lnTo>
                <a:lnTo>
                  <a:pt x="30" y="97"/>
                </a:lnTo>
                <a:lnTo>
                  <a:pt x="629" y="97"/>
                </a:lnTo>
                <a:lnTo>
                  <a:pt x="629" y="108"/>
                </a:lnTo>
                <a:lnTo>
                  <a:pt x="0" y="108"/>
                </a:lnTo>
                <a:lnTo>
                  <a:pt x="0" y="119"/>
                </a:lnTo>
                <a:lnTo>
                  <a:pt x="629" y="119"/>
                </a:lnTo>
                <a:lnTo>
                  <a:pt x="659" y="119"/>
                </a:lnTo>
                <a:lnTo>
                  <a:pt x="659" y="108"/>
                </a:lnTo>
                <a:lnTo>
                  <a:pt x="659" y="97"/>
                </a:lnTo>
                <a:lnTo>
                  <a:pt x="659" y="23"/>
                </a:lnTo>
                <a:lnTo>
                  <a:pt x="659" y="10"/>
                </a:lnTo>
                <a:lnTo>
                  <a:pt x="659" y="0"/>
                </a:lnTo>
                <a:lnTo>
                  <a:pt x="62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Freeform 19"/>
          <p:cNvSpPr/>
          <p:nvPr/>
        </p:nvSpPr>
        <p:spPr bwMode="auto">
          <a:xfrm>
            <a:off x="6776722" y="4953921"/>
            <a:ext cx="815352" cy="139023"/>
          </a:xfrm>
          <a:custGeom>
            <a:avLst/>
            <a:gdLst>
              <a:gd name="T0" fmla="*/ 628 w 658"/>
              <a:gd name="T1" fmla="*/ 0 h 119"/>
              <a:gd name="T2" fmla="*/ 0 w 658"/>
              <a:gd name="T3" fmla="*/ 0 h 119"/>
              <a:gd name="T4" fmla="*/ 0 w 658"/>
              <a:gd name="T5" fmla="*/ 10 h 119"/>
              <a:gd name="T6" fmla="*/ 628 w 658"/>
              <a:gd name="T7" fmla="*/ 10 h 119"/>
              <a:gd name="T8" fmla="*/ 628 w 658"/>
              <a:gd name="T9" fmla="*/ 23 h 119"/>
              <a:gd name="T10" fmla="*/ 30 w 658"/>
              <a:gd name="T11" fmla="*/ 23 h 119"/>
              <a:gd name="T12" fmla="*/ 30 w 658"/>
              <a:gd name="T13" fmla="*/ 97 h 119"/>
              <a:gd name="T14" fmla="*/ 628 w 658"/>
              <a:gd name="T15" fmla="*/ 97 h 119"/>
              <a:gd name="T16" fmla="*/ 628 w 658"/>
              <a:gd name="T17" fmla="*/ 108 h 119"/>
              <a:gd name="T18" fmla="*/ 0 w 658"/>
              <a:gd name="T19" fmla="*/ 108 h 119"/>
              <a:gd name="T20" fmla="*/ 0 w 658"/>
              <a:gd name="T21" fmla="*/ 119 h 119"/>
              <a:gd name="T22" fmla="*/ 628 w 658"/>
              <a:gd name="T23" fmla="*/ 119 h 119"/>
              <a:gd name="T24" fmla="*/ 658 w 658"/>
              <a:gd name="T25" fmla="*/ 119 h 119"/>
              <a:gd name="T26" fmla="*/ 658 w 658"/>
              <a:gd name="T27" fmla="*/ 108 h 119"/>
              <a:gd name="T28" fmla="*/ 658 w 658"/>
              <a:gd name="T29" fmla="*/ 97 h 119"/>
              <a:gd name="T30" fmla="*/ 658 w 658"/>
              <a:gd name="T31" fmla="*/ 23 h 119"/>
              <a:gd name="T32" fmla="*/ 658 w 658"/>
              <a:gd name="T33" fmla="*/ 10 h 119"/>
              <a:gd name="T34" fmla="*/ 658 w 658"/>
              <a:gd name="T35" fmla="*/ 0 h 119"/>
              <a:gd name="T36" fmla="*/ 628 w 658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8" h="119">
                <a:moveTo>
                  <a:pt x="628" y="0"/>
                </a:moveTo>
                <a:lnTo>
                  <a:pt x="0" y="0"/>
                </a:lnTo>
                <a:lnTo>
                  <a:pt x="0" y="10"/>
                </a:lnTo>
                <a:lnTo>
                  <a:pt x="628" y="10"/>
                </a:lnTo>
                <a:lnTo>
                  <a:pt x="628" y="23"/>
                </a:lnTo>
                <a:lnTo>
                  <a:pt x="30" y="23"/>
                </a:lnTo>
                <a:lnTo>
                  <a:pt x="30" y="97"/>
                </a:lnTo>
                <a:lnTo>
                  <a:pt x="628" y="97"/>
                </a:lnTo>
                <a:lnTo>
                  <a:pt x="628" y="108"/>
                </a:lnTo>
                <a:lnTo>
                  <a:pt x="0" y="108"/>
                </a:lnTo>
                <a:lnTo>
                  <a:pt x="0" y="119"/>
                </a:lnTo>
                <a:lnTo>
                  <a:pt x="628" y="119"/>
                </a:lnTo>
                <a:lnTo>
                  <a:pt x="658" y="119"/>
                </a:lnTo>
                <a:lnTo>
                  <a:pt x="658" y="108"/>
                </a:lnTo>
                <a:lnTo>
                  <a:pt x="658" y="97"/>
                </a:lnTo>
                <a:lnTo>
                  <a:pt x="658" y="23"/>
                </a:lnTo>
                <a:lnTo>
                  <a:pt x="658" y="10"/>
                </a:lnTo>
                <a:lnTo>
                  <a:pt x="658" y="0"/>
                </a:lnTo>
                <a:lnTo>
                  <a:pt x="62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Freeform 20"/>
          <p:cNvSpPr/>
          <p:nvPr/>
        </p:nvSpPr>
        <p:spPr bwMode="auto">
          <a:xfrm>
            <a:off x="7787857" y="5566086"/>
            <a:ext cx="765786" cy="171734"/>
          </a:xfrm>
          <a:custGeom>
            <a:avLst/>
            <a:gdLst>
              <a:gd name="T0" fmla="*/ 590 w 618"/>
              <a:gd name="T1" fmla="*/ 0 h 147"/>
              <a:gd name="T2" fmla="*/ 0 w 618"/>
              <a:gd name="T3" fmla="*/ 0 h 147"/>
              <a:gd name="T4" fmla="*/ 0 w 618"/>
              <a:gd name="T5" fmla="*/ 14 h 147"/>
              <a:gd name="T6" fmla="*/ 590 w 618"/>
              <a:gd name="T7" fmla="*/ 14 h 147"/>
              <a:gd name="T8" fmla="*/ 590 w 618"/>
              <a:gd name="T9" fmla="*/ 28 h 147"/>
              <a:gd name="T10" fmla="*/ 29 w 618"/>
              <a:gd name="T11" fmla="*/ 28 h 147"/>
              <a:gd name="T12" fmla="*/ 29 w 618"/>
              <a:gd name="T13" fmla="*/ 120 h 147"/>
              <a:gd name="T14" fmla="*/ 590 w 618"/>
              <a:gd name="T15" fmla="*/ 120 h 147"/>
              <a:gd name="T16" fmla="*/ 590 w 618"/>
              <a:gd name="T17" fmla="*/ 133 h 147"/>
              <a:gd name="T18" fmla="*/ 0 w 618"/>
              <a:gd name="T19" fmla="*/ 133 h 147"/>
              <a:gd name="T20" fmla="*/ 0 w 618"/>
              <a:gd name="T21" fmla="*/ 147 h 147"/>
              <a:gd name="T22" fmla="*/ 590 w 618"/>
              <a:gd name="T23" fmla="*/ 147 h 147"/>
              <a:gd name="T24" fmla="*/ 618 w 618"/>
              <a:gd name="T25" fmla="*/ 147 h 147"/>
              <a:gd name="T26" fmla="*/ 618 w 618"/>
              <a:gd name="T27" fmla="*/ 133 h 147"/>
              <a:gd name="T28" fmla="*/ 618 w 618"/>
              <a:gd name="T29" fmla="*/ 120 h 147"/>
              <a:gd name="T30" fmla="*/ 618 w 618"/>
              <a:gd name="T31" fmla="*/ 28 h 147"/>
              <a:gd name="T32" fmla="*/ 618 w 618"/>
              <a:gd name="T33" fmla="*/ 14 h 147"/>
              <a:gd name="T34" fmla="*/ 618 w 618"/>
              <a:gd name="T35" fmla="*/ 0 h 147"/>
              <a:gd name="T36" fmla="*/ 590 w 618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8" h="147">
                <a:moveTo>
                  <a:pt x="590" y="0"/>
                </a:moveTo>
                <a:lnTo>
                  <a:pt x="0" y="0"/>
                </a:lnTo>
                <a:lnTo>
                  <a:pt x="0" y="14"/>
                </a:lnTo>
                <a:lnTo>
                  <a:pt x="590" y="14"/>
                </a:lnTo>
                <a:lnTo>
                  <a:pt x="590" y="28"/>
                </a:lnTo>
                <a:lnTo>
                  <a:pt x="29" y="28"/>
                </a:lnTo>
                <a:lnTo>
                  <a:pt x="29" y="120"/>
                </a:lnTo>
                <a:lnTo>
                  <a:pt x="590" y="120"/>
                </a:lnTo>
                <a:lnTo>
                  <a:pt x="590" y="133"/>
                </a:lnTo>
                <a:lnTo>
                  <a:pt x="0" y="133"/>
                </a:lnTo>
                <a:lnTo>
                  <a:pt x="0" y="147"/>
                </a:lnTo>
                <a:lnTo>
                  <a:pt x="590" y="147"/>
                </a:lnTo>
                <a:lnTo>
                  <a:pt x="618" y="147"/>
                </a:lnTo>
                <a:lnTo>
                  <a:pt x="618" y="133"/>
                </a:lnTo>
                <a:lnTo>
                  <a:pt x="618" y="120"/>
                </a:lnTo>
                <a:lnTo>
                  <a:pt x="618" y="28"/>
                </a:lnTo>
                <a:lnTo>
                  <a:pt x="618" y="14"/>
                </a:lnTo>
                <a:lnTo>
                  <a:pt x="618" y="0"/>
                </a:lnTo>
                <a:lnTo>
                  <a:pt x="59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21"/>
          <p:cNvSpPr/>
          <p:nvPr/>
        </p:nvSpPr>
        <p:spPr bwMode="auto">
          <a:xfrm>
            <a:off x="7787857" y="5422392"/>
            <a:ext cx="816591" cy="139023"/>
          </a:xfrm>
          <a:custGeom>
            <a:avLst/>
            <a:gdLst>
              <a:gd name="T0" fmla="*/ 627 w 659"/>
              <a:gd name="T1" fmla="*/ 0 h 119"/>
              <a:gd name="T2" fmla="*/ 0 w 659"/>
              <a:gd name="T3" fmla="*/ 0 h 119"/>
              <a:gd name="T4" fmla="*/ 0 w 659"/>
              <a:gd name="T5" fmla="*/ 13 h 119"/>
              <a:gd name="T6" fmla="*/ 627 w 659"/>
              <a:gd name="T7" fmla="*/ 13 h 119"/>
              <a:gd name="T8" fmla="*/ 627 w 659"/>
              <a:gd name="T9" fmla="*/ 23 h 119"/>
              <a:gd name="T10" fmla="*/ 31 w 659"/>
              <a:gd name="T11" fmla="*/ 23 h 119"/>
              <a:gd name="T12" fmla="*/ 31 w 659"/>
              <a:gd name="T13" fmla="*/ 98 h 119"/>
              <a:gd name="T14" fmla="*/ 627 w 659"/>
              <a:gd name="T15" fmla="*/ 98 h 119"/>
              <a:gd name="T16" fmla="*/ 627 w 659"/>
              <a:gd name="T17" fmla="*/ 108 h 119"/>
              <a:gd name="T18" fmla="*/ 0 w 659"/>
              <a:gd name="T19" fmla="*/ 108 h 119"/>
              <a:gd name="T20" fmla="*/ 0 w 659"/>
              <a:gd name="T21" fmla="*/ 119 h 119"/>
              <a:gd name="T22" fmla="*/ 627 w 659"/>
              <a:gd name="T23" fmla="*/ 119 h 119"/>
              <a:gd name="T24" fmla="*/ 659 w 659"/>
              <a:gd name="T25" fmla="*/ 119 h 119"/>
              <a:gd name="T26" fmla="*/ 659 w 659"/>
              <a:gd name="T27" fmla="*/ 108 h 119"/>
              <a:gd name="T28" fmla="*/ 659 w 659"/>
              <a:gd name="T29" fmla="*/ 98 h 119"/>
              <a:gd name="T30" fmla="*/ 659 w 659"/>
              <a:gd name="T31" fmla="*/ 23 h 119"/>
              <a:gd name="T32" fmla="*/ 659 w 659"/>
              <a:gd name="T33" fmla="*/ 13 h 119"/>
              <a:gd name="T34" fmla="*/ 659 w 659"/>
              <a:gd name="T35" fmla="*/ 0 h 119"/>
              <a:gd name="T36" fmla="*/ 627 w 659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19">
                <a:moveTo>
                  <a:pt x="627" y="0"/>
                </a:moveTo>
                <a:lnTo>
                  <a:pt x="0" y="0"/>
                </a:lnTo>
                <a:lnTo>
                  <a:pt x="0" y="13"/>
                </a:lnTo>
                <a:lnTo>
                  <a:pt x="627" y="13"/>
                </a:lnTo>
                <a:lnTo>
                  <a:pt x="627" y="23"/>
                </a:lnTo>
                <a:lnTo>
                  <a:pt x="31" y="23"/>
                </a:lnTo>
                <a:lnTo>
                  <a:pt x="31" y="98"/>
                </a:lnTo>
                <a:lnTo>
                  <a:pt x="627" y="98"/>
                </a:lnTo>
                <a:lnTo>
                  <a:pt x="627" y="108"/>
                </a:lnTo>
                <a:lnTo>
                  <a:pt x="0" y="108"/>
                </a:lnTo>
                <a:lnTo>
                  <a:pt x="0" y="119"/>
                </a:lnTo>
                <a:lnTo>
                  <a:pt x="627" y="119"/>
                </a:lnTo>
                <a:lnTo>
                  <a:pt x="659" y="119"/>
                </a:lnTo>
                <a:lnTo>
                  <a:pt x="659" y="108"/>
                </a:lnTo>
                <a:lnTo>
                  <a:pt x="659" y="98"/>
                </a:lnTo>
                <a:lnTo>
                  <a:pt x="659" y="23"/>
                </a:lnTo>
                <a:lnTo>
                  <a:pt x="659" y="13"/>
                </a:lnTo>
                <a:lnTo>
                  <a:pt x="659" y="0"/>
                </a:lnTo>
                <a:lnTo>
                  <a:pt x="62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22"/>
          <p:cNvSpPr/>
          <p:nvPr/>
        </p:nvSpPr>
        <p:spPr bwMode="auto">
          <a:xfrm>
            <a:off x="7704834" y="5250658"/>
            <a:ext cx="765786" cy="171734"/>
          </a:xfrm>
          <a:custGeom>
            <a:avLst/>
            <a:gdLst>
              <a:gd name="T0" fmla="*/ 589 w 618"/>
              <a:gd name="T1" fmla="*/ 0 h 147"/>
              <a:gd name="T2" fmla="*/ 0 w 618"/>
              <a:gd name="T3" fmla="*/ 0 h 147"/>
              <a:gd name="T4" fmla="*/ 0 w 618"/>
              <a:gd name="T5" fmla="*/ 14 h 147"/>
              <a:gd name="T6" fmla="*/ 589 w 618"/>
              <a:gd name="T7" fmla="*/ 14 h 147"/>
              <a:gd name="T8" fmla="*/ 589 w 618"/>
              <a:gd name="T9" fmla="*/ 28 h 147"/>
              <a:gd name="T10" fmla="*/ 28 w 618"/>
              <a:gd name="T11" fmla="*/ 28 h 147"/>
              <a:gd name="T12" fmla="*/ 28 w 618"/>
              <a:gd name="T13" fmla="*/ 120 h 147"/>
              <a:gd name="T14" fmla="*/ 589 w 618"/>
              <a:gd name="T15" fmla="*/ 120 h 147"/>
              <a:gd name="T16" fmla="*/ 589 w 618"/>
              <a:gd name="T17" fmla="*/ 133 h 147"/>
              <a:gd name="T18" fmla="*/ 0 w 618"/>
              <a:gd name="T19" fmla="*/ 133 h 147"/>
              <a:gd name="T20" fmla="*/ 0 w 618"/>
              <a:gd name="T21" fmla="*/ 147 h 147"/>
              <a:gd name="T22" fmla="*/ 589 w 618"/>
              <a:gd name="T23" fmla="*/ 147 h 147"/>
              <a:gd name="T24" fmla="*/ 618 w 618"/>
              <a:gd name="T25" fmla="*/ 147 h 147"/>
              <a:gd name="T26" fmla="*/ 618 w 618"/>
              <a:gd name="T27" fmla="*/ 133 h 147"/>
              <a:gd name="T28" fmla="*/ 618 w 618"/>
              <a:gd name="T29" fmla="*/ 120 h 147"/>
              <a:gd name="T30" fmla="*/ 618 w 618"/>
              <a:gd name="T31" fmla="*/ 28 h 147"/>
              <a:gd name="T32" fmla="*/ 618 w 618"/>
              <a:gd name="T33" fmla="*/ 14 h 147"/>
              <a:gd name="T34" fmla="*/ 618 w 618"/>
              <a:gd name="T35" fmla="*/ 0 h 147"/>
              <a:gd name="T36" fmla="*/ 589 w 618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8" h="147">
                <a:moveTo>
                  <a:pt x="589" y="0"/>
                </a:moveTo>
                <a:lnTo>
                  <a:pt x="0" y="0"/>
                </a:lnTo>
                <a:lnTo>
                  <a:pt x="0" y="14"/>
                </a:lnTo>
                <a:lnTo>
                  <a:pt x="589" y="14"/>
                </a:lnTo>
                <a:lnTo>
                  <a:pt x="589" y="28"/>
                </a:lnTo>
                <a:lnTo>
                  <a:pt x="28" y="28"/>
                </a:lnTo>
                <a:lnTo>
                  <a:pt x="28" y="120"/>
                </a:lnTo>
                <a:lnTo>
                  <a:pt x="589" y="120"/>
                </a:lnTo>
                <a:lnTo>
                  <a:pt x="589" y="133"/>
                </a:lnTo>
                <a:lnTo>
                  <a:pt x="0" y="133"/>
                </a:lnTo>
                <a:lnTo>
                  <a:pt x="0" y="147"/>
                </a:lnTo>
                <a:lnTo>
                  <a:pt x="589" y="147"/>
                </a:lnTo>
                <a:lnTo>
                  <a:pt x="618" y="147"/>
                </a:lnTo>
                <a:lnTo>
                  <a:pt x="618" y="133"/>
                </a:lnTo>
                <a:lnTo>
                  <a:pt x="618" y="120"/>
                </a:lnTo>
                <a:lnTo>
                  <a:pt x="618" y="28"/>
                </a:lnTo>
                <a:lnTo>
                  <a:pt x="618" y="14"/>
                </a:lnTo>
                <a:lnTo>
                  <a:pt x="618" y="0"/>
                </a:lnTo>
                <a:lnTo>
                  <a:pt x="58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" name="Freeform 23"/>
          <p:cNvSpPr/>
          <p:nvPr/>
        </p:nvSpPr>
        <p:spPr bwMode="auto">
          <a:xfrm>
            <a:off x="7704834" y="5109300"/>
            <a:ext cx="816591" cy="139023"/>
          </a:xfrm>
          <a:custGeom>
            <a:avLst/>
            <a:gdLst>
              <a:gd name="T0" fmla="*/ 629 w 659"/>
              <a:gd name="T1" fmla="*/ 0 h 119"/>
              <a:gd name="T2" fmla="*/ 0 w 659"/>
              <a:gd name="T3" fmla="*/ 0 h 119"/>
              <a:gd name="T4" fmla="*/ 0 w 659"/>
              <a:gd name="T5" fmla="*/ 11 h 119"/>
              <a:gd name="T6" fmla="*/ 629 w 659"/>
              <a:gd name="T7" fmla="*/ 11 h 119"/>
              <a:gd name="T8" fmla="*/ 629 w 659"/>
              <a:gd name="T9" fmla="*/ 23 h 119"/>
              <a:gd name="T10" fmla="*/ 30 w 659"/>
              <a:gd name="T11" fmla="*/ 23 h 119"/>
              <a:gd name="T12" fmla="*/ 30 w 659"/>
              <a:gd name="T13" fmla="*/ 98 h 119"/>
              <a:gd name="T14" fmla="*/ 629 w 659"/>
              <a:gd name="T15" fmla="*/ 98 h 119"/>
              <a:gd name="T16" fmla="*/ 629 w 659"/>
              <a:gd name="T17" fmla="*/ 108 h 119"/>
              <a:gd name="T18" fmla="*/ 0 w 659"/>
              <a:gd name="T19" fmla="*/ 108 h 119"/>
              <a:gd name="T20" fmla="*/ 0 w 659"/>
              <a:gd name="T21" fmla="*/ 119 h 119"/>
              <a:gd name="T22" fmla="*/ 629 w 659"/>
              <a:gd name="T23" fmla="*/ 119 h 119"/>
              <a:gd name="T24" fmla="*/ 659 w 659"/>
              <a:gd name="T25" fmla="*/ 119 h 119"/>
              <a:gd name="T26" fmla="*/ 659 w 659"/>
              <a:gd name="T27" fmla="*/ 108 h 119"/>
              <a:gd name="T28" fmla="*/ 659 w 659"/>
              <a:gd name="T29" fmla="*/ 98 h 119"/>
              <a:gd name="T30" fmla="*/ 659 w 659"/>
              <a:gd name="T31" fmla="*/ 23 h 119"/>
              <a:gd name="T32" fmla="*/ 659 w 659"/>
              <a:gd name="T33" fmla="*/ 11 h 119"/>
              <a:gd name="T34" fmla="*/ 659 w 659"/>
              <a:gd name="T35" fmla="*/ 0 h 119"/>
              <a:gd name="T36" fmla="*/ 629 w 659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19">
                <a:moveTo>
                  <a:pt x="629" y="0"/>
                </a:moveTo>
                <a:lnTo>
                  <a:pt x="0" y="0"/>
                </a:lnTo>
                <a:lnTo>
                  <a:pt x="0" y="11"/>
                </a:lnTo>
                <a:lnTo>
                  <a:pt x="629" y="11"/>
                </a:lnTo>
                <a:lnTo>
                  <a:pt x="629" y="23"/>
                </a:lnTo>
                <a:lnTo>
                  <a:pt x="30" y="23"/>
                </a:lnTo>
                <a:lnTo>
                  <a:pt x="30" y="98"/>
                </a:lnTo>
                <a:lnTo>
                  <a:pt x="629" y="98"/>
                </a:lnTo>
                <a:lnTo>
                  <a:pt x="629" y="108"/>
                </a:lnTo>
                <a:lnTo>
                  <a:pt x="0" y="108"/>
                </a:lnTo>
                <a:lnTo>
                  <a:pt x="0" y="119"/>
                </a:lnTo>
                <a:lnTo>
                  <a:pt x="629" y="119"/>
                </a:lnTo>
                <a:lnTo>
                  <a:pt x="659" y="119"/>
                </a:lnTo>
                <a:lnTo>
                  <a:pt x="659" y="108"/>
                </a:lnTo>
                <a:lnTo>
                  <a:pt x="659" y="98"/>
                </a:lnTo>
                <a:lnTo>
                  <a:pt x="659" y="23"/>
                </a:lnTo>
                <a:lnTo>
                  <a:pt x="659" y="11"/>
                </a:lnTo>
                <a:lnTo>
                  <a:pt x="659" y="0"/>
                </a:lnTo>
                <a:lnTo>
                  <a:pt x="62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24"/>
          <p:cNvSpPr/>
          <p:nvPr/>
        </p:nvSpPr>
        <p:spPr bwMode="auto">
          <a:xfrm>
            <a:off x="7623051" y="4831255"/>
            <a:ext cx="816591" cy="139023"/>
          </a:xfrm>
          <a:custGeom>
            <a:avLst/>
            <a:gdLst>
              <a:gd name="T0" fmla="*/ 629 w 659"/>
              <a:gd name="T1" fmla="*/ 0 h 119"/>
              <a:gd name="T2" fmla="*/ 0 w 659"/>
              <a:gd name="T3" fmla="*/ 0 h 119"/>
              <a:gd name="T4" fmla="*/ 0 w 659"/>
              <a:gd name="T5" fmla="*/ 11 h 119"/>
              <a:gd name="T6" fmla="*/ 629 w 659"/>
              <a:gd name="T7" fmla="*/ 11 h 119"/>
              <a:gd name="T8" fmla="*/ 629 w 659"/>
              <a:gd name="T9" fmla="*/ 23 h 119"/>
              <a:gd name="T10" fmla="*/ 30 w 659"/>
              <a:gd name="T11" fmla="*/ 23 h 119"/>
              <a:gd name="T12" fmla="*/ 30 w 659"/>
              <a:gd name="T13" fmla="*/ 98 h 119"/>
              <a:gd name="T14" fmla="*/ 629 w 659"/>
              <a:gd name="T15" fmla="*/ 98 h 119"/>
              <a:gd name="T16" fmla="*/ 629 w 659"/>
              <a:gd name="T17" fmla="*/ 108 h 119"/>
              <a:gd name="T18" fmla="*/ 0 w 659"/>
              <a:gd name="T19" fmla="*/ 108 h 119"/>
              <a:gd name="T20" fmla="*/ 0 w 659"/>
              <a:gd name="T21" fmla="*/ 119 h 119"/>
              <a:gd name="T22" fmla="*/ 629 w 659"/>
              <a:gd name="T23" fmla="*/ 119 h 119"/>
              <a:gd name="T24" fmla="*/ 659 w 659"/>
              <a:gd name="T25" fmla="*/ 119 h 119"/>
              <a:gd name="T26" fmla="*/ 659 w 659"/>
              <a:gd name="T27" fmla="*/ 108 h 119"/>
              <a:gd name="T28" fmla="*/ 659 w 659"/>
              <a:gd name="T29" fmla="*/ 98 h 119"/>
              <a:gd name="T30" fmla="*/ 659 w 659"/>
              <a:gd name="T31" fmla="*/ 23 h 119"/>
              <a:gd name="T32" fmla="*/ 659 w 659"/>
              <a:gd name="T33" fmla="*/ 11 h 119"/>
              <a:gd name="T34" fmla="*/ 659 w 659"/>
              <a:gd name="T35" fmla="*/ 0 h 119"/>
              <a:gd name="T36" fmla="*/ 629 w 659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19">
                <a:moveTo>
                  <a:pt x="629" y="0"/>
                </a:moveTo>
                <a:lnTo>
                  <a:pt x="0" y="0"/>
                </a:lnTo>
                <a:lnTo>
                  <a:pt x="0" y="11"/>
                </a:lnTo>
                <a:lnTo>
                  <a:pt x="629" y="11"/>
                </a:lnTo>
                <a:lnTo>
                  <a:pt x="629" y="23"/>
                </a:lnTo>
                <a:lnTo>
                  <a:pt x="30" y="23"/>
                </a:lnTo>
                <a:lnTo>
                  <a:pt x="30" y="98"/>
                </a:lnTo>
                <a:lnTo>
                  <a:pt x="629" y="98"/>
                </a:lnTo>
                <a:lnTo>
                  <a:pt x="629" y="108"/>
                </a:lnTo>
                <a:lnTo>
                  <a:pt x="0" y="108"/>
                </a:lnTo>
                <a:lnTo>
                  <a:pt x="0" y="119"/>
                </a:lnTo>
                <a:lnTo>
                  <a:pt x="629" y="119"/>
                </a:lnTo>
                <a:lnTo>
                  <a:pt x="659" y="119"/>
                </a:lnTo>
                <a:lnTo>
                  <a:pt x="659" y="108"/>
                </a:lnTo>
                <a:lnTo>
                  <a:pt x="659" y="98"/>
                </a:lnTo>
                <a:lnTo>
                  <a:pt x="659" y="23"/>
                </a:lnTo>
                <a:lnTo>
                  <a:pt x="659" y="11"/>
                </a:lnTo>
                <a:lnTo>
                  <a:pt x="659" y="0"/>
                </a:lnTo>
                <a:lnTo>
                  <a:pt x="62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Freeform 25"/>
          <p:cNvSpPr/>
          <p:nvPr/>
        </p:nvSpPr>
        <p:spPr bwMode="auto">
          <a:xfrm>
            <a:off x="7599508" y="4376804"/>
            <a:ext cx="815352" cy="139023"/>
          </a:xfrm>
          <a:custGeom>
            <a:avLst/>
            <a:gdLst>
              <a:gd name="T0" fmla="*/ 628 w 658"/>
              <a:gd name="T1" fmla="*/ 0 h 119"/>
              <a:gd name="T2" fmla="*/ 0 w 658"/>
              <a:gd name="T3" fmla="*/ 0 h 119"/>
              <a:gd name="T4" fmla="*/ 0 w 658"/>
              <a:gd name="T5" fmla="*/ 13 h 119"/>
              <a:gd name="T6" fmla="*/ 628 w 658"/>
              <a:gd name="T7" fmla="*/ 13 h 119"/>
              <a:gd name="T8" fmla="*/ 628 w 658"/>
              <a:gd name="T9" fmla="*/ 23 h 119"/>
              <a:gd name="T10" fmla="*/ 30 w 658"/>
              <a:gd name="T11" fmla="*/ 23 h 119"/>
              <a:gd name="T12" fmla="*/ 30 w 658"/>
              <a:gd name="T13" fmla="*/ 98 h 119"/>
              <a:gd name="T14" fmla="*/ 628 w 658"/>
              <a:gd name="T15" fmla="*/ 98 h 119"/>
              <a:gd name="T16" fmla="*/ 628 w 658"/>
              <a:gd name="T17" fmla="*/ 109 h 119"/>
              <a:gd name="T18" fmla="*/ 0 w 658"/>
              <a:gd name="T19" fmla="*/ 109 h 119"/>
              <a:gd name="T20" fmla="*/ 0 w 658"/>
              <a:gd name="T21" fmla="*/ 119 h 119"/>
              <a:gd name="T22" fmla="*/ 628 w 658"/>
              <a:gd name="T23" fmla="*/ 119 h 119"/>
              <a:gd name="T24" fmla="*/ 658 w 658"/>
              <a:gd name="T25" fmla="*/ 119 h 119"/>
              <a:gd name="T26" fmla="*/ 658 w 658"/>
              <a:gd name="T27" fmla="*/ 109 h 119"/>
              <a:gd name="T28" fmla="*/ 658 w 658"/>
              <a:gd name="T29" fmla="*/ 98 h 119"/>
              <a:gd name="T30" fmla="*/ 658 w 658"/>
              <a:gd name="T31" fmla="*/ 23 h 119"/>
              <a:gd name="T32" fmla="*/ 658 w 658"/>
              <a:gd name="T33" fmla="*/ 13 h 119"/>
              <a:gd name="T34" fmla="*/ 658 w 658"/>
              <a:gd name="T35" fmla="*/ 0 h 119"/>
              <a:gd name="T36" fmla="*/ 628 w 658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8" h="119">
                <a:moveTo>
                  <a:pt x="628" y="0"/>
                </a:moveTo>
                <a:lnTo>
                  <a:pt x="0" y="0"/>
                </a:lnTo>
                <a:lnTo>
                  <a:pt x="0" y="13"/>
                </a:lnTo>
                <a:lnTo>
                  <a:pt x="628" y="13"/>
                </a:lnTo>
                <a:lnTo>
                  <a:pt x="628" y="23"/>
                </a:lnTo>
                <a:lnTo>
                  <a:pt x="30" y="23"/>
                </a:lnTo>
                <a:lnTo>
                  <a:pt x="30" y="98"/>
                </a:lnTo>
                <a:lnTo>
                  <a:pt x="628" y="98"/>
                </a:lnTo>
                <a:lnTo>
                  <a:pt x="628" y="109"/>
                </a:lnTo>
                <a:lnTo>
                  <a:pt x="0" y="109"/>
                </a:lnTo>
                <a:lnTo>
                  <a:pt x="0" y="119"/>
                </a:lnTo>
                <a:lnTo>
                  <a:pt x="628" y="119"/>
                </a:lnTo>
                <a:lnTo>
                  <a:pt x="658" y="119"/>
                </a:lnTo>
                <a:lnTo>
                  <a:pt x="658" y="109"/>
                </a:lnTo>
                <a:lnTo>
                  <a:pt x="658" y="98"/>
                </a:lnTo>
                <a:lnTo>
                  <a:pt x="658" y="23"/>
                </a:lnTo>
                <a:lnTo>
                  <a:pt x="658" y="13"/>
                </a:lnTo>
                <a:lnTo>
                  <a:pt x="658" y="0"/>
                </a:lnTo>
                <a:lnTo>
                  <a:pt x="62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" name="Freeform 26"/>
          <p:cNvSpPr/>
          <p:nvPr/>
        </p:nvSpPr>
        <p:spPr bwMode="auto">
          <a:xfrm>
            <a:off x="7542508" y="4659522"/>
            <a:ext cx="764547" cy="171734"/>
          </a:xfrm>
          <a:custGeom>
            <a:avLst/>
            <a:gdLst>
              <a:gd name="T0" fmla="*/ 589 w 617"/>
              <a:gd name="T1" fmla="*/ 0 h 147"/>
              <a:gd name="T2" fmla="*/ 0 w 617"/>
              <a:gd name="T3" fmla="*/ 0 h 147"/>
              <a:gd name="T4" fmla="*/ 0 w 617"/>
              <a:gd name="T5" fmla="*/ 14 h 147"/>
              <a:gd name="T6" fmla="*/ 589 w 617"/>
              <a:gd name="T7" fmla="*/ 14 h 147"/>
              <a:gd name="T8" fmla="*/ 589 w 617"/>
              <a:gd name="T9" fmla="*/ 28 h 147"/>
              <a:gd name="T10" fmla="*/ 28 w 617"/>
              <a:gd name="T11" fmla="*/ 28 h 147"/>
              <a:gd name="T12" fmla="*/ 28 w 617"/>
              <a:gd name="T13" fmla="*/ 120 h 147"/>
              <a:gd name="T14" fmla="*/ 589 w 617"/>
              <a:gd name="T15" fmla="*/ 120 h 147"/>
              <a:gd name="T16" fmla="*/ 589 w 617"/>
              <a:gd name="T17" fmla="*/ 133 h 147"/>
              <a:gd name="T18" fmla="*/ 0 w 617"/>
              <a:gd name="T19" fmla="*/ 133 h 147"/>
              <a:gd name="T20" fmla="*/ 0 w 617"/>
              <a:gd name="T21" fmla="*/ 147 h 147"/>
              <a:gd name="T22" fmla="*/ 589 w 617"/>
              <a:gd name="T23" fmla="*/ 147 h 147"/>
              <a:gd name="T24" fmla="*/ 617 w 617"/>
              <a:gd name="T25" fmla="*/ 147 h 147"/>
              <a:gd name="T26" fmla="*/ 617 w 617"/>
              <a:gd name="T27" fmla="*/ 133 h 147"/>
              <a:gd name="T28" fmla="*/ 617 w 617"/>
              <a:gd name="T29" fmla="*/ 120 h 147"/>
              <a:gd name="T30" fmla="*/ 617 w 617"/>
              <a:gd name="T31" fmla="*/ 28 h 147"/>
              <a:gd name="T32" fmla="*/ 617 w 617"/>
              <a:gd name="T33" fmla="*/ 14 h 147"/>
              <a:gd name="T34" fmla="*/ 617 w 617"/>
              <a:gd name="T35" fmla="*/ 0 h 147"/>
              <a:gd name="T36" fmla="*/ 589 w 617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7" h="147">
                <a:moveTo>
                  <a:pt x="589" y="0"/>
                </a:moveTo>
                <a:lnTo>
                  <a:pt x="0" y="0"/>
                </a:lnTo>
                <a:lnTo>
                  <a:pt x="0" y="14"/>
                </a:lnTo>
                <a:lnTo>
                  <a:pt x="589" y="14"/>
                </a:lnTo>
                <a:lnTo>
                  <a:pt x="589" y="28"/>
                </a:lnTo>
                <a:lnTo>
                  <a:pt x="28" y="28"/>
                </a:lnTo>
                <a:lnTo>
                  <a:pt x="28" y="120"/>
                </a:lnTo>
                <a:lnTo>
                  <a:pt x="589" y="120"/>
                </a:lnTo>
                <a:lnTo>
                  <a:pt x="589" y="133"/>
                </a:lnTo>
                <a:lnTo>
                  <a:pt x="0" y="133"/>
                </a:lnTo>
                <a:lnTo>
                  <a:pt x="0" y="147"/>
                </a:lnTo>
                <a:lnTo>
                  <a:pt x="589" y="147"/>
                </a:lnTo>
                <a:lnTo>
                  <a:pt x="617" y="147"/>
                </a:lnTo>
                <a:lnTo>
                  <a:pt x="617" y="133"/>
                </a:lnTo>
                <a:lnTo>
                  <a:pt x="617" y="120"/>
                </a:lnTo>
                <a:lnTo>
                  <a:pt x="617" y="28"/>
                </a:lnTo>
                <a:lnTo>
                  <a:pt x="617" y="14"/>
                </a:lnTo>
                <a:lnTo>
                  <a:pt x="617" y="0"/>
                </a:lnTo>
                <a:lnTo>
                  <a:pt x="58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Freeform 27"/>
          <p:cNvSpPr/>
          <p:nvPr/>
        </p:nvSpPr>
        <p:spPr bwMode="auto">
          <a:xfrm>
            <a:off x="7542508" y="4515827"/>
            <a:ext cx="815352" cy="139023"/>
          </a:xfrm>
          <a:custGeom>
            <a:avLst/>
            <a:gdLst>
              <a:gd name="T0" fmla="*/ 628 w 658"/>
              <a:gd name="T1" fmla="*/ 0 h 119"/>
              <a:gd name="T2" fmla="*/ 0 w 658"/>
              <a:gd name="T3" fmla="*/ 0 h 119"/>
              <a:gd name="T4" fmla="*/ 0 w 658"/>
              <a:gd name="T5" fmla="*/ 13 h 119"/>
              <a:gd name="T6" fmla="*/ 628 w 658"/>
              <a:gd name="T7" fmla="*/ 13 h 119"/>
              <a:gd name="T8" fmla="*/ 628 w 658"/>
              <a:gd name="T9" fmla="*/ 23 h 119"/>
              <a:gd name="T10" fmla="*/ 30 w 658"/>
              <a:gd name="T11" fmla="*/ 23 h 119"/>
              <a:gd name="T12" fmla="*/ 30 w 658"/>
              <a:gd name="T13" fmla="*/ 98 h 119"/>
              <a:gd name="T14" fmla="*/ 628 w 658"/>
              <a:gd name="T15" fmla="*/ 98 h 119"/>
              <a:gd name="T16" fmla="*/ 628 w 658"/>
              <a:gd name="T17" fmla="*/ 108 h 119"/>
              <a:gd name="T18" fmla="*/ 0 w 658"/>
              <a:gd name="T19" fmla="*/ 108 h 119"/>
              <a:gd name="T20" fmla="*/ 0 w 658"/>
              <a:gd name="T21" fmla="*/ 119 h 119"/>
              <a:gd name="T22" fmla="*/ 628 w 658"/>
              <a:gd name="T23" fmla="*/ 119 h 119"/>
              <a:gd name="T24" fmla="*/ 658 w 658"/>
              <a:gd name="T25" fmla="*/ 119 h 119"/>
              <a:gd name="T26" fmla="*/ 658 w 658"/>
              <a:gd name="T27" fmla="*/ 108 h 119"/>
              <a:gd name="T28" fmla="*/ 658 w 658"/>
              <a:gd name="T29" fmla="*/ 98 h 119"/>
              <a:gd name="T30" fmla="*/ 658 w 658"/>
              <a:gd name="T31" fmla="*/ 23 h 119"/>
              <a:gd name="T32" fmla="*/ 658 w 658"/>
              <a:gd name="T33" fmla="*/ 13 h 119"/>
              <a:gd name="T34" fmla="*/ 658 w 658"/>
              <a:gd name="T35" fmla="*/ 0 h 119"/>
              <a:gd name="T36" fmla="*/ 628 w 658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8" h="119">
                <a:moveTo>
                  <a:pt x="628" y="0"/>
                </a:moveTo>
                <a:lnTo>
                  <a:pt x="0" y="0"/>
                </a:lnTo>
                <a:lnTo>
                  <a:pt x="0" y="13"/>
                </a:lnTo>
                <a:lnTo>
                  <a:pt x="628" y="13"/>
                </a:lnTo>
                <a:lnTo>
                  <a:pt x="628" y="23"/>
                </a:lnTo>
                <a:lnTo>
                  <a:pt x="30" y="23"/>
                </a:lnTo>
                <a:lnTo>
                  <a:pt x="30" y="98"/>
                </a:lnTo>
                <a:lnTo>
                  <a:pt x="628" y="98"/>
                </a:lnTo>
                <a:lnTo>
                  <a:pt x="628" y="108"/>
                </a:lnTo>
                <a:lnTo>
                  <a:pt x="0" y="108"/>
                </a:lnTo>
                <a:lnTo>
                  <a:pt x="0" y="119"/>
                </a:lnTo>
                <a:lnTo>
                  <a:pt x="628" y="119"/>
                </a:lnTo>
                <a:lnTo>
                  <a:pt x="658" y="119"/>
                </a:lnTo>
                <a:lnTo>
                  <a:pt x="658" y="108"/>
                </a:lnTo>
                <a:lnTo>
                  <a:pt x="658" y="98"/>
                </a:lnTo>
                <a:lnTo>
                  <a:pt x="658" y="23"/>
                </a:lnTo>
                <a:lnTo>
                  <a:pt x="658" y="13"/>
                </a:lnTo>
                <a:lnTo>
                  <a:pt x="658" y="0"/>
                </a:lnTo>
                <a:lnTo>
                  <a:pt x="62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Freeform 28"/>
          <p:cNvSpPr/>
          <p:nvPr/>
        </p:nvSpPr>
        <p:spPr bwMode="auto">
          <a:xfrm>
            <a:off x="7787857" y="4970277"/>
            <a:ext cx="816591" cy="139023"/>
          </a:xfrm>
          <a:custGeom>
            <a:avLst/>
            <a:gdLst>
              <a:gd name="T0" fmla="*/ 627 w 659"/>
              <a:gd name="T1" fmla="*/ 0 h 119"/>
              <a:gd name="T2" fmla="*/ 0 w 659"/>
              <a:gd name="T3" fmla="*/ 0 h 119"/>
              <a:gd name="T4" fmla="*/ 0 w 659"/>
              <a:gd name="T5" fmla="*/ 11 h 119"/>
              <a:gd name="T6" fmla="*/ 627 w 659"/>
              <a:gd name="T7" fmla="*/ 11 h 119"/>
              <a:gd name="T8" fmla="*/ 627 w 659"/>
              <a:gd name="T9" fmla="*/ 23 h 119"/>
              <a:gd name="T10" fmla="*/ 31 w 659"/>
              <a:gd name="T11" fmla="*/ 23 h 119"/>
              <a:gd name="T12" fmla="*/ 31 w 659"/>
              <a:gd name="T13" fmla="*/ 98 h 119"/>
              <a:gd name="T14" fmla="*/ 627 w 659"/>
              <a:gd name="T15" fmla="*/ 98 h 119"/>
              <a:gd name="T16" fmla="*/ 627 w 659"/>
              <a:gd name="T17" fmla="*/ 108 h 119"/>
              <a:gd name="T18" fmla="*/ 0 w 659"/>
              <a:gd name="T19" fmla="*/ 108 h 119"/>
              <a:gd name="T20" fmla="*/ 0 w 659"/>
              <a:gd name="T21" fmla="*/ 119 h 119"/>
              <a:gd name="T22" fmla="*/ 627 w 659"/>
              <a:gd name="T23" fmla="*/ 119 h 119"/>
              <a:gd name="T24" fmla="*/ 659 w 659"/>
              <a:gd name="T25" fmla="*/ 119 h 119"/>
              <a:gd name="T26" fmla="*/ 659 w 659"/>
              <a:gd name="T27" fmla="*/ 108 h 119"/>
              <a:gd name="T28" fmla="*/ 659 w 659"/>
              <a:gd name="T29" fmla="*/ 98 h 119"/>
              <a:gd name="T30" fmla="*/ 659 w 659"/>
              <a:gd name="T31" fmla="*/ 23 h 119"/>
              <a:gd name="T32" fmla="*/ 659 w 659"/>
              <a:gd name="T33" fmla="*/ 11 h 119"/>
              <a:gd name="T34" fmla="*/ 659 w 659"/>
              <a:gd name="T35" fmla="*/ 0 h 119"/>
              <a:gd name="T36" fmla="*/ 627 w 659"/>
              <a:gd name="T3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9" h="119">
                <a:moveTo>
                  <a:pt x="627" y="0"/>
                </a:moveTo>
                <a:lnTo>
                  <a:pt x="0" y="0"/>
                </a:lnTo>
                <a:lnTo>
                  <a:pt x="0" y="11"/>
                </a:lnTo>
                <a:lnTo>
                  <a:pt x="627" y="11"/>
                </a:lnTo>
                <a:lnTo>
                  <a:pt x="627" y="23"/>
                </a:lnTo>
                <a:lnTo>
                  <a:pt x="31" y="23"/>
                </a:lnTo>
                <a:lnTo>
                  <a:pt x="31" y="98"/>
                </a:lnTo>
                <a:lnTo>
                  <a:pt x="627" y="98"/>
                </a:lnTo>
                <a:lnTo>
                  <a:pt x="627" y="108"/>
                </a:lnTo>
                <a:lnTo>
                  <a:pt x="0" y="108"/>
                </a:lnTo>
                <a:lnTo>
                  <a:pt x="0" y="119"/>
                </a:lnTo>
                <a:lnTo>
                  <a:pt x="627" y="119"/>
                </a:lnTo>
                <a:lnTo>
                  <a:pt x="659" y="119"/>
                </a:lnTo>
                <a:lnTo>
                  <a:pt x="659" y="108"/>
                </a:lnTo>
                <a:lnTo>
                  <a:pt x="659" y="98"/>
                </a:lnTo>
                <a:lnTo>
                  <a:pt x="659" y="23"/>
                </a:lnTo>
                <a:lnTo>
                  <a:pt x="659" y="11"/>
                </a:lnTo>
                <a:lnTo>
                  <a:pt x="659" y="0"/>
                </a:lnTo>
                <a:lnTo>
                  <a:pt x="62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6" name="等腰三角形 35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6" presetID="2" presetClass="entr" presetSubtype="12" fill="hold" grpId="1" nodeType="afterEffect" p14:presetBounceEnd="2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9000">
                                          <p:cBhvr additive="base">
                                            <p:cTn id="10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9000">
                                          <p:cBhvr additive="base">
                                            <p:cTn id="10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4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4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4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60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61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62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2" grpId="0" animBg="1"/>
          <p:bldP spid="13" grpId="0"/>
          <p:bldP spid="13" grpId="1"/>
          <p:bldP spid="14" grpId="0" animBg="1"/>
          <p:bldP spid="15" grpId="0"/>
          <p:bldP spid="15" grpId="1"/>
          <p:bldP spid="10" grpId="0" bldLvl="0" animBg="1"/>
          <p:bldP spid="9" grpId="0"/>
          <p:bldP spid="16" grpId="0"/>
          <p:bldP spid="19" grpId="1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47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47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6" presetID="2" presetClass="entr" presetSubtype="1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4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4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4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4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5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7" presetClass="emph" presetSubtype="0" fill="remove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60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61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2AE9A"/>
                                          </p:to>
                                        </p:animClr>
                                        <p:set>
                                          <p:cBhvr>
                                            <p:cTn id="162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63" dur="250" autoRev="1" fill="remov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2" grpId="0" animBg="1"/>
          <p:bldP spid="13" grpId="0"/>
          <p:bldP spid="13" grpId="1"/>
          <p:bldP spid="14" grpId="0" animBg="1"/>
          <p:bldP spid="15" grpId="0"/>
          <p:bldP spid="15" grpId="1"/>
          <p:bldP spid="10" grpId="0" bldLvl="0" animBg="1"/>
          <p:bldP spid="9" grpId="0"/>
          <p:bldP spid="16" grpId="0"/>
          <p:bldP spid="19" grpId="1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872" y="1582784"/>
            <a:ext cx="3468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PART02</a:t>
            </a:r>
            <a:endParaRPr lang="zh-CN" altLang="en-US" sz="66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268" y="306916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情感营销与产品营销</a:t>
            </a:r>
            <a:endParaRPr lang="zh-CN" altLang="en-US" sz="4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3354" y="3731190"/>
            <a:ext cx="47771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EMOTIONAL MARKETING AND PRODUCT MARKETING</a:t>
            </a:r>
            <a:endParaRPr lang="zh-CN" altLang="en-US" sz="13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 flipH="1">
            <a:off x="3635896" y="2778507"/>
            <a:ext cx="5580000" cy="36000"/>
          </a:xfrm>
          <a:prstGeom prst="parallelogram">
            <a:avLst>
              <a:gd name="adj" fmla="val 77599"/>
            </a:avLst>
          </a:prstGeom>
          <a:solidFill>
            <a:srgbClr val="02AE9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3059832" y="2646068"/>
            <a:ext cx="6228000" cy="3600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 flipV="1">
            <a:off x="-1260077" y="1244090"/>
            <a:ext cx="5723998" cy="320385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 flipH="1">
            <a:off x="0" y="0"/>
            <a:ext cx="4071706" cy="5735530"/>
          </a:xfrm>
          <a:prstGeom prst="parallelogram">
            <a:avLst>
              <a:gd name="adj" fmla="val 775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ferris dir="l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ldLvl="0" animBg="1"/>
          <p:bldP spid="10" grpId="0" animBg="1"/>
          <p:bldP spid="11" grpId="0" bldLvl="0" animBg="1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ldLvl="0" animBg="1"/>
          <p:bldP spid="10" grpId="0" animBg="1"/>
          <p:bldP spid="11" grpId="0" bldLvl="0" animBg="1"/>
          <p:bldP spid="1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18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究竟销售的是什么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33" y="366837"/>
            <a:ext cx="23396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IT THAT SELLS</a:t>
            </a:r>
            <a:endParaRPr lang="zh-CN" altLang="en-US" sz="1500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7978" y="1792364"/>
            <a:ext cx="3168000" cy="244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9546" y="1099689"/>
            <a:ext cx="313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情感营销的定义</a:t>
            </a:r>
            <a:endParaRPr lang="zh-CN" altLang="en-US" sz="2400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6010" y="188585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情感营销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9002" y="2368250"/>
            <a:ext cx="2934336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以顾客的心理需求为导向的销售模式，注重顾客的心理情绪感觉，并由此产生彼此认同，自然的生长出销售的结果。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215744" y="2067073"/>
            <a:ext cx="2139979" cy="2139979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5135" y="1976464"/>
            <a:ext cx="2321196" cy="23211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2A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355976" y="1792364"/>
            <a:ext cx="432002" cy="2448000"/>
            <a:chOff x="4355976" y="1792364"/>
            <a:chExt cx="432002" cy="24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4607978" y="1792364"/>
              <a:ext cx="180000" cy="244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6200000">
              <a:off x="4355976" y="2584452"/>
              <a:ext cx="252000" cy="2520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8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1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4" grpId="0" bldLvl="0" animBg="1"/>
          <p:bldP spid="15" grpId="0"/>
          <p:bldP spid="16" grpId="0"/>
          <p:bldP spid="17" grpId="0" bldLvl="0" animBg="1"/>
          <p:bldP spid="20" grpId="0" animBg="1"/>
          <p:bldP spid="21" grpId="0" animBg="1"/>
          <p:bldP spid="18" grpId="0" animBg="1"/>
          <p:bldP spid="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1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27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4" grpId="0" bldLvl="0" animBg="1"/>
          <p:bldP spid="15" grpId="0"/>
          <p:bldP spid="16" grpId="0"/>
          <p:bldP spid="17" grpId="0" bldLvl="0" animBg="1"/>
          <p:bldP spid="20" grpId="0" animBg="1"/>
          <p:bldP spid="21" grpId="0" animBg="1"/>
          <p:bldP spid="18" grpId="0" animBg="1"/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泪滴形 53"/>
          <p:cNvSpPr/>
          <p:nvPr/>
        </p:nvSpPr>
        <p:spPr>
          <a:xfrm rot="8297680">
            <a:off x="5696328" y="1385496"/>
            <a:ext cx="1611976" cy="1611976"/>
          </a:xfrm>
          <a:prstGeom prst="teardrop">
            <a:avLst>
              <a:gd name="adj" fmla="val 118789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9" name="泪滴形 58"/>
          <p:cNvSpPr/>
          <p:nvPr/>
        </p:nvSpPr>
        <p:spPr>
          <a:xfrm rot="8237680">
            <a:off x="1790001" y="1359307"/>
            <a:ext cx="1615533" cy="1615531"/>
          </a:xfrm>
          <a:prstGeom prst="teardrop">
            <a:avLst>
              <a:gd name="adj" fmla="val 118789"/>
            </a:avLst>
          </a:prstGeom>
          <a:solidFill>
            <a:srgbClr val="0070C0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794073" y="1483241"/>
            <a:ext cx="1416485" cy="141648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0" name="椭圆 59"/>
          <p:cNvSpPr/>
          <p:nvPr/>
        </p:nvSpPr>
        <p:spPr>
          <a:xfrm rot="21540000">
            <a:off x="1887963" y="1457267"/>
            <a:ext cx="1419610" cy="141960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574324" y="1273324"/>
            <a:ext cx="0" cy="252028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63837" y="2209428"/>
            <a:ext cx="634681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552" y="491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恋爱即是销售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9552" y="366837"/>
            <a:ext cx="160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5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dirty="0"/>
              <a:t>LOVE IS SALES</a:t>
            </a:r>
            <a:endParaRPr lang="zh-CN" alt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2149128" y="189064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恋爱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66955" y="192565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1600" y="3762801"/>
            <a:ext cx="314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选择目标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产生好感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心灵触动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热恋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谈婚论嫁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决定结婚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结婚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婚后生活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4048" y="372159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建立信任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发掘需求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讨价还价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决定购买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 </a:t>
            </a:r>
            <a:r>
              <a:rPr lang="zh-CN" altLang="en-US" sz="16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flipH="1">
            <a:off x="71850" y="17344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flip dir="r"/>
      </p:transition>
    </mc:Choice>
    <mc:Fallback>
      <p:transition spd="slow" advTm="1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8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 tmFilter="0,0; .5, 1; 1, 1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7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8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 tmFilter="0,0; .5, 1; 1, 1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9" grpId="0" bldLvl="0" animBg="1"/>
          <p:bldP spid="59" grpId="1" bldLvl="0" animBg="1"/>
          <p:bldP spid="55" grpId="0" animBg="1"/>
          <p:bldP spid="60" grpId="0" animBg="1"/>
          <p:bldP spid="64" grpId="0" animBg="1"/>
          <p:bldP spid="66" grpId="0"/>
          <p:bldP spid="67" grpId="0"/>
          <p:bldP spid="71" grpId="0"/>
          <p:bldP spid="72" grpId="0"/>
          <p:bldP spid="74" grpId="0"/>
          <p:bldP spid="75" grpId="0"/>
          <p:bldP spid="23" grpId="0" animBg="1"/>
          <p:bldP spid="2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8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 tmFilter="0,0; .5, 1; 1, 1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7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8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 tmFilter="0,0; .5, 1; 1, 1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9" grpId="0" bldLvl="0" animBg="1"/>
          <p:bldP spid="59" grpId="1" bldLvl="0" animBg="1"/>
          <p:bldP spid="55" grpId="0" animBg="1"/>
          <p:bldP spid="60" grpId="0" animBg="1"/>
          <p:bldP spid="64" grpId="0" animBg="1"/>
          <p:bldP spid="66" grpId="0"/>
          <p:bldP spid="67" grpId="0"/>
          <p:bldP spid="71" grpId="0"/>
          <p:bldP spid="72" grpId="0"/>
          <p:bldP spid="74" grpId="0"/>
          <p:bldP spid="75" grpId="0"/>
          <p:bldP spid="23" grpId="0" animBg="1"/>
          <p:bldP spid="24" grpId="0" bldLvl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图: 库存数据 9"/>
          <p:cNvSpPr/>
          <p:nvPr/>
        </p:nvSpPr>
        <p:spPr>
          <a:xfrm>
            <a:off x="4932040" y="1561356"/>
            <a:ext cx="3312368" cy="2761052"/>
          </a:xfrm>
          <a:prstGeom prst="flowChartOnlineStorag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4918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究竟销售的是什么</a:t>
            </a:r>
            <a:endParaRPr lang="zh-CN" altLang="en-US" sz="2000" b="1" dirty="0">
              <a:gradFill flip="none" rotWithShape="1">
                <a:gsLst>
                  <a:gs pos="5000">
                    <a:srgbClr val="CC257B"/>
                  </a:gs>
                  <a:gs pos="69000">
                    <a:schemeClr val="accent5">
                      <a:lumMod val="75000"/>
                    </a:schemeClr>
                  </a:gs>
                  <a:gs pos="100000">
                    <a:srgbClr val="02AE9A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33" y="366837"/>
            <a:ext cx="219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500">
                <a:gradFill flip="none" rotWithShape="1">
                  <a:gsLst>
                    <a:gs pos="5000">
                      <a:srgbClr val="CC257B"/>
                    </a:gs>
                    <a:gs pos="69000">
                      <a:schemeClr val="accent5">
                        <a:lumMod val="75000"/>
                      </a:schemeClr>
                    </a:gs>
                    <a:gs pos="100000">
                      <a:srgbClr val="02AE9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WHAT IS IT THAT SELLS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9546" y="1099689"/>
            <a:ext cx="313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C25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产品营销的定义 </a:t>
            </a:r>
            <a:endParaRPr lang="zh-CN" altLang="en-US" sz="2400" b="1" dirty="0">
              <a:solidFill>
                <a:srgbClr val="CC25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/>
          <a:stretch>
            <a:fillRect/>
          </a:stretch>
        </p:blipFill>
        <p:spPr>
          <a:xfrm>
            <a:off x="0" y="2199228"/>
            <a:ext cx="4297660" cy="3538592"/>
          </a:xfrm>
          <a:prstGeom prst="rect">
            <a:avLst/>
          </a:prstGeom>
        </p:spPr>
      </p:pic>
      <p:sp>
        <p:nvSpPr>
          <p:cNvPr id="9" name="流程图: 库存数据 8"/>
          <p:cNvSpPr/>
          <p:nvPr/>
        </p:nvSpPr>
        <p:spPr>
          <a:xfrm>
            <a:off x="5148064" y="1561356"/>
            <a:ext cx="3456384" cy="2761052"/>
          </a:xfrm>
          <a:prstGeom prst="flowChartOnlineStorag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571505" y="167512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产品营销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3382" y="2249384"/>
            <a:ext cx="25829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以主打销售或促销的产品为导向的销售方式，注重介绍所销售的产品本身，而忽略了客户的心理需求，而无法获得最好的销售结果。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flipH="1">
            <a:off x="67042" y="246061"/>
            <a:ext cx="467702" cy="307183"/>
          </a:xfrm>
          <a:prstGeom prst="triangle">
            <a:avLst>
              <a:gd name="adj" fmla="val 8352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H="1">
            <a:off x="71850" y="162019"/>
            <a:ext cx="467702" cy="275612"/>
          </a:xfrm>
          <a:prstGeom prst="triangle">
            <a:avLst>
              <a:gd name="adj" fmla="val 8067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" presetClass="entr" presetSubtype="1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3" grpId="0"/>
          <p:bldP spid="7" grpId="0"/>
          <p:bldP spid="9" grpId="0" bldLvl="0" animBg="1"/>
          <p:bldP spid="11" grpId="0"/>
          <p:bldP spid="12" grpId="0"/>
          <p:bldP spid="13" grpId="0" animBg="1"/>
          <p:bldP spid="14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" grpId="0"/>
          <p:bldP spid="3" grpId="0"/>
          <p:bldP spid="7" grpId="0"/>
          <p:bldP spid="9" grpId="0" bldLvl="0" animBg="1"/>
          <p:bldP spid="11" grpId="0"/>
          <p:bldP spid="12" grpId="0"/>
          <p:bldP spid="13" grpId="0" animBg="1"/>
          <p:bldP spid="14" grpId="0" bldLvl="0" animBg="1"/>
        </p:bldLst>
      </p:timing>
    </mc:Fallback>
  </mc:AlternateContent>
</p:sld>
</file>

<file path=ppt/theme/theme1.xml><?xml version="1.0" encoding="utf-8"?>
<a:theme xmlns:a="http://schemas.openxmlformats.org/drawingml/2006/main" name="万一网保险资料下载门户网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3491</Words>
  <Application>WPS 演示</Application>
  <PresentationFormat>全屏显示(16:10)</PresentationFormat>
  <Paragraphs>532</Paragraphs>
  <Slides>29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MS PGothic</vt:lpstr>
      <vt:lpstr>Calibri</vt:lpstr>
      <vt:lpstr>Arial Unicode MS</vt:lpstr>
      <vt:lpstr>黑体</vt:lpstr>
      <vt:lpstr>Arial Black</vt:lpstr>
      <vt:lpstr>Century Gothic</vt:lpstr>
      <vt:lpstr>万一网保险资料下载门户网站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xuxj40</cp:lastModifiedBy>
  <cp:revision>1</cp:revision>
  <dcterms:created xsi:type="dcterms:W3CDTF">2020-02-25T01:03:06Z</dcterms:created>
  <dcterms:modified xsi:type="dcterms:W3CDTF">2020-02-25T01:03:08Z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