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288" r:id="rId5"/>
    <p:sldId id="317" r:id="rId6"/>
    <p:sldId id="313" r:id="rId7"/>
    <p:sldId id="315" r:id="rId8"/>
    <p:sldId id="314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33" r:id="rId20"/>
    <p:sldId id="335" r:id="rId21"/>
    <p:sldId id="336" r:id="rId22"/>
    <p:sldId id="343" r:id="rId23"/>
    <p:sldId id="337" r:id="rId24"/>
    <p:sldId id="340" r:id="rId25"/>
    <p:sldId id="341" r:id="rId26"/>
    <p:sldId id="344" r:id="rId27"/>
    <p:sldId id="30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plife" initials="" lastIdx="2" clrIdx="0"/>
  <p:cmAuthor id="1" name="未知用户30" initials="未知用户30" lastIdx="1" clrIdx="0"/>
  <p:cmAuthor id="2" name="未知用户24" initials="未知用户24" lastIdx="5" clrIdx="1"/>
  <p:cmAuthor id="3" name="未知用户37" initials="未知用户37" lastIdx="8" clrIdx="1"/>
  <p:cmAuthor id="4" name="未知用户2" initials="未知用户2" lastIdx="0" clrIdx="0"/>
  <p:cmAuthor id="5" name="Administrator" initials="A" lastIdx="1" clrIdx="0"/>
  <p:cmAuthor id="6" name="未知用户10" initials="未知用户10" lastIdx="8" clrIdx="0"/>
  <p:cmAuthor id="7" name="User" initials="U" lastIdx="0" clrIdx="0"/>
  <p:cmAuthor id="8" name="SHMILY" initials="S" lastIdx="1" clrIdx="0"/>
  <p:cmAuthor id="9" name="未知用户11" initials="未知用户11" lastIdx="4" clrIdx="0"/>
  <p:cmAuthor id="10" name="未知用户12" initials="未知用户12" lastIdx="1" clrIdx="0"/>
  <p:cmAuthor id="11" name="未知用户13" initials="未知用户13" lastIdx="1" clrIdx="1"/>
  <p:cmAuthor id="12" name="未知用户14" initials="未知用户14" lastIdx="2" clrIdx="0"/>
  <p:cmAuthor id="13" name="未知用户15" initials="未知用户15" lastIdx="4" clrIdx="0"/>
  <p:cmAuthor id="14" name="未知用户31" initials="未知用户31" lastIdx="4" clrIdx="0"/>
  <p:cmAuthor id="15" name="未知用户17" initials="未知用户17" lastIdx="2" clrIdx="0"/>
  <p:cmAuthor id="17" name="未知用户32" initials="未知用户32" lastIdx="20" clrIdx="0"/>
  <p:cmAuthor id="18" name="未知用户33" initials="未知用户33" lastIdx="1" clrIdx="17"/>
  <p:cmAuthor id="19" name="未知用户34" initials="未知用户34" lastIdx="0" clrIdx="0"/>
  <p:cmAuthor id="20" name="未知用户35" initials="未知用户35" lastIdx="2" clrIdx="0"/>
  <p:cmAuthor id="21" name="未知用户36" initials="未知用户36" lastIdx="1" clrIdx="20"/>
  <p:cmAuthor id="22" name="Lydia" initials="L" lastIdx="1" clrIdx="0"/>
  <p:cmAuthor id="23" name="番茄花园" initials="番" lastIdx="4" clrIdx="0"/>
  <p:cmAuthor id="24" name="LiWei" initials="L" lastIdx="1" clrIdx="0"/>
  <p:cmAuthor id="26" name="未知用户28" initials="未知用户28" lastIdx="2" clrIdx="0"/>
  <p:cmAuthor id="27" name="袁正海" initials="袁" lastIdx="1" clrIdx="0"/>
  <p:cmAuthor id="28" name="fengyuan03" initials="f" lastIdx="11" clrIdx="1"/>
  <p:cmAuthor id="29" name="lenovo" initials="l" lastIdx="1" clrIdx="0"/>
  <p:cmAuthor id="30" name="Judith" initials="J" lastIdx="1" clrIdx="0"/>
  <p:cmAuthor id="31" name="Jinyi" initials="J" lastIdx="42" clrIdx="2"/>
  <p:cmAuthor id="32" name="PC" initials="P" lastIdx="19" clrIdx="3"/>
  <p:cmAuthor id="33" name="A" initials="A" lastIdx="1" clrIdx="0"/>
  <p:cmAuthor id="34" name="张云超" initials="张" lastIdx="7" clrIdx="0"/>
  <p:cmAuthor id="37" name="MC SYSTEM" initials="M" lastIdx="2" clrIdx="0"/>
  <p:cmAuthor id="38" name="spring_ren" initials="s" lastIdx="2" clrIdx="1"/>
  <p:cmAuthor id="39" name="viola_yang" initials="v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792221"/>
    <a:srgbClr val="EFB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58" autoAdjust="0"/>
  </p:normalViewPr>
  <p:slideViewPr>
    <p:cSldViewPr snapToGrid="0">
      <p:cViewPr varScale="1">
        <p:scale>
          <a:sx n="87" d="100"/>
          <a:sy n="87" d="100"/>
        </p:scale>
        <p:origin x="-528" y="-82"/>
      </p:cViewPr>
      <p:guideLst>
        <p:guide orient="horz" pos="2122"/>
        <p:guide pos="4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C9511-7560-496A-9F62-A26BA486D6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3CAB-3127-481F-8E45-5F8B671320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3CAB-3127-481F-8E45-5F8B67132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537450" y="5854700"/>
            <a:ext cx="596900" cy="336550"/>
          </a:xfrm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5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69900" y="1473200"/>
            <a:ext cx="8462963" cy="1216025"/>
          </a:xfrm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过渡：刚才我们仅仅是单独去了解四个英文字母背后的意思，现在我们打组合拳将他们放在一起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按投影片讲解。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过渡：是不是表述起来感觉生硬，所以</a:t>
            </a:r>
            <a:r>
              <a:rPr lang="en-US" altLang="zh-CN" dirty="0">
                <a:latin typeface="Microsoft YaHei" panose="020B0503020204020204" charset="-122"/>
                <a:ea typeface="Microsoft YaHei" panose="020B0503020204020204" charset="-122"/>
              </a:rPr>
              <a:t>FABE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是有标准句式的，接下来我们一起学习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/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SimSun" panose="02010600030101010101" pitchFamily="2" charset="-122"/>
              </a:rPr>
            </a:fld>
            <a:endParaRPr lang="en-US" altLang="zh-CN" sz="12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marL="171450" lvl="0" indent="-171450">
              <a:spcBef>
                <a:spcPct val="0"/>
              </a:spcBef>
              <a:buFont typeface="Wingdings" panose="05000000000000000000" pitchFamily="2" charset="2"/>
              <a:buChar char="F"/>
            </a:pPr>
            <a:r>
              <a:rPr lang="zh-CN" altLang="en-US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时间分配：</a:t>
            </a:r>
            <a:r>
              <a:rPr lang="en-US" altLang="zh-CN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分钟</a:t>
            </a:r>
            <a:endParaRPr lang="en-US" altLang="zh-CN" dirty="0">
              <a:solidFill>
                <a:srgbClr val="000000"/>
              </a:solidFill>
              <a:latin typeface="SimSun" panose="02010600030101010101" pitchFamily="2" charset="-122"/>
              <a:sym typeface="Wingdings" panose="05000000000000000000" pitchFamily="2" charset="2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根据胶片内容讲解</a:t>
            </a:r>
            <a:r>
              <a:rPr lang="en-US" altLang="zh-CN" dirty="0"/>
              <a:t>FABE</a:t>
            </a:r>
            <a:r>
              <a:rPr lang="zh-CN" altLang="en-US" dirty="0"/>
              <a:t>具体的含义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F</a:t>
            </a:r>
            <a:r>
              <a:rPr lang="zh-CN" altLang="en-US" dirty="0"/>
              <a:t>代表特征（</a:t>
            </a:r>
            <a:r>
              <a:rPr lang="en-US" altLang="zh-CN" dirty="0"/>
              <a:t>Features</a:t>
            </a:r>
            <a:r>
              <a:rPr lang="zh-CN" altLang="en-US" dirty="0"/>
              <a:t>）</a:t>
            </a:r>
            <a:r>
              <a:rPr lang="en-US" altLang="zh-CN" dirty="0"/>
              <a:t>:</a:t>
            </a:r>
            <a:r>
              <a:rPr lang="zh-CN" altLang="en-US" dirty="0"/>
              <a:t>产品的特质、特性等最基本功能</a:t>
            </a:r>
            <a:r>
              <a:rPr lang="en-US" altLang="zh-CN" dirty="0"/>
              <a:t>;</a:t>
            </a:r>
            <a:r>
              <a:rPr lang="zh-CN" altLang="en-US" dirty="0"/>
              <a:t>以及它是如何用来满足我们的各种需要的。特点，是描述商品的款式、技术参数、配置； 特点，是有形的，这意味着它可以被看到、尝到、摸到和闻到； 特点，是回答了“它是什么？” ，每个产品都有很多的特点。</a:t>
            </a:r>
            <a:br>
              <a:rPr lang="zh-CN" altLang="en-US" dirty="0"/>
            </a:br>
            <a:r>
              <a:rPr lang="zh-CN" altLang="en-US" dirty="0"/>
              <a:t>讲授要点：可以拿现场具体的产品，如手机的外形（圆角）、色彩（红色）、屏幕大小（</a:t>
            </a:r>
            <a:r>
              <a:rPr lang="en-US" altLang="zh-CN" dirty="0"/>
              <a:t>5.5</a:t>
            </a:r>
            <a:r>
              <a:rPr lang="zh-CN" altLang="en-US" dirty="0"/>
              <a:t>寸）、内存（</a:t>
            </a:r>
            <a:r>
              <a:rPr lang="en-US" altLang="zh-CN" dirty="0"/>
              <a:t>64G</a:t>
            </a:r>
            <a:r>
              <a:rPr lang="zh-CN" altLang="en-US" dirty="0"/>
              <a:t>）、镜头像素</a:t>
            </a:r>
            <a:r>
              <a:rPr lang="en-US" altLang="zh-CN" dirty="0"/>
              <a:t>(20000</a:t>
            </a:r>
            <a:r>
              <a:rPr lang="zh-CN" altLang="en-US" dirty="0"/>
              <a:t>像素</a:t>
            </a:r>
            <a:r>
              <a:rPr lang="en-US" altLang="zh-CN" dirty="0"/>
              <a:t>)</a:t>
            </a:r>
            <a:r>
              <a:rPr lang="zh-CN" altLang="en-US" dirty="0"/>
              <a:t>等等，主要突出的是它能与其他产品的区分开来的一些参数。但是特点与优势还是有区别的。</a:t>
            </a:r>
            <a:br>
              <a:rPr lang="zh-CN" altLang="en-US" dirty="0"/>
            </a:b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A</a:t>
            </a:r>
            <a:r>
              <a:rPr lang="zh-CN" altLang="en-US" dirty="0"/>
              <a:t>代表由这特征所产生的优点（</a:t>
            </a:r>
            <a:r>
              <a:rPr lang="en-US" altLang="zh-CN" dirty="0"/>
              <a:t>Advantages</a:t>
            </a:r>
            <a:r>
              <a:rPr lang="zh-CN" altLang="en-US" dirty="0"/>
              <a:t>）</a:t>
            </a:r>
            <a:r>
              <a:rPr lang="en-US" altLang="zh-CN" dirty="0"/>
              <a:t>:</a:t>
            </a:r>
            <a:r>
              <a:rPr lang="zh-CN" altLang="en-US" dirty="0"/>
              <a:t>即</a:t>
            </a:r>
            <a:r>
              <a:rPr lang="en-US" altLang="zh-CN" dirty="0"/>
              <a:t>(F)</a:t>
            </a:r>
            <a:r>
              <a:rPr lang="zh-CN" altLang="en-US" dirty="0"/>
              <a:t>所列的商品特性究竟发挥了什么功能？是要向顾客证明：购买的理由：同类产品相比较，列出比较优势；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/>
              <a:t>讲授要点：与</a:t>
            </a:r>
            <a:r>
              <a:rPr lang="en-US" altLang="zh-CN" dirty="0"/>
              <a:t>F</a:t>
            </a:r>
            <a:r>
              <a:rPr lang="zh-CN" altLang="en-US" dirty="0"/>
              <a:t>相对应的优点。如</a:t>
            </a:r>
            <a:r>
              <a:rPr lang="en-US" altLang="zh-CN" dirty="0"/>
              <a:t>F</a:t>
            </a:r>
            <a:r>
              <a:rPr lang="zh-CN" altLang="en-US" dirty="0"/>
              <a:t>手机的外形（圆角）</a:t>
            </a:r>
            <a:r>
              <a:rPr lang="en-US" altLang="zh-CN" dirty="0"/>
              <a:t>——A</a:t>
            </a:r>
            <a:r>
              <a:rPr lang="zh-CN" altLang="en-US" dirty="0"/>
              <a:t>圆润、线条流畅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r>
              <a:rPr lang="en-US" altLang="zh-CN" dirty="0"/>
              <a:t>F</a:t>
            </a:r>
            <a:r>
              <a:rPr lang="zh-CN" altLang="en-US" dirty="0"/>
              <a:t>色彩（红色）</a:t>
            </a:r>
            <a:r>
              <a:rPr lang="en-US" altLang="zh-CN" dirty="0"/>
              <a:t>——A</a:t>
            </a:r>
            <a:r>
              <a:rPr lang="zh-CN" altLang="en-US" dirty="0"/>
              <a:t>时尚、耐脏；</a:t>
            </a:r>
            <a:r>
              <a:rPr lang="en-US" altLang="zh-CN" dirty="0"/>
              <a:t>F</a:t>
            </a:r>
            <a:r>
              <a:rPr lang="zh-CN" altLang="en-US" dirty="0"/>
              <a:t>屏幕大小（</a:t>
            </a:r>
            <a:r>
              <a:rPr lang="en-US" altLang="zh-CN" dirty="0"/>
              <a:t>5.5</a:t>
            </a:r>
            <a:r>
              <a:rPr lang="zh-CN" altLang="en-US" dirty="0"/>
              <a:t>寸）</a:t>
            </a:r>
            <a:r>
              <a:rPr lang="en-US" altLang="zh-CN" dirty="0"/>
              <a:t>——A</a:t>
            </a:r>
            <a:r>
              <a:rPr lang="zh-CN" altLang="en-US" dirty="0"/>
              <a:t>清晰；</a:t>
            </a:r>
            <a:r>
              <a:rPr lang="en-US" altLang="zh-CN" dirty="0"/>
              <a:t>F</a:t>
            </a:r>
            <a:r>
              <a:rPr lang="zh-CN" altLang="en-US" dirty="0"/>
              <a:t>内存（</a:t>
            </a:r>
            <a:r>
              <a:rPr lang="en-US" altLang="zh-CN" dirty="0"/>
              <a:t>64G</a:t>
            </a:r>
            <a:r>
              <a:rPr lang="zh-CN" altLang="en-US" dirty="0"/>
              <a:t>）</a:t>
            </a:r>
            <a:r>
              <a:rPr lang="en-US" altLang="zh-CN" dirty="0"/>
              <a:t>——</a:t>
            </a:r>
            <a:r>
              <a:rPr lang="zh-CN" altLang="en-US" dirty="0"/>
              <a:t>可以存很多东西；</a:t>
            </a:r>
            <a:r>
              <a:rPr lang="en-US" altLang="zh-CN" dirty="0"/>
              <a:t>F</a:t>
            </a:r>
            <a:r>
              <a:rPr lang="zh-CN" altLang="en-US" dirty="0"/>
              <a:t>镜头像素</a:t>
            </a:r>
            <a:r>
              <a:rPr lang="en-US" altLang="zh-CN" dirty="0"/>
              <a:t>(20000</a:t>
            </a:r>
            <a:r>
              <a:rPr lang="zh-CN" altLang="en-US" dirty="0"/>
              <a:t>像素</a:t>
            </a:r>
            <a:r>
              <a:rPr lang="en-US" altLang="zh-CN" dirty="0"/>
              <a:t>)——A</a:t>
            </a:r>
            <a:r>
              <a:rPr lang="zh-CN" altLang="en-US" dirty="0"/>
              <a:t>拍照很清晰、摄像很清晰</a:t>
            </a:r>
            <a:br>
              <a:rPr lang="zh-CN" altLang="en-US" dirty="0"/>
            </a:b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代表这一优点能带给顾客的利益（</a:t>
            </a:r>
            <a:r>
              <a:rPr lang="en-US" altLang="zh-CN" dirty="0"/>
              <a:t>Benefits</a:t>
            </a:r>
            <a:r>
              <a:rPr lang="zh-CN" altLang="en-US" dirty="0"/>
              <a:t>）</a:t>
            </a:r>
            <a:r>
              <a:rPr lang="en-US" altLang="zh-CN" dirty="0"/>
              <a:t>:</a:t>
            </a:r>
            <a:r>
              <a:rPr lang="zh-CN" altLang="en-US" dirty="0"/>
              <a:t>即</a:t>
            </a:r>
            <a:r>
              <a:rPr lang="en-US" altLang="zh-CN" dirty="0"/>
              <a:t>(A)</a:t>
            </a:r>
            <a:r>
              <a:rPr lang="zh-CN" altLang="en-US" dirty="0"/>
              <a:t>商品的优势带给顾客的好处。利益推销已成为推销的主流理念，一切以顾客利益为中心，通过强调顾客得到的利益、好处激发顾客的购买欲望 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/>
              <a:t>讲授重点：对应</a:t>
            </a:r>
            <a:r>
              <a:rPr lang="en-US" altLang="zh-CN" dirty="0"/>
              <a:t>FA</a:t>
            </a:r>
            <a:r>
              <a:rPr lang="zh-CN" altLang="en-US" dirty="0"/>
              <a:t>讲授</a:t>
            </a:r>
            <a:r>
              <a:rPr lang="en-US" altLang="zh-CN" dirty="0"/>
              <a:t>B:</a:t>
            </a:r>
            <a:r>
              <a:rPr lang="zh-CN" altLang="en-US" dirty="0"/>
              <a:t>如</a:t>
            </a:r>
            <a:r>
              <a:rPr lang="en-US" altLang="zh-CN" dirty="0"/>
              <a:t>F</a:t>
            </a:r>
            <a:r>
              <a:rPr lang="zh-CN" altLang="en-US" dirty="0"/>
              <a:t>手机的外形（圆角）</a:t>
            </a:r>
            <a:r>
              <a:rPr lang="en-US" altLang="zh-CN" dirty="0"/>
              <a:t>——A</a:t>
            </a:r>
            <a:r>
              <a:rPr lang="zh-CN" altLang="en-US" dirty="0"/>
              <a:t>圆润、线条流畅</a:t>
            </a:r>
            <a:r>
              <a:rPr lang="en-US" altLang="zh-CN" dirty="0"/>
              <a:t>——B</a:t>
            </a:r>
            <a:r>
              <a:rPr lang="zh-CN" altLang="en-US" dirty="0"/>
              <a:t>对您来说</a:t>
            </a:r>
            <a:r>
              <a:rPr lang="zh-CN" altLang="en-US" baseline="0" dirty="0"/>
              <a:t>不会磨手</a:t>
            </a:r>
            <a:r>
              <a:rPr lang="zh-CN" altLang="en-US" dirty="0"/>
              <a:t>；</a:t>
            </a:r>
            <a:r>
              <a:rPr lang="en-US" altLang="zh-CN" dirty="0"/>
              <a:t>F</a:t>
            </a:r>
            <a:r>
              <a:rPr lang="zh-CN" altLang="en-US" dirty="0"/>
              <a:t>色彩（红色）</a:t>
            </a:r>
            <a:r>
              <a:rPr lang="en-US" altLang="zh-CN" dirty="0"/>
              <a:t>——A</a:t>
            </a:r>
            <a:r>
              <a:rPr lang="zh-CN" altLang="en-US" dirty="0"/>
              <a:t>时尚、耐脏</a:t>
            </a:r>
            <a:r>
              <a:rPr lang="en-US" altLang="zh-CN" dirty="0"/>
              <a:t>——B</a:t>
            </a:r>
            <a:r>
              <a:rPr lang="zh-CN" altLang="en-US" dirty="0"/>
              <a:t>对您来说无论什么衣服、什么妆容都很搭；</a:t>
            </a:r>
            <a:r>
              <a:rPr lang="en-US" altLang="zh-CN" dirty="0"/>
              <a:t>F</a:t>
            </a:r>
            <a:r>
              <a:rPr lang="zh-CN" altLang="en-US" dirty="0"/>
              <a:t>屏幕大小（</a:t>
            </a:r>
            <a:r>
              <a:rPr lang="en-US" altLang="zh-CN" dirty="0"/>
              <a:t>5.5</a:t>
            </a:r>
            <a:r>
              <a:rPr lang="zh-CN" altLang="en-US" dirty="0"/>
              <a:t>寸）</a:t>
            </a:r>
            <a:r>
              <a:rPr lang="en-US" altLang="zh-CN" dirty="0"/>
              <a:t>——A</a:t>
            </a:r>
            <a:r>
              <a:rPr lang="zh-CN" altLang="en-US" dirty="0"/>
              <a:t>清晰</a:t>
            </a:r>
            <a:r>
              <a:rPr lang="en-US" altLang="zh-CN" dirty="0"/>
              <a:t>——B</a:t>
            </a:r>
            <a:r>
              <a:rPr lang="zh-CN" altLang="en-US" dirty="0"/>
              <a:t>对您来说看书、看电视、处理邮件都很方便；</a:t>
            </a:r>
            <a:r>
              <a:rPr lang="en-US" altLang="zh-CN" dirty="0"/>
              <a:t>F</a:t>
            </a:r>
            <a:r>
              <a:rPr lang="zh-CN" altLang="en-US" dirty="0"/>
              <a:t>内存（</a:t>
            </a:r>
            <a:r>
              <a:rPr lang="en-US" altLang="zh-CN" dirty="0"/>
              <a:t>64G</a:t>
            </a:r>
            <a:r>
              <a:rPr lang="zh-CN" altLang="en-US" dirty="0"/>
              <a:t>）</a:t>
            </a:r>
            <a:r>
              <a:rPr lang="en-US" altLang="zh-CN" dirty="0"/>
              <a:t>——A</a:t>
            </a:r>
            <a:r>
              <a:rPr lang="zh-CN" altLang="en-US" dirty="0"/>
              <a:t>可以存很多东西</a:t>
            </a:r>
            <a:r>
              <a:rPr lang="en-US" altLang="zh-CN" dirty="0"/>
              <a:t>——B</a:t>
            </a:r>
            <a:r>
              <a:rPr lang="zh-CN" altLang="en-US" dirty="0"/>
              <a:t>对您来说可以存文件、书籍、电视剧，不需要担心内存不够；</a:t>
            </a:r>
            <a:r>
              <a:rPr lang="en-US" altLang="zh-CN" dirty="0"/>
              <a:t>F</a:t>
            </a:r>
            <a:r>
              <a:rPr lang="zh-CN" altLang="en-US" dirty="0"/>
              <a:t>镜头像素</a:t>
            </a:r>
            <a:r>
              <a:rPr lang="en-US" altLang="zh-CN" dirty="0"/>
              <a:t>(20000</a:t>
            </a:r>
            <a:r>
              <a:rPr lang="zh-CN" altLang="en-US" dirty="0"/>
              <a:t>像素</a:t>
            </a:r>
            <a:r>
              <a:rPr lang="en-US" altLang="zh-CN" dirty="0"/>
              <a:t>)——A</a:t>
            </a:r>
            <a:r>
              <a:rPr lang="zh-CN" altLang="en-US" dirty="0"/>
              <a:t>拍照很清晰、摄像很清晰</a:t>
            </a:r>
            <a:r>
              <a:rPr lang="en-US" altLang="zh-CN" dirty="0"/>
              <a:t>——B</a:t>
            </a:r>
            <a:r>
              <a:rPr lang="zh-CN" altLang="en-US" dirty="0"/>
              <a:t>对您而言可以清晰的留下倩影，记录宝宝成长过程</a:t>
            </a:r>
            <a:br>
              <a:rPr lang="zh-CN" altLang="en-US" dirty="0"/>
            </a:b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E</a:t>
            </a:r>
            <a:r>
              <a:rPr lang="zh-CN" altLang="en-US" dirty="0"/>
              <a:t>代表证据（</a:t>
            </a:r>
            <a:r>
              <a:rPr lang="en-US" altLang="zh-CN" dirty="0"/>
              <a:t>Evidence</a:t>
            </a:r>
            <a:r>
              <a:rPr lang="zh-CN" altLang="en-US" dirty="0"/>
              <a:t>）包括技术报告、顾客来信、报刊文章、照片、示范等。证据具有足够的客观性、权威性、可靠性和可见证性</a:t>
            </a:r>
            <a:r>
              <a:rPr lang="en-US" altLang="zh-CN" dirty="0"/>
              <a:t>. </a:t>
            </a:r>
            <a:r>
              <a:rPr lang="zh-CN" altLang="en-US" dirty="0"/>
              <a:t>比如：“你看，这是我们的销售数据，百分之八十以上都是像您这样时尚的年轻的白领</a:t>
            </a:r>
            <a:r>
              <a:rPr lang="zh-CN" altLang="en-US" baseline="0" dirty="0"/>
              <a:t> </a:t>
            </a:r>
            <a:r>
              <a:rPr lang="zh-CN" altLang="en-US" dirty="0"/>
              <a:t>”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/>
              <a:t>5</a:t>
            </a:r>
            <a:r>
              <a:rPr lang="zh-CN" altLang="en-US" dirty="0"/>
              <a:t>、引发思考：如果还是刚才这些特点，针对</a:t>
            </a:r>
            <a:r>
              <a:rPr lang="en-US" altLang="zh-CN" dirty="0"/>
              <a:t>60</a:t>
            </a:r>
            <a:r>
              <a:rPr lang="zh-CN" altLang="en-US" dirty="0"/>
              <a:t>岁的女性有效吗</a:t>
            </a:r>
            <a:r>
              <a:rPr lang="zh-CN" altLang="en-US" baseline="0" dirty="0"/>
              <a:t> ？为什么？</a:t>
            </a:r>
            <a:endParaRPr lang="en-US" altLang="zh-CN" baseline="0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aseline="0" dirty="0"/>
              <a:t>   </a:t>
            </a:r>
            <a:r>
              <a:rPr lang="zh-CN" altLang="en-US" baseline="0" dirty="0"/>
              <a:t>因为客户的需求点完全不同。</a:t>
            </a:r>
            <a:br>
              <a:rPr lang="zh-CN" altLang="en-US" dirty="0"/>
            </a:br>
            <a:r>
              <a:rPr lang="en-US" altLang="zh-CN" dirty="0"/>
              <a:t>6</a:t>
            </a:r>
            <a:r>
              <a:rPr lang="zh-CN" altLang="en-US" dirty="0"/>
              <a:t>、总结：</a:t>
            </a:r>
            <a:r>
              <a:rPr lang="en-US" altLang="zh-CN" dirty="0"/>
              <a:t>FABE</a:t>
            </a:r>
            <a:r>
              <a:rPr lang="zh-CN" altLang="en-US" dirty="0"/>
              <a:t>法简单地说，一定在找出顾客最感兴趣的各种特征后，分析这一特征所产生的优点，找出这一优点能够带给顾客的利益，最后提出证据，证实该产品确能给顾客带来这些利益。 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小贴士：视讲师授课风格而言自主选择以下方式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/>
              <a:t>王女士：</a:t>
            </a:r>
            <a:r>
              <a:rPr lang="en-US" altLang="zh-CN" dirty="0"/>
              <a:t>F:</a:t>
            </a:r>
            <a:r>
              <a:rPr lang="zh-CN" altLang="en-US" dirty="0"/>
              <a:t>胖</a:t>
            </a:r>
            <a:r>
              <a:rPr lang="en-US" altLang="zh-CN" dirty="0"/>
              <a:t>——A</a:t>
            </a:r>
            <a:r>
              <a:rPr lang="zh-CN" altLang="en-US" dirty="0"/>
              <a:t>：丰满</a:t>
            </a:r>
            <a:r>
              <a:rPr lang="en-US" altLang="zh-CN" dirty="0"/>
              <a:t>——B</a:t>
            </a:r>
            <a:r>
              <a:rPr lang="zh-CN" altLang="en-US" dirty="0"/>
              <a:t>：旺夫</a:t>
            </a:r>
            <a:r>
              <a:rPr lang="en-US" altLang="zh-CN" dirty="0"/>
              <a:t>——E</a:t>
            </a:r>
            <a:r>
              <a:rPr lang="zh-CN" altLang="en-US" dirty="0"/>
              <a:t>：王老板娶了她的姐姐</a:t>
            </a:r>
            <a:r>
              <a:rPr lang="en-US" altLang="zh-CN" dirty="0"/>
              <a:t>·····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/>
              <a:t>詹女士：</a:t>
            </a:r>
            <a:r>
              <a:rPr lang="en-US" altLang="zh-CN" dirty="0"/>
              <a:t>F</a:t>
            </a:r>
            <a:r>
              <a:rPr lang="zh-CN" altLang="en-US" dirty="0"/>
              <a:t>：瘦</a:t>
            </a:r>
            <a:endParaRPr lang="en-US" altLang="zh-CN" dirty="0"/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/>
              <a:t>说明：胖与瘦是特点，没有什么好与不好之分，但是对于要找对象的李老板而言，胖所对应的优势就可以是丰满，而旺夫则是基于他需求的利益所在。身边的案例</a:t>
            </a:r>
            <a:r>
              <a:rPr lang="zh-CN" altLang="en-US" baseline="0" dirty="0"/>
              <a:t>就是例症。</a:t>
            </a:r>
            <a:br>
              <a:rPr lang="zh-CN" altLang="en-US" dirty="0"/>
            </a:br>
            <a:r>
              <a:rPr lang="zh-CN" altLang="en-US" dirty="0"/>
              <a:t>　　</a:t>
            </a:r>
            <a:endParaRPr lang="en-US" altLang="zh-CN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marL="171450" lvl="0" indent="-171450">
              <a:spcBef>
                <a:spcPct val="0"/>
              </a:spcBef>
              <a:buFont typeface="Wingdings" panose="05000000000000000000" pitchFamily="2" charset="2"/>
              <a:buChar char="F"/>
            </a:pPr>
            <a:r>
              <a:rPr lang="zh-CN" altLang="en-US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时间分配：</a:t>
            </a:r>
            <a:r>
              <a:rPr lang="en-US" altLang="zh-CN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30</a:t>
            </a:r>
            <a:r>
              <a:rPr lang="zh-CN" altLang="en-US" dirty="0">
                <a:solidFill>
                  <a:srgbClr val="000000"/>
                </a:solidFill>
                <a:latin typeface="SimSun" panose="02010600030101010101" pitchFamily="2" charset="-122"/>
                <a:sym typeface="Wingdings" panose="05000000000000000000" pitchFamily="2" charset="2"/>
              </a:rPr>
              <a:t>秒</a:t>
            </a:r>
            <a:endParaRPr lang="en-US" altLang="zh-CN" dirty="0">
              <a:solidFill>
                <a:srgbClr val="000000"/>
              </a:solidFill>
              <a:latin typeface="SimSun" panose="02010600030101010101" pitchFamily="2" charset="-122"/>
              <a:sym typeface="Wingdings" panose="05000000000000000000" pitchFamily="2" charset="2"/>
            </a:endParaRPr>
          </a:p>
          <a:p>
            <a:pPr marL="171450" lvl="0" indent="-1714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再次用图示的方式来解释</a:t>
            </a:r>
            <a:r>
              <a:rPr lang="en-US" altLang="zh-CN" dirty="0"/>
              <a:t>FABE</a:t>
            </a:r>
            <a:r>
              <a:rPr lang="zh-CN" altLang="en-US" dirty="0"/>
              <a:t>，同时强调客户利益是核心</a:t>
            </a:r>
            <a:endParaRPr lang="en-US" altLang="zh-CN" dirty="0"/>
          </a:p>
          <a:p>
            <a:pPr marL="171450" lvl="0" indent="-171450"/>
            <a:endParaRPr lang="zh-CN" altLang="en-US" dirty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z="120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marL="171450" lvl="0" indent="-171450">
              <a:spcBef>
                <a:spcPct val="0"/>
              </a:spcBef>
              <a:buFont typeface="Wingdings" panose="05000000000000000000" pitchFamily="2" charset="2"/>
              <a:buChar char="F"/>
            </a:pPr>
            <a:endParaRPr lang="en-US" altLang="zh-CN" dirty="0"/>
          </a:p>
          <a:p>
            <a:pPr marL="171450" lvl="0" indent="-171450"/>
            <a:endParaRPr lang="zh-CN" altLang="en-US" dirty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z="120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3CAB-3127-481F-8E45-5F8B67132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3CAB-3127-481F-8E45-5F8B67132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051207163" y="2039172325"/>
            <a:ext cx="192551050" cy="108310363"/>
          </a:xfrm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00150"/>
            <a:ext cx="8229600" cy="3394075"/>
          </a:xfrm>
        </p:spPr>
        <p:txBody>
          <a:bodyPr lIns="91440" tIns="45720" rIns="91440" bIns="45720" anchor="t"/>
          <a:lstStyle/>
          <a:p>
            <a:pPr lvl="0"/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3CAB-3127-481F-8E45-5F8B67132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 dirty="0">
                <a:sym typeface="Arial" panose="020B0604020202020204" pitchFamily="34" charset="0"/>
              </a:rPr>
              <a:t>F:</a:t>
            </a:r>
            <a:r>
              <a:rPr lang="zh-CN" altLang="en-US" dirty="0">
                <a:sym typeface="Arial" panose="020B0604020202020204" pitchFamily="34" charset="0"/>
              </a:rPr>
              <a:t>通过训练，制造出标准的销售人员</a:t>
            </a:r>
            <a:endParaRPr lang="en-US" altLang="zh-CN" dirty="0"/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A:</a:t>
            </a:r>
            <a:r>
              <a:rPr lang="zh-CN" altLang="en-US" dirty="0">
                <a:sym typeface="Arial" panose="020B0604020202020204" pitchFamily="34" charset="0"/>
              </a:rPr>
              <a:t>掌握一套科学的产品说明架构（</a:t>
            </a:r>
            <a:r>
              <a:rPr lang="en-US" altLang="zh-CN" dirty="0">
                <a:sym typeface="Arial" panose="020B0604020202020204" pitchFamily="34" charset="0"/>
              </a:rPr>
              <a:t>FABE</a:t>
            </a:r>
            <a:r>
              <a:rPr lang="zh-CN" altLang="en-US" dirty="0">
                <a:sym typeface="Arial" panose="020B0604020202020204" pitchFamily="34" charset="0"/>
              </a:rPr>
              <a:t>）</a:t>
            </a:r>
            <a:endParaRPr lang="en-US" altLang="zh-CN" dirty="0"/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B:</a:t>
            </a:r>
            <a:r>
              <a:rPr lang="zh-CN" altLang="en-US" dirty="0">
                <a:sym typeface="Arial" panose="020B0604020202020204" pitchFamily="34" charset="0"/>
              </a:rPr>
              <a:t>理顺销售逻辑，突出产品重点，人人会讲</a:t>
            </a:r>
            <a:endParaRPr lang="en-US" altLang="zh-CN" dirty="0"/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E:</a:t>
            </a:r>
            <a:r>
              <a:rPr lang="zh-CN" altLang="en-US" dirty="0">
                <a:sym typeface="Arial" panose="020B0604020202020204" pitchFamily="34" charset="0"/>
              </a:rPr>
              <a:t>最先进的训练方式，</a:t>
            </a:r>
            <a:r>
              <a:rPr lang="zh-CN" altLang="en-US" dirty="0">
                <a:solidFill>
                  <a:srgbClr val="404040"/>
                </a:solidFill>
                <a:sym typeface="Arial" panose="020B0604020202020204" pitchFamily="34" charset="0"/>
              </a:rPr>
              <a:t>各行各业都被熟练运用。</a:t>
            </a:r>
            <a:endParaRPr lang="en-US" altLang="zh-CN" dirty="0">
              <a:solidFill>
                <a:srgbClr val="404040"/>
              </a:solidFill>
            </a:endParaRPr>
          </a:p>
          <a:p>
            <a:pPr lvl="0"/>
            <a:r>
              <a:rPr lang="zh-CN" altLang="en-US" dirty="0">
                <a:solidFill>
                  <a:srgbClr val="404040"/>
                </a:solidFill>
                <a:sym typeface="Arial" panose="020B0604020202020204" pitchFamily="34" charset="0"/>
              </a:rPr>
              <a:t>运用</a:t>
            </a:r>
            <a:r>
              <a:rPr lang="en-US" altLang="zh-CN" dirty="0">
                <a:solidFill>
                  <a:srgbClr val="404040"/>
                </a:solidFill>
                <a:sym typeface="Arial" panose="020B0604020202020204" pitchFamily="34" charset="0"/>
              </a:rPr>
              <a:t>FABE</a:t>
            </a:r>
            <a:r>
              <a:rPr lang="zh-CN" altLang="en-US" dirty="0">
                <a:solidFill>
                  <a:srgbClr val="404040"/>
                </a:solidFill>
                <a:sym typeface="Arial" panose="020B0604020202020204" pitchFamily="34" charset="0"/>
              </a:rPr>
              <a:t>的逻辑讲解模压训练的介绍</a:t>
            </a:r>
            <a:endParaRPr lang="zh-CN" altLang="en-US" dirty="0"/>
          </a:p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00150"/>
            <a:ext cx="8229600" cy="3394075"/>
          </a:xfrm>
        </p:spPr>
        <p:txBody>
          <a:bodyPr lIns="91440" tIns="45720" rIns="91440" bIns="45720" anchor="t"/>
          <a:lstStyle/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下面我看看一个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FABE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的具体含义。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首先是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，代表属性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特征，是描述产品的款式、技术参数、配置；一般是有形的，可以被看到、闻到、触摸到，感知到的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这回答了客户的疑问“它是什么？”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对于画面中的座椅，它是真皮材质的，这是座椅本身固有的，这是不会发生改变的，所以真皮材质是产品的属性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00150"/>
            <a:ext cx="8229600" cy="3394075"/>
          </a:xfrm>
        </p:spPr>
        <p:txBody>
          <a:bodyPr lIns="91440" tIns="45720" rIns="91440" bIns="45720" anchor="t"/>
          <a:lstStyle/>
          <a:p>
            <a:pPr lvl="0"/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A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代表优势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作用，是基于产品属性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特征的而具有的作用，比较优势。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这回答了客户的疑问“它能做什么？”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对于座椅而言，它很柔软、有良好的透气性、以及非常易于清洗和打理，这些就是产品在使用过程中能起到的作用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" y="0"/>
            <a:ext cx="0" cy="0"/>
          </a:xfrm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00150"/>
            <a:ext cx="8229600" cy="3394075"/>
          </a:xfrm>
        </p:spPr>
        <p:txBody>
          <a:bodyPr lIns="91440" tIns="45720" rIns="91440" bIns="45720" anchor="t"/>
          <a:lstStyle/>
          <a:p>
            <a:pPr lvl="0"/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代表利益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价值，是产品带给客户的利益和价值，往往体现为效用的提升、成本的降低、精神的愉悦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这回答了客户的疑问“它能够为客户带来怎样的利益，好处”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代表的利益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价值需要深入挖掘，是促进客户购买的关键所在，不同的客户对同一个物品的体验，感受是不同的，也就有不同的利益关联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我们坐在座椅上感到很舒服，这是因为它很好的柔软度与透气性带来的好处，是产品的益处。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7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00150"/>
            <a:ext cx="8229600" cy="3394075"/>
          </a:xfrm>
        </p:spPr>
        <p:txBody>
          <a:bodyPr lIns="91440" tIns="45720" rIns="91440" bIns="45720" anchor="t"/>
          <a:lstStyle/>
          <a:p>
            <a:pPr lvl="0"/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E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代表证据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证实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指客观、可靠、众所周知的证据，包括技术报告、顾客来信、报刊文章、照片、示范等。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证据应该具有足够的客观性、权威性、可靠性和可见证性</a:t>
            </a:r>
            <a:b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</a:b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这回答了客户的疑问“我为什么应该相信你”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/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比如，我们品牌在今年淘宝双</a:t>
            </a: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11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的销量当中，座椅类目排名第一，很多用户都在使用我们的产品。这就是一个有说服力的证据。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1920x1200 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-133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1920x1200 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-133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 b="44267"/>
          <a:stretch>
            <a:fillRect/>
          </a:stretch>
        </p:blipFill>
        <p:spPr>
          <a:xfrm>
            <a:off x="-20320" y="5278755"/>
            <a:ext cx="12210415" cy="159258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原创设计师QQ69613753    _2"/>
          <p:cNvSpPr txBox="1"/>
          <p:nvPr/>
        </p:nvSpPr>
        <p:spPr>
          <a:xfrm>
            <a:off x="1898015" y="2824480"/>
            <a:ext cx="8573135" cy="107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  <a:gs pos="85000">
                      <a:srgbClr val="FFFFFF"/>
                    </a:gs>
                    <a:gs pos="15000">
                      <a:schemeClr val="bg1"/>
                    </a:gs>
                  </a:gsLst>
                  <a:lin ang="0" scaled="0"/>
                </a:gradFill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+mn-lt"/>
              </a:rPr>
              <a:t>销售赢天下  模压铸辉煌</a:t>
            </a:r>
            <a:endParaRPr lang="zh-CN" altLang="en-US" b="1" dirty="0">
              <a:latin typeface="Microsoft YaHei" panose="020B0503020204020204" charset="-122"/>
              <a:ea typeface="Microsoft YaHei" panose="020B0503020204020204" charset="-122"/>
              <a:sym typeface="+mn-lt"/>
            </a:endParaRPr>
          </a:p>
        </p:txBody>
      </p:sp>
      <p:cxnSp>
        <p:nvCxnSpPr>
          <p:cNvPr id="3" name="原创设计师QQ69613753    _4"/>
          <p:cNvCxnSpPr/>
          <p:nvPr/>
        </p:nvCxnSpPr>
        <p:spPr>
          <a:xfrm>
            <a:off x="2174240" y="4030980"/>
            <a:ext cx="8015605" cy="5715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584602" y="3018106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保险资料下载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 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门户网站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”“万一网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制作整 理，未经授权请勿转 载转发，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违者必究” </a:t>
            </a:r>
            <a:endParaRPr lang="zh-CN" sz="1200">
              <a:effectLst/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type="subTitle" idx="4294967295"/>
          </p:nvPr>
        </p:nvSpPr>
        <p:spPr>
          <a:xfrm>
            <a:off x="6655435" y="2731135"/>
            <a:ext cx="5168900" cy="158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优势</a:t>
            </a:r>
            <a:r>
              <a:rPr lang="en-US" altLang="x-none" sz="1800" b="1" dirty="0"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作用，是基于产品属性</a:t>
            </a:r>
            <a:r>
              <a:rPr lang="en-US" altLang="x-none" sz="1800" b="1" dirty="0"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特征的而具有的作用，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比较优势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回答了客户的疑问“它能做什么？”</a:t>
            </a:r>
            <a:endParaRPr lang="zh-CN" altLang="en-US" sz="1800" b="1" dirty="0">
              <a:solidFill>
                <a:srgbClr val="FF00FF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6627" name="标题 1"/>
          <p:cNvSpPr/>
          <p:nvPr/>
        </p:nvSpPr>
        <p:spPr>
          <a:xfrm>
            <a:off x="527050" y="1800225"/>
            <a:ext cx="4714875" cy="6724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noAutofit/>
          </a:bodyPr>
          <a:lstStyle/>
          <a:p>
            <a:pPr lvl="0" algn="l"/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A~Advantage  优势/作用</a:t>
            </a:r>
            <a:endParaRPr lang="en-US" altLang="x-none" sz="2800" b="1" dirty="0">
              <a:solidFill>
                <a:schemeClr val="accent2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269" name="内容占位符 7"/>
          <p:cNvSpPr/>
          <p:nvPr/>
        </p:nvSpPr>
        <p:spPr>
          <a:xfrm>
            <a:off x="6536055" y="4652010"/>
            <a:ext cx="5391150" cy="10255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/>
          </a:ln>
        </p:spPr>
        <p:txBody>
          <a:bodyPr anchor="t">
            <a:no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座椅很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柔软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、有良好的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透气性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、以及非常易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于清洗</a:t>
            </a:r>
            <a:endParaRPr lang="zh-CN" altLang="en-US" b="1" dirty="0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和打理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，这些就是产品在使用过程中能起到的作用</a:t>
            </a:r>
            <a:endParaRPr lang="zh-CN" altLang="en-US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270" name="直接连接符 9"/>
          <p:cNvSpPr/>
          <p:nvPr/>
        </p:nvSpPr>
        <p:spPr>
          <a:xfrm flipH="1">
            <a:off x="2874963" y="4154488"/>
            <a:ext cx="931862" cy="500062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663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3486150"/>
            <a:ext cx="2265363" cy="2263775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</p:pic>
      <p:sp>
        <p:nvSpPr>
          <p:cNvPr id="26631" name="直接连接符 14"/>
          <p:cNvSpPr/>
          <p:nvPr/>
        </p:nvSpPr>
        <p:spPr>
          <a:xfrm>
            <a:off x="647700" y="2679700"/>
            <a:ext cx="5159375" cy="1588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73" name="直接连接符 17"/>
          <p:cNvSpPr/>
          <p:nvPr/>
        </p:nvSpPr>
        <p:spPr>
          <a:xfrm>
            <a:off x="6508750" y="4389438"/>
            <a:ext cx="5159375" cy="1587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1274" name="图片 12"/>
          <p:cNvPicPr>
            <a:picLocks noChangeAspect="1"/>
          </p:cNvPicPr>
          <p:nvPr/>
        </p:nvPicPr>
        <p:blipFill>
          <a:blip r:embed="rId2"/>
          <a:srcRect r="-52"/>
          <a:stretch>
            <a:fillRect/>
          </a:stretch>
        </p:blipFill>
        <p:spPr>
          <a:xfrm>
            <a:off x="3970338" y="2679700"/>
            <a:ext cx="2449512" cy="23764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7" name="标题 1"/>
          <p:cNvSpPr>
            <a:spLocks noGrp="1"/>
          </p:cNvSpPr>
          <p:nvPr/>
        </p:nvSpPr>
        <p:spPr>
          <a:xfrm>
            <a:off x="95250" y="603885"/>
            <a:ext cx="10972800" cy="782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b"/>
          <a:lstStyle>
            <a:lvl1pPr lvl="0">
              <a:defRPr kern="1200"/>
            </a:lvl1pPr>
          </a:lstStyle>
          <a:p>
            <a:pPr lvl="0">
              <a:lnSpc>
                <a:spcPct val="10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具体含义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Tahoma" panose="020B060403050404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type="subTitle" idx="4294967295"/>
          </p:nvPr>
        </p:nvSpPr>
        <p:spPr>
          <a:xfrm>
            <a:off x="6410325" y="2582545"/>
            <a:ext cx="5509260" cy="20637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利益</a:t>
            </a:r>
            <a:r>
              <a:rPr lang="en-US" altLang="x-none" sz="1800" b="1" dirty="0"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价值，是产品带给客户的利益和价值，往往体现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为效用的提升、成本的降低、精神的愉悦回答了客户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的疑问“它能够为客户带来怎样的利益，好处”需要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深入挖掘，是促进客户购买的关键所在。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ts val="2000"/>
              </a:lnSpc>
              <a:buFont typeface="Arial" panose="020B0604020202020204" pitchFamily="34" charset="0"/>
              <a:buNone/>
            </a:pP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8675" name="标题 1"/>
          <p:cNvSpPr/>
          <p:nvPr/>
        </p:nvSpPr>
        <p:spPr>
          <a:xfrm>
            <a:off x="527050" y="1800225"/>
            <a:ext cx="4076065" cy="6597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noAutofit/>
          </a:bodyPr>
          <a:lstStyle/>
          <a:p>
            <a:pPr lvl="0" algn="l"/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B~Benefit  利益/价值</a:t>
            </a:r>
            <a:endParaRPr lang="en-US" altLang="x-none" sz="2800" b="1" dirty="0">
              <a:solidFill>
                <a:schemeClr val="accent2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317" name="内容占位符 7"/>
          <p:cNvSpPr/>
          <p:nvPr/>
        </p:nvSpPr>
        <p:spPr>
          <a:xfrm>
            <a:off x="6424295" y="4853940"/>
            <a:ext cx="5393055" cy="10801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/>
          </a:ln>
        </p:spPr>
        <p:txBody>
          <a:bodyPr anchor="t"/>
          <a:lstStyle/>
          <a:p>
            <a:pPr marL="342900" lvl="0" indent="-342900">
              <a:lnSpc>
                <a:spcPts val="3000"/>
              </a:lnSpc>
              <a:spcBef>
                <a:spcPct val="20000"/>
              </a:spcBef>
            </a:pP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　我们坐在座椅上感到很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舒服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，这是因为它很好的柔软度与透气性带来的好处，是产品的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益处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SimSun" panose="02010600030101010101" pitchFamily="2" charset="-122"/>
              <a:sym typeface="Microsoft YaHei" panose="020B0503020204020204" charset="-122"/>
            </a:endParaRPr>
          </a:p>
        </p:txBody>
      </p:sp>
      <p:sp>
        <p:nvSpPr>
          <p:cNvPr id="13318" name="直接连接符 9"/>
          <p:cNvSpPr/>
          <p:nvPr/>
        </p:nvSpPr>
        <p:spPr>
          <a:xfrm flipH="1">
            <a:off x="2874963" y="4154488"/>
            <a:ext cx="931862" cy="500062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867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3486150"/>
            <a:ext cx="2265363" cy="2263775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</p:pic>
      <p:sp>
        <p:nvSpPr>
          <p:cNvPr id="28679" name="直接连接符 14"/>
          <p:cNvSpPr/>
          <p:nvPr/>
        </p:nvSpPr>
        <p:spPr>
          <a:xfrm>
            <a:off x="647700" y="2679700"/>
            <a:ext cx="5159375" cy="1588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321" name="直接连接符 17"/>
          <p:cNvSpPr/>
          <p:nvPr/>
        </p:nvSpPr>
        <p:spPr>
          <a:xfrm>
            <a:off x="6464300" y="4773613"/>
            <a:ext cx="5159375" cy="1587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322" name="图片 11"/>
          <p:cNvPicPr>
            <a:picLocks noChangeAspect="1"/>
          </p:cNvPicPr>
          <p:nvPr/>
        </p:nvPicPr>
        <p:blipFill>
          <a:blip r:embed="rId2"/>
          <a:srcRect r="108" b="-98"/>
          <a:stretch>
            <a:fillRect/>
          </a:stretch>
        </p:blipFill>
        <p:spPr>
          <a:xfrm>
            <a:off x="3898900" y="2706688"/>
            <a:ext cx="2411413" cy="22701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7" name="标题 1"/>
          <p:cNvSpPr>
            <a:spLocks noGrp="1"/>
          </p:cNvSpPr>
          <p:nvPr/>
        </p:nvSpPr>
        <p:spPr>
          <a:xfrm>
            <a:off x="95250" y="603885"/>
            <a:ext cx="10972800" cy="782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b"/>
          <a:lstStyle>
            <a:lvl1pPr lvl="0">
              <a:defRPr kern="1200"/>
            </a:lvl1pPr>
          </a:lstStyle>
          <a:p>
            <a:pPr lvl="0">
              <a:lnSpc>
                <a:spcPct val="10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具体含义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Tahoma" panose="020B060403050404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type="subTitle" idx="4294967295"/>
          </p:nvPr>
        </p:nvSpPr>
        <p:spPr>
          <a:xfrm>
            <a:off x="6470015" y="2364740"/>
            <a:ext cx="5312410" cy="22542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Microsoft YaHei" panose="020B0503020204020204" charset="-122"/>
                <a:ea typeface="Microsoft YaHei" panose="020B0503020204020204" charset="-122"/>
              </a:rPr>
              <a:t>指客观、可靠、众所周知的证据，包括技术报告、</a:t>
            </a:r>
            <a:endParaRPr lang="zh-CN" altLang="en-US" sz="1800" b="1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Microsoft YaHei" panose="020B0503020204020204" charset="-122"/>
                <a:ea typeface="Microsoft YaHei" panose="020B0503020204020204" charset="-122"/>
              </a:rPr>
              <a:t>顾客来信、报刊文章、照片、示范等。证据具有足</a:t>
            </a:r>
            <a:endParaRPr lang="zh-CN" altLang="en-US" sz="1800" b="1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Microsoft YaHei" panose="020B0503020204020204" charset="-122"/>
                <a:ea typeface="Microsoft YaHei" panose="020B0503020204020204" charset="-122"/>
              </a:rPr>
              <a:t>够的客观性、权威性、可靠性和可见证性证据</a:t>
            </a:r>
            <a:endParaRPr lang="zh-CN" altLang="en-US" sz="1800" b="1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Microsoft YaHei" panose="020B0503020204020204" charset="-122"/>
                <a:ea typeface="Microsoft YaHei" panose="020B0503020204020204" charset="-122"/>
              </a:rPr>
              <a:t>回答了客户的疑问“我为什么应该相信你”</a:t>
            </a:r>
            <a:endParaRPr lang="zh-CN" altLang="en-US" sz="1800" b="1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ts val="2000"/>
              </a:lnSpc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FF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0723" name="标题 1"/>
          <p:cNvSpPr/>
          <p:nvPr/>
        </p:nvSpPr>
        <p:spPr>
          <a:xfrm>
            <a:off x="527050" y="1800225"/>
            <a:ext cx="4319905" cy="5505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noAutofit/>
          </a:bodyPr>
          <a:lstStyle/>
          <a:p>
            <a:pPr lvl="0" algn="l"/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E~Evidence  证据/证实</a:t>
            </a:r>
            <a:endParaRPr lang="en-US" altLang="x-none" sz="2800" b="1" dirty="0">
              <a:solidFill>
                <a:schemeClr val="accent2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5365" name="内容占位符 7"/>
          <p:cNvSpPr/>
          <p:nvPr/>
        </p:nvSpPr>
        <p:spPr>
          <a:xfrm>
            <a:off x="6414135" y="4714875"/>
            <a:ext cx="5391150" cy="8305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/>
          </a:ln>
        </p:spPr>
        <p:txBody>
          <a:bodyPr anchor="t"/>
          <a:lstStyle/>
          <a:p>
            <a:pPr marL="342900" lvl="0" indent="-342900" algn="ctr">
              <a:lnSpc>
                <a:spcPts val="3000"/>
              </a:lnSpc>
              <a:spcBef>
                <a:spcPct val="20000"/>
              </a:spcBef>
            </a:pP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我们品牌在今年淘宝双</a:t>
            </a:r>
            <a:r>
              <a:rPr lang="en-US" altLang="x-none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11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的销量当中，座椅类目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排名第一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，很多用户都在使用我们的产品</a:t>
            </a:r>
            <a:endParaRPr lang="zh-CN" altLang="en-US" sz="12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5366" name="直接连接符 9"/>
          <p:cNvSpPr/>
          <p:nvPr/>
        </p:nvSpPr>
        <p:spPr>
          <a:xfrm flipH="1">
            <a:off x="3005138" y="4117975"/>
            <a:ext cx="931862" cy="50165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0726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3486150"/>
            <a:ext cx="2265363" cy="2263775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</p:pic>
      <p:sp>
        <p:nvSpPr>
          <p:cNvPr id="30727" name="直接连接符 14"/>
          <p:cNvSpPr/>
          <p:nvPr/>
        </p:nvSpPr>
        <p:spPr>
          <a:xfrm>
            <a:off x="647700" y="2679700"/>
            <a:ext cx="5159375" cy="1588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369" name="直接连接符 17"/>
          <p:cNvSpPr/>
          <p:nvPr/>
        </p:nvSpPr>
        <p:spPr>
          <a:xfrm>
            <a:off x="6467475" y="4581525"/>
            <a:ext cx="515937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537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25" y="3006725"/>
            <a:ext cx="1966913" cy="11112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7" name="标题 1"/>
          <p:cNvSpPr>
            <a:spLocks noGrp="1"/>
          </p:cNvSpPr>
          <p:nvPr/>
        </p:nvSpPr>
        <p:spPr>
          <a:xfrm>
            <a:off x="95250" y="603885"/>
            <a:ext cx="10972800" cy="782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b"/>
          <a:lstStyle>
            <a:lvl1pPr lvl="0">
              <a:defRPr kern="1200"/>
            </a:lvl1pPr>
          </a:lstStyle>
          <a:p>
            <a:pPr lvl="0">
              <a:lnSpc>
                <a:spcPct val="10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具体含义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Tahoma" panose="020B060403050404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/>
          <p:nvPr/>
        </p:nvSpPr>
        <p:spPr>
          <a:xfrm>
            <a:off x="366395" y="1189038"/>
            <a:ext cx="11474450" cy="2834640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示例产品</a:t>
            </a:r>
            <a:r>
              <a:rPr lang="en-US" altLang="zh-CN" sz="24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——</a:t>
            </a: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座椅</a:t>
            </a:r>
            <a:endParaRPr lang="zh-CN" altLang="en-US" sz="24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4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属性特征：</a:t>
            </a:r>
            <a:r>
              <a:rPr lang="zh-CN" altLang="en-US" sz="20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因为它是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真皮材质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4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A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用处好处：</a:t>
            </a:r>
            <a:r>
              <a:rPr lang="zh-CN" altLang="en-US" sz="20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所以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座椅很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柔软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、有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良好的透气性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、以及非常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易于清洗和打理</a:t>
            </a:r>
            <a:endParaRPr lang="en-US" altLang="x-none" sz="20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4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带来利益：</a:t>
            </a:r>
            <a:r>
              <a:rPr lang="zh-CN" altLang="en-US" sz="20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对您而言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坐在座椅上感到很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舒服</a:t>
            </a:r>
            <a:endParaRPr lang="en-US" altLang="x-none" sz="20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4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E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证据证明：</a:t>
            </a:r>
            <a:r>
              <a:rPr lang="zh-CN" altLang="en-US" sz="20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您看它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在今年淘宝双</a:t>
            </a:r>
            <a:r>
              <a:rPr lang="en-US" altLang="x-none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11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的销量当中，座椅类目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排名第一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3277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318" y="4257040"/>
            <a:ext cx="2265362" cy="2263775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</p:pic>
      <p:pic>
        <p:nvPicPr>
          <p:cNvPr id="11274" name="图片 12"/>
          <p:cNvPicPr>
            <a:picLocks noChangeAspect="1"/>
          </p:cNvPicPr>
          <p:nvPr/>
        </p:nvPicPr>
        <p:blipFill>
          <a:blip r:embed="rId2"/>
          <a:srcRect r="-52"/>
          <a:stretch>
            <a:fillRect/>
          </a:stretch>
        </p:blipFill>
        <p:spPr>
          <a:xfrm>
            <a:off x="3453130" y="4164965"/>
            <a:ext cx="2449513" cy="23764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322" name="图片 11"/>
          <p:cNvPicPr>
            <a:picLocks noChangeAspect="1"/>
          </p:cNvPicPr>
          <p:nvPr/>
        </p:nvPicPr>
        <p:blipFill>
          <a:blip r:embed="rId3"/>
          <a:srcRect r="108" b="-98"/>
          <a:stretch>
            <a:fillRect/>
          </a:stretch>
        </p:blipFill>
        <p:spPr>
          <a:xfrm>
            <a:off x="6267768" y="4261803"/>
            <a:ext cx="2411412" cy="22701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7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368" y="4733290"/>
            <a:ext cx="1966912" cy="11112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7" name="标题 1"/>
          <p:cNvSpPr>
            <a:spLocks noGrp="1"/>
          </p:cNvSpPr>
          <p:nvPr/>
        </p:nvSpPr>
        <p:spPr>
          <a:xfrm>
            <a:off x="53975" y="236220"/>
            <a:ext cx="10972800" cy="782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b"/>
          <a:lstStyle>
            <a:lvl1pPr lvl="0">
              <a:defRPr kern="1200"/>
            </a:lvl1pPr>
          </a:lstStyle>
          <a:p>
            <a:pPr lvl="0" algn="ctr">
              <a:lnSpc>
                <a:spcPct val="10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具体含义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Tahoma" panose="020B0604030504040204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5113" y="1191698"/>
            <a:ext cx="11231244" cy="4983572"/>
            <a:chOff x="1654" y="1150"/>
            <a:chExt cx="16232" cy="8983"/>
          </a:xfrm>
        </p:grpSpPr>
        <p:grpSp>
          <p:nvGrpSpPr>
            <p:cNvPr id="3" name="组合 2"/>
            <p:cNvGrpSpPr/>
            <p:nvPr/>
          </p:nvGrpSpPr>
          <p:grpSpPr>
            <a:xfrm>
              <a:off x="1654" y="1150"/>
              <a:ext cx="16178" cy="2619"/>
              <a:chOff x="839812" y="974157"/>
              <a:chExt cx="7116564" cy="10992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3275856" y="974157"/>
                <a:ext cx="4680520" cy="1099227"/>
              </a:xfrm>
              <a:custGeom>
                <a:avLst/>
                <a:gdLst>
                  <a:gd name="connsiteX0" fmla="*/ 0 w 4536504"/>
                  <a:gd name="connsiteY0" fmla="*/ 105518 h 844145"/>
                  <a:gd name="connsiteX1" fmla="*/ 4114432 w 4536504"/>
                  <a:gd name="connsiteY1" fmla="*/ 105518 h 844145"/>
                  <a:gd name="connsiteX2" fmla="*/ 4114432 w 4536504"/>
                  <a:gd name="connsiteY2" fmla="*/ 0 h 844145"/>
                  <a:gd name="connsiteX3" fmla="*/ 4536504 w 4536504"/>
                  <a:gd name="connsiteY3" fmla="*/ 422073 h 844145"/>
                  <a:gd name="connsiteX4" fmla="*/ 4114432 w 4536504"/>
                  <a:gd name="connsiteY4" fmla="*/ 844145 h 844145"/>
                  <a:gd name="connsiteX5" fmla="*/ 4114432 w 4536504"/>
                  <a:gd name="connsiteY5" fmla="*/ 738627 h 844145"/>
                  <a:gd name="connsiteX6" fmla="*/ 0 w 4536504"/>
                  <a:gd name="connsiteY6" fmla="*/ 738627 h 844145"/>
                  <a:gd name="connsiteX7" fmla="*/ 0 w 4536504"/>
                  <a:gd name="connsiteY7" fmla="*/ 105518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504" h="844145">
                    <a:moveTo>
                      <a:pt x="0" y="105518"/>
                    </a:moveTo>
                    <a:lnTo>
                      <a:pt x="4114432" y="105518"/>
                    </a:lnTo>
                    <a:lnTo>
                      <a:pt x="4114432" y="0"/>
                    </a:lnTo>
                    <a:lnTo>
                      <a:pt x="4536504" y="422073"/>
                    </a:lnTo>
                    <a:lnTo>
                      <a:pt x="4114432" y="844145"/>
                    </a:lnTo>
                    <a:lnTo>
                      <a:pt x="4114432" y="738627"/>
                    </a:lnTo>
                    <a:lnTo>
                      <a:pt x="0" y="738627"/>
                    </a:lnTo>
                    <a:lnTo>
                      <a:pt x="0" y="10551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553" tIns="165244" rIns="446625" bIns="165244" numCol="1" spcCol="1270" anchor="ctr" anchorCtr="0">
                <a:noAutofit/>
              </a:bodyPr>
              <a:lstStyle/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1865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 </a:t>
                </a:r>
                <a:r>
                  <a:rPr lang="en-US" altLang="zh-CN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</a:t>
                </a:r>
                <a:r>
                  <a:rPr lang="zh-CN" altLang="zh-CN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产品是什么</a:t>
                </a:r>
                <a:endParaRPr lang="zh-CN" altLang="zh-CN" b="1" strike="noStrike" noProof="1"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   产品的特征</a:t>
                </a:r>
                <a:r>
                  <a:rPr lang="en-US" altLang="zh-CN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/</a:t>
                </a:r>
                <a:r>
                  <a:rPr lang="zh-CN" altLang="en-US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特点：固有的、显而易见的、别人没有的</a:t>
                </a:r>
                <a:endParaRPr lang="zh-CN" altLang="en-US" strike="noStrike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   这是一款</a:t>
                </a:r>
                <a:r>
                  <a:rPr lang="en-US" altLang="zh-CN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…</a:t>
                </a:r>
                <a:r>
                  <a:rPr lang="zh-CN" altLang="en-US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的产品</a:t>
                </a:r>
                <a:endParaRPr lang="zh-CN" altLang="en-US" b="1" strike="noStrike" cap="all" noProof="1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839812" y="1101102"/>
                <a:ext cx="2436044" cy="844145"/>
              </a:xfrm>
              <a:custGeom>
                <a:avLst/>
                <a:gdLst>
                  <a:gd name="connsiteX0" fmla="*/ 0 w 3024336"/>
                  <a:gd name="connsiteY0" fmla="*/ 140694 h 844145"/>
                  <a:gd name="connsiteX1" fmla="*/ 140694 w 3024336"/>
                  <a:gd name="connsiteY1" fmla="*/ 0 h 844145"/>
                  <a:gd name="connsiteX2" fmla="*/ 2883642 w 3024336"/>
                  <a:gd name="connsiteY2" fmla="*/ 0 h 844145"/>
                  <a:gd name="connsiteX3" fmla="*/ 3024336 w 3024336"/>
                  <a:gd name="connsiteY3" fmla="*/ 140694 h 844145"/>
                  <a:gd name="connsiteX4" fmla="*/ 3024336 w 3024336"/>
                  <a:gd name="connsiteY4" fmla="*/ 703451 h 844145"/>
                  <a:gd name="connsiteX5" fmla="*/ 2883642 w 3024336"/>
                  <a:gd name="connsiteY5" fmla="*/ 844145 h 844145"/>
                  <a:gd name="connsiteX6" fmla="*/ 140694 w 3024336"/>
                  <a:gd name="connsiteY6" fmla="*/ 844145 h 844145"/>
                  <a:gd name="connsiteX7" fmla="*/ 0 w 3024336"/>
                  <a:gd name="connsiteY7" fmla="*/ 703451 h 844145"/>
                  <a:gd name="connsiteX8" fmla="*/ 0 w 3024336"/>
                  <a:gd name="connsiteY8" fmla="*/ 140694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336" h="844145">
                    <a:moveTo>
                      <a:pt x="0" y="140694"/>
                    </a:moveTo>
                    <a:cubicBezTo>
                      <a:pt x="0" y="62991"/>
                      <a:pt x="62991" y="0"/>
                      <a:pt x="140694" y="0"/>
                    </a:cubicBezTo>
                    <a:lnTo>
                      <a:pt x="2883642" y="0"/>
                    </a:lnTo>
                    <a:cubicBezTo>
                      <a:pt x="2961345" y="0"/>
                      <a:pt x="3024336" y="62991"/>
                      <a:pt x="3024336" y="140694"/>
                    </a:cubicBezTo>
                    <a:lnTo>
                      <a:pt x="3024336" y="703451"/>
                    </a:lnTo>
                    <a:cubicBezTo>
                      <a:pt x="3024336" y="781154"/>
                      <a:pt x="2961345" y="844145"/>
                      <a:pt x="2883642" y="844145"/>
                    </a:cubicBezTo>
                    <a:lnTo>
                      <a:pt x="140694" y="844145"/>
                    </a:lnTo>
                    <a:cubicBezTo>
                      <a:pt x="62991" y="844145"/>
                      <a:pt x="0" y="781154"/>
                      <a:pt x="0" y="703451"/>
                    </a:cubicBezTo>
                    <a:lnTo>
                      <a:pt x="0" y="140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464" tIns="166704" rIns="278464" bIns="166704" numCol="1" spcCol="1270" anchor="ctr" anchorCtr="0">
                <a:noAutofit/>
              </a:bodyPr>
              <a:lstStyle/>
              <a:p>
                <a:pPr defTabSz="19558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265" b="1" strike="noStrike" noProof="1">
                    <a:solidFill>
                      <a:srgbClr val="FFFF00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F</a:t>
                </a:r>
                <a:r>
                  <a:rPr lang="en-US" altLang="zh-CN" sz="2665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eature</a:t>
                </a:r>
                <a:r>
                  <a:rPr lang="zh-CN" altLang="en-US" sz="2665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（</a:t>
                </a:r>
                <a:r>
                  <a:rPr lang="zh-CN" altLang="zh-CN" sz="2665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属性</a:t>
                </a:r>
                <a:r>
                  <a:rPr lang="zh-CN" altLang="en-US" sz="2665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）</a:t>
                </a:r>
                <a:endParaRPr lang="zh-CN" altLang="en-US" sz="2665" b="1" strike="noStrike" noProof="1">
                  <a:solidFill>
                    <a:prstClr val="white"/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654" y="3223"/>
              <a:ext cx="16178" cy="2873"/>
              <a:chOff x="838557" y="1934750"/>
              <a:chExt cx="7117819" cy="121165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3275856" y="1934750"/>
                <a:ext cx="4680520" cy="1211650"/>
              </a:xfrm>
              <a:custGeom>
                <a:avLst/>
                <a:gdLst>
                  <a:gd name="connsiteX0" fmla="*/ 0 w 4536504"/>
                  <a:gd name="connsiteY0" fmla="*/ 105518 h 844145"/>
                  <a:gd name="connsiteX1" fmla="*/ 4114432 w 4536504"/>
                  <a:gd name="connsiteY1" fmla="*/ 105518 h 844145"/>
                  <a:gd name="connsiteX2" fmla="*/ 4114432 w 4536504"/>
                  <a:gd name="connsiteY2" fmla="*/ 0 h 844145"/>
                  <a:gd name="connsiteX3" fmla="*/ 4536504 w 4536504"/>
                  <a:gd name="connsiteY3" fmla="*/ 422073 h 844145"/>
                  <a:gd name="connsiteX4" fmla="*/ 4114432 w 4536504"/>
                  <a:gd name="connsiteY4" fmla="*/ 844145 h 844145"/>
                  <a:gd name="connsiteX5" fmla="*/ 4114432 w 4536504"/>
                  <a:gd name="connsiteY5" fmla="*/ 738627 h 844145"/>
                  <a:gd name="connsiteX6" fmla="*/ 0 w 4536504"/>
                  <a:gd name="connsiteY6" fmla="*/ 738627 h 844145"/>
                  <a:gd name="connsiteX7" fmla="*/ 0 w 4536504"/>
                  <a:gd name="connsiteY7" fmla="*/ 105518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504" h="844145">
                    <a:moveTo>
                      <a:pt x="0" y="105518"/>
                    </a:moveTo>
                    <a:lnTo>
                      <a:pt x="4114432" y="105518"/>
                    </a:lnTo>
                    <a:lnTo>
                      <a:pt x="4114432" y="0"/>
                    </a:lnTo>
                    <a:lnTo>
                      <a:pt x="4536504" y="422073"/>
                    </a:lnTo>
                    <a:lnTo>
                      <a:pt x="4114432" y="844145"/>
                    </a:lnTo>
                    <a:lnTo>
                      <a:pt x="4114432" y="738627"/>
                    </a:lnTo>
                    <a:lnTo>
                      <a:pt x="0" y="738627"/>
                    </a:lnTo>
                    <a:lnTo>
                      <a:pt x="0" y="10551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tint val="40000"/>
                  <a:alpha val="90000"/>
                  <a:hueOff val="-3580161"/>
                  <a:satOff val="16084"/>
                  <a:lumOff val="1106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3580161"/>
                  <a:satOff val="16084"/>
                  <a:lumOff val="1106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3580161"/>
                  <a:satOff val="16084"/>
                  <a:lumOff val="110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553" tIns="165244" rIns="446625" bIns="165244" numCol="1" spcCol="1270" anchor="ctr" anchorCtr="0">
                <a:noAutofit/>
              </a:bodyPr>
              <a:lstStyle/>
              <a:p>
                <a:pPr marL="0" lvl="1" defTabSz="1289050" fontAlgn="auto">
                  <a:lnSpc>
                    <a:spcPts val="17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  产品怎么样</a:t>
                </a:r>
                <a:endParaRPr lang="en-US" altLang="zh-CN" b="1" strike="noStrike" noProof="1"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marL="0" lvl="1" defTabSz="1289050" fontAlgn="auto">
                  <a:lnSpc>
                    <a:spcPts val="17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 </a:t>
                </a:r>
                <a:r>
                  <a:rPr lang="zh-CN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产品</a:t>
                </a:r>
                <a:r>
                  <a:rPr lang="zh-CN" altLang="en-US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的</a:t>
                </a:r>
                <a:r>
                  <a:rPr lang="zh-CN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功能</a:t>
                </a:r>
                <a:r>
                  <a:rPr lang="en-US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/</a:t>
                </a:r>
                <a:r>
                  <a:rPr lang="zh-CN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优点，即</a:t>
                </a:r>
                <a:r>
                  <a:rPr lang="en-US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(F)</a:t>
                </a:r>
                <a:r>
                  <a:rPr lang="zh-CN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所列的商品特性究竟发挥了什么功能？</a:t>
                </a:r>
                <a:endParaRPr lang="en-US" altLang="zh-CN" strike="noStrike" noProof="1"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marL="0" lvl="1" defTabSz="1289050" fontAlgn="auto">
                  <a:lnSpc>
                    <a:spcPts val="17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 </a:t>
                </a:r>
                <a:r>
                  <a:rPr lang="zh-CN" altLang="zh-CN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是要向顾客证明：同类产品相比较，列出比较优势；</a:t>
                </a:r>
                <a:endParaRPr lang="zh-CN" altLang="en-US" strike="noStrike" noProof="1"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marL="0" lvl="1" defTabSz="1289050" fontAlgn="auto">
                  <a:lnSpc>
                    <a:spcPts val="17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  它可以</a:t>
                </a:r>
                <a:r>
                  <a:rPr lang="en-US" altLang="zh-CN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…</a:t>
                </a:r>
                <a:endParaRPr lang="zh-CN" altLang="en-US" b="1" strike="noStrike" cap="all" noProof="1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838557" y="2131171"/>
                <a:ext cx="2437300" cy="844146"/>
              </a:xfrm>
              <a:custGeom>
                <a:avLst/>
                <a:gdLst>
                  <a:gd name="connsiteX0" fmla="*/ 0 w 3024336"/>
                  <a:gd name="connsiteY0" fmla="*/ 140694 h 844145"/>
                  <a:gd name="connsiteX1" fmla="*/ 140694 w 3024336"/>
                  <a:gd name="connsiteY1" fmla="*/ 0 h 844145"/>
                  <a:gd name="connsiteX2" fmla="*/ 2883642 w 3024336"/>
                  <a:gd name="connsiteY2" fmla="*/ 0 h 844145"/>
                  <a:gd name="connsiteX3" fmla="*/ 3024336 w 3024336"/>
                  <a:gd name="connsiteY3" fmla="*/ 140694 h 844145"/>
                  <a:gd name="connsiteX4" fmla="*/ 3024336 w 3024336"/>
                  <a:gd name="connsiteY4" fmla="*/ 703451 h 844145"/>
                  <a:gd name="connsiteX5" fmla="*/ 2883642 w 3024336"/>
                  <a:gd name="connsiteY5" fmla="*/ 844145 h 844145"/>
                  <a:gd name="connsiteX6" fmla="*/ 140694 w 3024336"/>
                  <a:gd name="connsiteY6" fmla="*/ 844145 h 844145"/>
                  <a:gd name="connsiteX7" fmla="*/ 0 w 3024336"/>
                  <a:gd name="connsiteY7" fmla="*/ 703451 h 844145"/>
                  <a:gd name="connsiteX8" fmla="*/ 0 w 3024336"/>
                  <a:gd name="connsiteY8" fmla="*/ 140694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336" h="844145">
                    <a:moveTo>
                      <a:pt x="0" y="140694"/>
                    </a:moveTo>
                    <a:cubicBezTo>
                      <a:pt x="0" y="62991"/>
                      <a:pt x="62991" y="0"/>
                      <a:pt x="140694" y="0"/>
                    </a:cubicBezTo>
                    <a:lnTo>
                      <a:pt x="2883642" y="0"/>
                    </a:lnTo>
                    <a:cubicBezTo>
                      <a:pt x="2961345" y="0"/>
                      <a:pt x="3024336" y="62991"/>
                      <a:pt x="3024336" y="140694"/>
                    </a:cubicBezTo>
                    <a:lnTo>
                      <a:pt x="3024336" y="703451"/>
                    </a:lnTo>
                    <a:cubicBezTo>
                      <a:pt x="3024336" y="781154"/>
                      <a:pt x="2961345" y="844145"/>
                      <a:pt x="2883642" y="844145"/>
                    </a:cubicBezTo>
                    <a:lnTo>
                      <a:pt x="140694" y="844145"/>
                    </a:lnTo>
                    <a:cubicBezTo>
                      <a:pt x="62991" y="844145"/>
                      <a:pt x="0" y="781154"/>
                      <a:pt x="0" y="703451"/>
                    </a:cubicBezTo>
                    <a:lnTo>
                      <a:pt x="0" y="14069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2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464" tIns="166704" rIns="278464" bIns="166704" numCol="1" spcCol="1270" anchor="ctr" anchorCtr="0">
                <a:noAutofit/>
              </a:bodyPr>
              <a:lstStyle/>
              <a:p>
                <a:pPr defTabSz="19558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265" b="1" strike="noStrike" noProof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A</a:t>
                </a:r>
                <a:r>
                  <a:rPr lang="en-US" altLang="zh-CN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dvantage</a:t>
                </a:r>
                <a:r>
                  <a:rPr lang="zh-CN" altLang="en-US" sz="2400" b="1" strike="noStrike" noProof="1">
                    <a:solidFill>
                      <a:srgbClr val="FF0000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 </a:t>
                </a:r>
                <a:r>
                  <a:rPr lang="zh-CN" altLang="en-US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（作用）</a:t>
                </a:r>
                <a:endParaRPr lang="zh-CN" altLang="en-US" sz="2400" b="1" strike="noStrike" noProof="1">
                  <a:solidFill>
                    <a:prstClr val="white"/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654" y="5519"/>
              <a:ext cx="16232" cy="2480"/>
              <a:chOff x="838557" y="2842896"/>
              <a:chExt cx="7141500" cy="1181100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3299717" y="2842896"/>
                <a:ext cx="4680340" cy="1181100"/>
              </a:xfrm>
              <a:custGeom>
                <a:avLst/>
                <a:gdLst>
                  <a:gd name="connsiteX0" fmla="*/ 0 w 4536504"/>
                  <a:gd name="connsiteY0" fmla="*/ 105518 h 844145"/>
                  <a:gd name="connsiteX1" fmla="*/ 4114432 w 4536504"/>
                  <a:gd name="connsiteY1" fmla="*/ 105518 h 844145"/>
                  <a:gd name="connsiteX2" fmla="*/ 4114432 w 4536504"/>
                  <a:gd name="connsiteY2" fmla="*/ 0 h 844145"/>
                  <a:gd name="connsiteX3" fmla="*/ 4536504 w 4536504"/>
                  <a:gd name="connsiteY3" fmla="*/ 422073 h 844145"/>
                  <a:gd name="connsiteX4" fmla="*/ 4114432 w 4536504"/>
                  <a:gd name="connsiteY4" fmla="*/ 844145 h 844145"/>
                  <a:gd name="connsiteX5" fmla="*/ 4114432 w 4536504"/>
                  <a:gd name="connsiteY5" fmla="*/ 738627 h 844145"/>
                  <a:gd name="connsiteX6" fmla="*/ 0 w 4536504"/>
                  <a:gd name="connsiteY6" fmla="*/ 738627 h 844145"/>
                  <a:gd name="connsiteX7" fmla="*/ 0 w 4536504"/>
                  <a:gd name="connsiteY7" fmla="*/ 105518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504" h="844145">
                    <a:moveTo>
                      <a:pt x="0" y="105518"/>
                    </a:moveTo>
                    <a:lnTo>
                      <a:pt x="4114432" y="105518"/>
                    </a:lnTo>
                    <a:lnTo>
                      <a:pt x="4114432" y="0"/>
                    </a:lnTo>
                    <a:lnTo>
                      <a:pt x="4536504" y="422073"/>
                    </a:lnTo>
                    <a:lnTo>
                      <a:pt x="4114432" y="844145"/>
                    </a:lnTo>
                    <a:lnTo>
                      <a:pt x="4114432" y="738627"/>
                    </a:lnTo>
                    <a:lnTo>
                      <a:pt x="0" y="738627"/>
                    </a:lnTo>
                    <a:lnTo>
                      <a:pt x="0" y="10551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tint val="40000"/>
                  <a:alpha val="90000"/>
                  <a:hueOff val="-7160321"/>
                  <a:satOff val="32169"/>
                  <a:lumOff val="2211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7160321"/>
                  <a:satOff val="32169"/>
                  <a:lumOff val="2211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7160321"/>
                  <a:satOff val="32169"/>
                  <a:lumOff val="221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553" tIns="165244" rIns="446625" bIns="165244" numCol="1" spcCol="1270" anchor="ctr" anchorCtr="0">
                <a:noAutofit/>
              </a:bodyPr>
              <a:lstStyle/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1865" b="1" strike="noStrike" noProof="1"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   能给客户带来什么</a:t>
                </a:r>
                <a:endParaRPr lang="en-US" altLang="zh-CN" sz="1865" b="1" strike="noStrike" noProof="1"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sz="186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</a:t>
                </a:r>
                <a:r>
                  <a:rPr lang="zh-CN" altLang="zh-CN" sz="186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产品带来</a:t>
                </a:r>
                <a:r>
                  <a:rPr lang="zh-CN" altLang="en-US" sz="213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利益</a:t>
                </a:r>
                <a:r>
                  <a:rPr lang="en-US" altLang="zh-CN" sz="213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/</a:t>
                </a:r>
                <a:r>
                  <a:rPr lang="zh-CN" altLang="zh-CN" sz="213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好处</a:t>
                </a:r>
                <a:r>
                  <a:rPr lang="zh-CN" altLang="zh-CN" sz="186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，即</a:t>
                </a:r>
                <a:r>
                  <a:rPr lang="en-US" altLang="zh-CN" sz="186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(A)</a:t>
                </a:r>
                <a:r>
                  <a:rPr lang="zh-CN" altLang="zh-CN" sz="1865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商品的优势带给顾客的好处</a:t>
                </a:r>
                <a:endParaRPr lang="zh-CN" altLang="en-US" sz="1865" strike="noStrike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1865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  对您而言</a:t>
                </a:r>
                <a:r>
                  <a:rPr lang="en-US" altLang="zh-CN" sz="1865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…</a:t>
                </a:r>
                <a:endParaRPr lang="zh-CN" altLang="en-US" sz="1865" b="1" strike="noStrike" cap="all" noProof="1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838557" y="2992808"/>
                <a:ext cx="2437163" cy="902199"/>
              </a:xfrm>
              <a:custGeom>
                <a:avLst/>
                <a:gdLst>
                  <a:gd name="connsiteX0" fmla="*/ 0 w 3024336"/>
                  <a:gd name="connsiteY0" fmla="*/ 140694 h 844145"/>
                  <a:gd name="connsiteX1" fmla="*/ 140694 w 3024336"/>
                  <a:gd name="connsiteY1" fmla="*/ 0 h 844145"/>
                  <a:gd name="connsiteX2" fmla="*/ 2883642 w 3024336"/>
                  <a:gd name="connsiteY2" fmla="*/ 0 h 844145"/>
                  <a:gd name="connsiteX3" fmla="*/ 3024336 w 3024336"/>
                  <a:gd name="connsiteY3" fmla="*/ 140694 h 844145"/>
                  <a:gd name="connsiteX4" fmla="*/ 3024336 w 3024336"/>
                  <a:gd name="connsiteY4" fmla="*/ 703451 h 844145"/>
                  <a:gd name="connsiteX5" fmla="*/ 2883642 w 3024336"/>
                  <a:gd name="connsiteY5" fmla="*/ 844145 h 844145"/>
                  <a:gd name="connsiteX6" fmla="*/ 140694 w 3024336"/>
                  <a:gd name="connsiteY6" fmla="*/ 844145 h 844145"/>
                  <a:gd name="connsiteX7" fmla="*/ 0 w 3024336"/>
                  <a:gd name="connsiteY7" fmla="*/ 703451 h 844145"/>
                  <a:gd name="connsiteX8" fmla="*/ 0 w 3024336"/>
                  <a:gd name="connsiteY8" fmla="*/ 140694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336" h="844145">
                    <a:moveTo>
                      <a:pt x="0" y="140694"/>
                    </a:moveTo>
                    <a:cubicBezTo>
                      <a:pt x="0" y="62991"/>
                      <a:pt x="62991" y="0"/>
                      <a:pt x="140694" y="0"/>
                    </a:cubicBezTo>
                    <a:lnTo>
                      <a:pt x="2883642" y="0"/>
                    </a:lnTo>
                    <a:cubicBezTo>
                      <a:pt x="2961345" y="0"/>
                      <a:pt x="3024336" y="62991"/>
                      <a:pt x="3024336" y="140694"/>
                    </a:cubicBezTo>
                    <a:lnTo>
                      <a:pt x="3024336" y="703451"/>
                    </a:lnTo>
                    <a:cubicBezTo>
                      <a:pt x="3024336" y="781154"/>
                      <a:pt x="2961345" y="844145"/>
                      <a:pt x="2883642" y="844145"/>
                    </a:cubicBezTo>
                    <a:lnTo>
                      <a:pt x="140694" y="844145"/>
                    </a:lnTo>
                    <a:cubicBezTo>
                      <a:pt x="62991" y="844145"/>
                      <a:pt x="0" y="781154"/>
                      <a:pt x="0" y="703451"/>
                    </a:cubicBezTo>
                    <a:lnTo>
                      <a:pt x="0" y="140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2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464" tIns="166704" rIns="278464" bIns="166704" numCol="1" spcCol="1270" anchor="ctr" anchorCtr="0">
                <a:noAutofit/>
              </a:bodyPr>
              <a:lstStyle/>
              <a:p>
                <a:pPr defTabSz="19558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265" b="1" strike="noStrike" noProof="1">
                    <a:solidFill>
                      <a:srgbClr val="7030A0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B</a:t>
                </a:r>
                <a:r>
                  <a:rPr lang="en-US" altLang="zh-CN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enefit</a:t>
                </a:r>
                <a:r>
                  <a:rPr lang="zh-CN" altLang="en-US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（益处）</a:t>
                </a:r>
                <a:endParaRPr lang="zh-CN" altLang="en-US" sz="2400" b="1" strike="noStrike" noProof="1">
                  <a:solidFill>
                    <a:prstClr val="white"/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654" y="7440"/>
              <a:ext cx="16178" cy="2693"/>
              <a:chOff x="827584" y="3775866"/>
              <a:chExt cx="7560758" cy="1189344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3465764" y="3775866"/>
                <a:ext cx="4922578" cy="1189344"/>
              </a:xfrm>
              <a:custGeom>
                <a:avLst/>
                <a:gdLst>
                  <a:gd name="connsiteX0" fmla="*/ 0 w 4536504"/>
                  <a:gd name="connsiteY0" fmla="*/ 105518 h 844145"/>
                  <a:gd name="connsiteX1" fmla="*/ 4114432 w 4536504"/>
                  <a:gd name="connsiteY1" fmla="*/ 105518 h 844145"/>
                  <a:gd name="connsiteX2" fmla="*/ 4114432 w 4536504"/>
                  <a:gd name="connsiteY2" fmla="*/ 0 h 844145"/>
                  <a:gd name="connsiteX3" fmla="*/ 4536504 w 4536504"/>
                  <a:gd name="connsiteY3" fmla="*/ 422073 h 844145"/>
                  <a:gd name="connsiteX4" fmla="*/ 4114432 w 4536504"/>
                  <a:gd name="connsiteY4" fmla="*/ 844145 h 844145"/>
                  <a:gd name="connsiteX5" fmla="*/ 4114432 w 4536504"/>
                  <a:gd name="connsiteY5" fmla="*/ 738627 h 844145"/>
                  <a:gd name="connsiteX6" fmla="*/ 0 w 4536504"/>
                  <a:gd name="connsiteY6" fmla="*/ 738627 h 844145"/>
                  <a:gd name="connsiteX7" fmla="*/ 0 w 4536504"/>
                  <a:gd name="connsiteY7" fmla="*/ 105518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504" h="844145">
                    <a:moveTo>
                      <a:pt x="0" y="105518"/>
                    </a:moveTo>
                    <a:lnTo>
                      <a:pt x="4114432" y="105518"/>
                    </a:lnTo>
                    <a:lnTo>
                      <a:pt x="4114432" y="0"/>
                    </a:lnTo>
                    <a:lnTo>
                      <a:pt x="4536504" y="422073"/>
                    </a:lnTo>
                    <a:lnTo>
                      <a:pt x="4114432" y="844145"/>
                    </a:lnTo>
                    <a:lnTo>
                      <a:pt x="4114432" y="738627"/>
                    </a:lnTo>
                    <a:lnTo>
                      <a:pt x="0" y="738627"/>
                    </a:lnTo>
                    <a:lnTo>
                      <a:pt x="0" y="105518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553" tIns="165244" rIns="446625" bIns="165244" numCol="1" spcCol="1270" anchor="ctr" anchorCtr="0">
                <a:noAutofit/>
              </a:bodyPr>
              <a:lstStyle/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zh-CN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   </a:t>
                </a:r>
                <a:r>
                  <a:rPr lang="zh-CN" altLang="zh-CN" b="1" strike="noStrike" noProof="1">
                    <a:latin typeface="Microsoft YaHei" panose="020B0503020204020204" charset="-122"/>
                    <a:ea typeface="Microsoft YaHei" panose="020B0503020204020204" charset="-122"/>
                  </a:rPr>
                  <a:t>为何相信</a:t>
                </a:r>
                <a:endParaRPr lang="zh-CN" altLang="zh-CN" b="1" strike="noStrike" noProof="1"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marL="0" lvl="1" defTabSz="1289050" fontAlgn="auto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  证据</a:t>
                </a:r>
                <a:r>
                  <a:rPr lang="en-US" altLang="zh-CN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/</a:t>
                </a:r>
                <a:r>
                  <a:rPr lang="zh-CN" altLang="en-US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证实：客观、可靠、可证实的证据，</a:t>
                </a:r>
                <a:r>
                  <a:rPr lang="en-US" altLang="zh-CN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包括技术报告、顾客来信、报刊文章、照片、示范等</a:t>
                </a:r>
                <a:r>
                  <a:rPr lang="zh-CN" altLang="en-US" strike="noStrike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。</a:t>
                </a:r>
                <a:endParaRPr lang="zh-CN" altLang="en-US" strike="noStrike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  <a:p>
                <a:pPr lvl="0" fontAlgn="auto"/>
                <a:r>
                  <a:rPr lang="zh-CN" altLang="en-US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  您看</a:t>
                </a:r>
                <a:r>
                  <a:rPr lang="en-US" altLang="zh-CN" b="1" strike="noStrike" cap="all" noProof="1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…</a:t>
                </a:r>
                <a:endParaRPr lang="zh-CN" altLang="en-US" b="1" strike="noStrike" cap="all" noProof="1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827584" y="3961092"/>
                <a:ext cx="2638314" cy="844145"/>
              </a:xfrm>
              <a:custGeom>
                <a:avLst/>
                <a:gdLst>
                  <a:gd name="connsiteX0" fmla="*/ 0 w 3024336"/>
                  <a:gd name="connsiteY0" fmla="*/ 140694 h 844145"/>
                  <a:gd name="connsiteX1" fmla="*/ 140694 w 3024336"/>
                  <a:gd name="connsiteY1" fmla="*/ 0 h 844145"/>
                  <a:gd name="connsiteX2" fmla="*/ 2883642 w 3024336"/>
                  <a:gd name="connsiteY2" fmla="*/ 0 h 844145"/>
                  <a:gd name="connsiteX3" fmla="*/ 3024336 w 3024336"/>
                  <a:gd name="connsiteY3" fmla="*/ 140694 h 844145"/>
                  <a:gd name="connsiteX4" fmla="*/ 3024336 w 3024336"/>
                  <a:gd name="connsiteY4" fmla="*/ 703451 h 844145"/>
                  <a:gd name="connsiteX5" fmla="*/ 2883642 w 3024336"/>
                  <a:gd name="connsiteY5" fmla="*/ 844145 h 844145"/>
                  <a:gd name="connsiteX6" fmla="*/ 140694 w 3024336"/>
                  <a:gd name="connsiteY6" fmla="*/ 844145 h 844145"/>
                  <a:gd name="connsiteX7" fmla="*/ 0 w 3024336"/>
                  <a:gd name="connsiteY7" fmla="*/ 703451 h 844145"/>
                  <a:gd name="connsiteX8" fmla="*/ 0 w 3024336"/>
                  <a:gd name="connsiteY8" fmla="*/ 140694 h 8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336" h="844145">
                    <a:moveTo>
                      <a:pt x="0" y="140694"/>
                    </a:moveTo>
                    <a:cubicBezTo>
                      <a:pt x="0" y="62991"/>
                      <a:pt x="62991" y="0"/>
                      <a:pt x="140694" y="0"/>
                    </a:cubicBezTo>
                    <a:lnTo>
                      <a:pt x="2883642" y="0"/>
                    </a:lnTo>
                    <a:cubicBezTo>
                      <a:pt x="2961345" y="0"/>
                      <a:pt x="3024336" y="62991"/>
                      <a:pt x="3024336" y="140694"/>
                    </a:cubicBezTo>
                    <a:lnTo>
                      <a:pt x="3024336" y="703451"/>
                    </a:lnTo>
                    <a:cubicBezTo>
                      <a:pt x="3024336" y="781154"/>
                      <a:pt x="2961345" y="844145"/>
                      <a:pt x="2883642" y="844145"/>
                    </a:cubicBezTo>
                    <a:lnTo>
                      <a:pt x="140694" y="844145"/>
                    </a:lnTo>
                    <a:cubicBezTo>
                      <a:pt x="62991" y="844145"/>
                      <a:pt x="0" y="781154"/>
                      <a:pt x="0" y="703451"/>
                    </a:cubicBezTo>
                    <a:lnTo>
                      <a:pt x="0" y="14069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464" tIns="166704" rIns="278464" bIns="166704" numCol="1" spcCol="1270" anchor="ctr" anchorCtr="0">
                <a:noAutofit/>
              </a:bodyPr>
              <a:lstStyle/>
              <a:p>
                <a:pPr defTabSz="19558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265" b="1" strike="noStrike" noProof="1">
                    <a:solidFill>
                      <a:srgbClr val="002060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E</a:t>
                </a:r>
                <a:r>
                  <a:rPr lang="en-US" altLang="zh-CN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vidence</a:t>
                </a:r>
                <a:r>
                  <a:rPr lang="zh-CN" altLang="en-US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（</a:t>
                </a:r>
                <a:r>
                  <a:rPr lang="zh-CN" altLang="zh-CN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例证</a:t>
                </a:r>
                <a:r>
                  <a:rPr lang="zh-CN" altLang="en-US" sz="2400" b="1" strike="noStrike" noProof="1">
                    <a:solidFill>
                      <a:prstClr val="white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）</a:t>
                </a:r>
                <a:endParaRPr lang="zh-CN" altLang="en-US" sz="2400" b="1" strike="noStrike" noProof="1">
                  <a:solidFill>
                    <a:prstClr val="white"/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</p:grpSp>
      <p:sp>
        <p:nvSpPr>
          <p:cNvPr id="15" name="标题 1"/>
          <p:cNvSpPr txBox="1"/>
          <p:nvPr/>
        </p:nvSpPr>
        <p:spPr>
          <a:xfrm>
            <a:off x="2195830" y="397510"/>
            <a:ext cx="7585075" cy="79629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defRPr/>
            </a:pPr>
            <a:r>
              <a:rPr lang="en-US" altLang="zh-CN" sz="4000" b="1" strike="noStrike" spc="3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FABE</a:t>
            </a:r>
            <a:r>
              <a:rPr lang="zh-CN" altLang="en-US" sz="4000" b="1" strike="noStrike" spc="3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具体含义</a:t>
            </a:r>
            <a:endParaRPr lang="zh-CN" altLang="en-US" sz="4000" b="1" strike="noStrike" spc="300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 idx="4294967295"/>
          </p:nvPr>
        </p:nvSpPr>
        <p:spPr>
          <a:xfrm>
            <a:off x="203835" y="318770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lvl="0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FABE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利益推介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857250" y="1881188"/>
            <a:ext cx="3414713" cy="9525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735" b="1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一种销售方法</a:t>
            </a:r>
            <a:endParaRPr kumimoji="0" lang="zh-CN" altLang="en-US" sz="3735" b="1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6867" name="虚尾箭头 5"/>
          <p:cNvSpPr/>
          <p:nvPr/>
        </p:nvSpPr>
        <p:spPr>
          <a:xfrm>
            <a:off x="4271963" y="1992313"/>
            <a:ext cx="2065337" cy="644525"/>
          </a:xfrm>
          <a:custGeom>
            <a:avLst/>
            <a:gdLst/>
            <a:ahLst/>
            <a:cxnLst>
              <a:cxn ang="16200000">
                <a:pos x="1307592" y="0"/>
              </a:cxn>
              <a:cxn ang="10800000">
                <a:pos x="0" y="242316"/>
              </a:cxn>
              <a:cxn ang="5400000">
                <a:pos x="1307592" y="484632"/>
              </a:cxn>
              <a:cxn ang="0">
                <a:pos x="1549908" y="242316"/>
              </a:cxn>
            </a:cxnLst>
            <a:rect l="0" t="0" r="0" b="0"/>
            <a:pathLst>
              <a:path w="1549908" h="484632">
                <a:moveTo>
                  <a:pt x="0" y="121158"/>
                </a:moveTo>
                <a:lnTo>
                  <a:pt x="15144" y="121158"/>
                </a:lnTo>
                <a:lnTo>
                  <a:pt x="15144" y="363474"/>
                </a:lnTo>
                <a:lnTo>
                  <a:pt x="0" y="363474"/>
                </a:lnTo>
                <a:close/>
                <a:moveTo>
                  <a:pt x="30289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89" y="363474"/>
                </a:lnTo>
                <a:close/>
                <a:moveTo>
                  <a:pt x="75723" y="121158"/>
                </a:moveTo>
                <a:lnTo>
                  <a:pt x="1307592" y="121158"/>
                </a:lnTo>
                <a:lnTo>
                  <a:pt x="1307592" y="0"/>
                </a:lnTo>
                <a:lnTo>
                  <a:pt x="1549908" y="242316"/>
                </a:lnTo>
                <a:lnTo>
                  <a:pt x="1307592" y="484632"/>
                </a:lnTo>
                <a:lnTo>
                  <a:pt x="1307592" y="363474"/>
                </a:lnTo>
                <a:lnTo>
                  <a:pt x="75723" y="363474"/>
                </a:lnTo>
                <a:close/>
              </a:path>
            </a:pathLst>
          </a:custGeom>
          <a:solidFill>
            <a:srgbClr val="66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38341" y="1881215"/>
            <a:ext cx="4750214" cy="7315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920" tIns="60960" rIns="121920" bIns="6096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3735" b="1" strike="noStrike" cap="none" spc="50" noProof="1">
                <a:solidFill>
                  <a:schemeClr val="tx1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强调的是客户利益</a:t>
            </a:r>
            <a:endParaRPr lang="zh-CN" altLang="en-US" sz="3735" b="1" strike="noStrike" cap="none" spc="50" noProof="1">
              <a:solidFill>
                <a:schemeClr val="tx1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1342" y="3514916"/>
            <a:ext cx="2169160" cy="73152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3735" b="1" strike="noStrike" cap="none" spc="50" noProof="1">
                <a:solidFill>
                  <a:srgbClr val="C00000"/>
                </a:solidFill>
                <a:effectLst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是什么？</a:t>
            </a:r>
            <a:endParaRPr lang="zh-CN" altLang="en-US" sz="3735" b="1" strike="noStrike" cap="none" spc="50" noProof="1">
              <a:solidFill>
                <a:srgbClr val="C00000"/>
              </a:solidFill>
              <a:effectLst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36870" name="虚尾箭头 8"/>
          <p:cNvSpPr/>
          <p:nvPr/>
        </p:nvSpPr>
        <p:spPr>
          <a:xfrm>
            <a:off x="2832100" y="3524250"/>
            <a:ext cx="762000" cy="647700"/>
          </a:xfrm>
          <a:custGeom>
            <a:avLst/>
            <a:gdLst/>
            <a:ahLst/>
            <a:cxnLst>
              <a:cxn ang="16200000">
                <a:pos x="329188" y="0"/>
              </a:cxn>
              <a:cxn ang="10800000">
                <a:pos x="0" y="242316"/>
              </a:cxn>
              <a:cxn ang="5400000">
                <a:pos x="329188" y="484632"/>
              </a:cxn>
              <a:cxn ang="0">
                <a:pos x="571504" y="242316"/>
              </a:cxn>
            </a:cxnLst>
            <a:rect l="0" t="0" r="0" b="0"/>
            <a:pathLst>
              <a:path w="571504" h="484632">
                <a:moveTo>
                  <a:pt x="0" y="121158"/>
                </a:moveTo>
                <a:lnTo>
                  <a:pt x="15144" y="121158"/>
                </a:lnTo>
                <a:lnTo>
                  <a:pt x="15144" y="363474"/>
                </a:lnTo>
                <a:lnTo>
                  <a:pt x="0" y="363474"/>
                </a:lnTo>
                <a:close/>
                <a:moveTo>
                  <a:pt x="30289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89" y="363474"/>
                </a:lnTo>
                <a:close/>
                <a:moveTo>
                  <a:pt x="75723" y="121158"/>
                </a:moveTo>
                <a:lnTo>
                  <a:pt x="329188" y="121158"/>
                </a:lnTo>
                <a:lnTo>
                  <a:pt x="329188" y="0"/>
                </a:lnTo>
                <a:lnTo>
                  <a:pt x="571504" y="242316"/>
                </a:lnTo>
                <a:lnTo>
                  <a:pt x="329188" y="484632"/>
                </a:lnTo>
                <a:lnTo>
                  <a:pt x="329188" y="363474"/>
                </a:lnTo>
                <a:lnTo>
                  <a:pt x="75723" y="363474"/>
                </a:lnTo>
                <a:close/>
              </a:path>
            </a:pathLst>
          </a:custGeom>
          <a:solidFill>
            <a:srgbClr val="66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57933" y="3514916"/>
            <a:ext cx="2169160" cy="73152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3735" b="1" strike="noStrike" spc="50" noProof="1">
                <a:solidFill>
                  <a:srgbClr val="C00000"/>
                </a:solidFill>
                <a:effectLst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怎么样？</a:t>
            </a:r>
            <a:endParaRPr lang="zh-CN" altLang="en-US" sz="3735" b="1" strike="noStrike" spc="50" noProof="1">
              <a:solidFill>
                <a:srgbClr val="C00000"/>
              </a:solidFill>
              <a:effectLst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36872" name="虚尾箭头 10"/>
          <p:cNvSpPr/>
          <p:nvPr/>
        </p:nvSpPr>
        <p:spPr>
          <a:xfrm>
            <a:off x="5614988" y="3516313"/>
            <a:ext cx="762000" cy="644525"/>
          </a:xfrm>
          <a:custGeom>
            <a:avLst/>
            <a:gdLst/>
            <a:ahLst/>
            <a:cxnLst>
              <a:cxn ang="16200000">
                <a:pos x="329188" y="0"/>
              </a:cxn>
              <a:cxn ang="10800000">
                <a:pos x="0" y="242316"/>
              </a:cxn>
              <a:cxn ang="5400000">
                <a:pos x="329188" y="484632"/>
              </a:cxn>
              <a:cxn ang="0">
                <a:pos x="571504" y="242316"/>
              </a:cxn>
            </a:cxnLst>
            <a:rect l="0" t="0" r="0" b="0"/>
            <a:pathLst>
              <a:path w="571504" h="484632">
                <a:moveTo>
                  <a:pt x="0" y="121158"/>
                </a:moveTo>
                <a:lnTo>
                  <a:pt x="15144" y="121158"/>
                </a:lnTo>
                <a:lnTo>
                  <a:pt x="15144" y="363474"/>
                </a:lnTo>
                <a:lnTo>
                  <a:pt x="0" y="363474"/>
                </a:lnTo>
                <a:close/>
                <a:moveTo>
                  <a:pt x="30289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89" y="363474"/>
                </a:lnTo>
                <a:close/>
                <a:moveTo>
                  <a:pt x="75723" y="121158"/>
                </a:moveTo>
                <a:lnTo>
                  <a:pt x="329188" y="121158"/>
                </a:lnTo>
                <a:lnTo>
                  <a:pt x="329188" y="0"/>
                </a:lnTo>
                <a:lnTo>
                  <a:pt x="571504" y="242316"/>
                </a:lnTo>
                <a:lnTo>
                  <a:pt x="329188" y="484632"/>
                </a:lnTo>
                <a:lnTo>
                  <a:pt x="329188" y="363474"/>
                </a:lnTo>
                <a:lnTo>
                  <a:pt x="75723" y="363474"/>
                </a:lnTo>
                <a:close/>
              </a:path>
            </a:pathLst>
          </a:custGeom>
          <a:solidFill>
            <a:srgbClr val="66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84032" y="3419665"/>
            <a:ext cx="4800533" cy="7315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21920" tIns="60960" rIns="121920" bIns="6096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3735" b="1" strike="noStrike" spc="50" noProof="1">
                <a:solidFill>
                  <a:schemeClr val="tx1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能为客户带来什么？</a:t>
            </a:r>
            <a:endParaRPr lang="zh-CN" altLang="en-US" sz="3735" b="1" strike="noStrike" spc="50" noProof="1">
              <a:solidFill>
                <a:schemeClr val="tx1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6874" name="虚尾箭头 12"/>
          <p:cNvSpPr/>
          <p:nvPr/>
        </p:nvSpPr>
        <p:spPr>
          <a:xfrm rot="5400000">
            <a:off x="8007350" y="4356100"/>
            <a:ext cx="1123950" cy="644525"/>
          </a:xfrm>
          <a:custGeom>
            <a:avLst/>
            <a:gdLst/>
            <a:ahLst/>
            <a:cxnLst>
              <a:cxn ang="16200000">
                <a:pos x="600906" y="0"/>
              </a:cxn>
              <a:cxn ang="10800000">
                <a:pos x="0" y="242316"/>
              </a:cxn>
              <a:cxn ang="5400000">
                <a:pos x="600906" y="484632"/>
              </a:cxn>
              <a:cxn ang="0">
                <a:pos x="843222" y="242316"/>
              </a:cxn>
            </a:cxnLst>
            <a:rect l="0" t="0" r="0" b="0"/>
            <a:pathLst>
              <a:path w="843222" h="484632">
                <a:moveTo>
                  <a:pt x="0" y="121158"/>
                </a:moveTo>
                <a:lnTo>
                  <a:pt x="15144" y="121158"/>
                </a:lnTo>
                <a:lnTo>
                  <a:pt x="15144" y="363474"/>
                </a:lnTo>
                <a:lnTo>
                  <a:pt x="0" y="363474"/>
                </a:lnTo>
                <a:close/>
                <a:moveTo>
                  <a:pt x="30289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89" y="363474"/>
                </a:lnTo>
                <a:close/>
                <a:moveTo>
                  <a:pt x="75723" y="121158"/>
                </a:moveTo>
                <a:lnTo>
                  <a:pt x="600906" y="121158"/>
                </a:lnTo>
                <a:lnTo>
                  <a:pt x="600906" y="0"/>
                </a:lnTo>
                <a:lnTo>
                  <a:pt x="843222" y="242316"/>
                </a:lnTo>
                <a:lnTo>
                  <a:pt x="600906" y="484632"/>
                </a:lnTo>
                <a:lnTo>
                  <a:pt x="600906" y="363474"/>
                </a:lnTo>
                <a:lnTo>
                  <a:pt x="75723" y="363474"/>
                </a:lnTo>
                <a:close/>
              </a:path>
            </a:pathLst>
          </a:custGeom>
          <a:solidFill>
            <a:srgbClr val="66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67765" y="5241580"/>
            <a:ext cx="6278880" cy="81851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zh-CN" altLang="en-US" sz="4265" b="1" strike="noStrike" spc="50" noProof="1">
                <a:solidFill>
                  <a:srgbClr val="C00000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如何证明并令客户相信？</a:t>
            </a:r>
            <a:endParaRPr lang="zh-CN" altLang="en-US" sz="4265" b="1" strike="noStrike" spc="50" noProof="1">
              <a:solidFill>
                <a:srgbClr val="C00000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/>
          <p:nvPr/>
        </p:nvSpPr>
        <p:spPr>
          <a:xfrm>
            <a:off x="4084320" y="567690"/>
            <a:ext cx="4017963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 indent="0">
              <a:lnSpc>
                <a:spcPct val="80000"/>
              </a:lnSpc>
              <a:buSzPct val="75000"/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的理论基础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38914" name="TextBox 1"/>
          <p:cNvSpPr/>
          <p:nvPr/>
        </p:nvSpPr>
        <p:spPr>
          <a:xfrm>
            <a:off x="563880" y="1590040"/>
            <a:ext cx="11050270" cy="374904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en-US" altLang="x-none" sz="2400" dirty="0">
                <a:solidFill>
                  <a:srgbClr val="757568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        </a:t>
            </a: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你理解的东西顾客不一定理解，作为销售人员，你可能与产品打交道久了，可以称得上是这方面的专家，但顾客就不一定像你那样理解产品，即使是顾客很容易理解的卖点，我们仍然要强调它的好处是什么，因为据心理学研究指出，</a:t>
            </a:r>
            <a:r>
              <a:rPr lang="zh-CN" altLang="en-US" sz="24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顾客最关心的是产品对他的好处，而不是产品有什么功能，</a:t>
            </a: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我们明确指出产品的好处，等于为顾客决定购买的天平上添加了一块砝码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。</a:t>
            </a: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676400" y="493713"/>
            <a:ext cx="9218613" cy="5651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defRPr/>
            </a:pPr>
            <a:r>
              <a:rPr lang="en-US" altLang="zh-CN" sz="16000" strike="noStrike" spc="6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FABE</a:t>
            </a:r>
            <a:r>
              <a:rPr lang="zh-CN" altLang="zh-CN" sz="16000" strike="noStrike" spc="6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销售</a:t>
            </a:r>
            <a:r>
              <a:rPr lang="zh-CN" altLang="en-US" sz="16000" strike="noStrike" spc="6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“</a:t>
            </a:r>
            <a:r>
              <a:rPr lang="zh-CN" altLang="zh-CN" sz="16000" strike="noStrike" spc="6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价值显性</a:t>
            </a:r>
            <a:r>
              <a:rPr lang="zh-CN" altLang="en-US" sz="16000" strike="noStrike" spc="600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”</a:t>
            </a:r>
            <a:endParaRPr lang="zh-CN" altLang="en-US" sz="16000" strike="noStrike" spc="600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  <a:p>
            <a:pPr algn="ctr" fontAlgn="base">
              <a:defRPr/>
            </a:pPr>
            <a:endParaRPr lang="zh-CN" altLang="en-US" sz="16000" b="0" strike="noStrike" kern="0" spc="600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48130" name="TextBox 1"/>
          <p:cNvSpPr/>
          <p:nvPr/>
        </p:nvSpPr>
        <p:spPr>
          <a:xfrm>
            <a:off x="1024255" y="1341755"/>
            <a:ext cx="10380980" cy="460248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                                  </a:t>
            </a:r>
            <a:r>
              <a:rPr lang="zh-CN" altLang="zh-CN" sz="2400" b="1" dirty="0">
                <a:solidFill>
                  <a:srgbClr val="002060"/>
                </a:solidFill>
                <a:latin typeface="Microsoft YaHei" panose="020B0503020204020204" charset="-122"/>
                <a:ea typeface="Microsoft YaHei" panose="020B0503020204020204" charset="-122"/>
                <a:sym typeface="SimSun" panose="02010600030101010101" pitchFamily="2" charset="-122"/>
              </a:rPr>
              <a:t>将产品特征、功能、优点</a:t>
            </a:r>
            <a:r>
              <a:rPr lang="zh-CN" altLang="zh-CN" sz="2800" b="1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SimSun" panose="02010600030101010101" pitchFamily="2" charset="-122"/>
              </a:rPr>
              <a:t>转化为客户利益</a:t>
            </a:r>
            <a:endParaRPr lang="zh-CN" altLang="zh-CN" sz="2800" b="1" dirty="0">
              <a:solidFill>
                <a:srgbClr val="FF2D2D"/>
              </a:solidFill>
              <a:latin typeface="Microsoft YaHei" panose="020B0503020204020204" charset="-122"/>
              <a:ea typeface="Microsoft YaHei" panose="020B0503020204020204" charset="-122"/>
              <a:sym typeface="SimSun" panose="02010600030101010101" pitchFamily="2" charset="-122"/>
            </a:endParaRPr>
          </a:p>
          <a:p>
            <a:pPr lvl="0" indent="0">
              <a:lnSpc>
                <a:spcPct val="200000"/>
              </a:lnSpc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、产品带来的利益才是客户最关心的；</a:t>
            </a: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200000"/>
              </a:lnSpc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2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、客户不是因为你的产品好才买，而是因为你的产品对他有好处才买；</a:t>
            </a: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200000"/>
              </a:lnSpc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3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、不要指望顾客自己会去联想，销售人员需要事先设计完成产品功能、转化利益的工作，然后积极引导客户通过这个产品功能获取利益，并使其相信；</a:t>
            </a: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200000"/>
              </a:lnSpc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4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、要拿出有说服力的证据来证明，取得客户的信任。</a:t>
            </a: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12113895" cy="98615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 algn="ctr"/>
            <a:r>
              <a:rPr lang="zh-CN" altLang="en-US" sz="5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总结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51202" name="内容占位符 2"/>
          <p:cNvSpPr>
            <a:spLocks noGrp="1"/>
          </p:cNvSpPr>
          <p:nvPr>
            <p:ph idx="4294967295"/>
          </p:nvPr>
        </p:nvSpPr>
        <p:spPr>
          <a:xfrm>
            <a:off x="721360" y="1712595"/>
            <a:ext cx="10698480" cy="42138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marL="0"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x-none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       </a:t>
            </a:r>
            <a:r>
              <a:rPr lang="en-US" altLang="x-none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FABE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，就是在找出产品独有的或顾客最感兴趣的各种</a:t>
            </a:r>
            <a:r>
              <a:rPr lang="zh-CN" altLang="en-US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特征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后，分析这一特征所产生的</a:t>
            </a:r>
            <a:r>
              <a:rPr lang="zh-CN" altLang="en-US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优点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，找出这一优点能够带给顾客的</a:t>
            </a:r>
            <a:r>
              <a:rPr lang="zh-CN" altLang="en-US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利益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，最后提出</a:t>
            </a:r>
            <a:r>
              <a:rPr lang="zh-CN" altLang="en-US" dirty="0">
                <a:solidFill>
                  <a:srgbClr val="FF2D2D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证据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marL="0"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       通过四个关键环节的沟通，解答消费诉求，证实该产品给顾客带来的利益，巧妙的处理好顾客关心的问题，从而顺利实现产品的讲解诉求。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"/>
          <p:cNvSpPr/>
          <p:nvPr/>
        </p:nvSpPr>
        <p:spPr>
          <a:xfrm>
            <a:off x="6350" y="1325563"/>
            <a:ext cx="12141200" cy="29673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552" tIns="48276" rIns="96552" bIns="48276">
            <a:spAutoFit/>
          </a:bodyPr>
          <a:lstStyle/>
          <a:p>
            <a:pPr lvl="0" algn="ctr" eaLnBrk="1" fontAlgn="base" hangingPunct="1">
              <a:lnSpc>
                <a:spcPct val="200000"/>
              </a:lnSpc>
            </a:pP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面对感性的客户，我们还可以调整产品描述的顺序</a:t>
            </a:r>
            <a:r>
              <a:rPr lang="en-US" altLang="x-none" sz="3140" strike="noStrike" noProof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BFAE</a:t>
            </a: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：</a:t>
            </a:r>
            <a:endParaRPr lang="en-US" altLang="x-none" sz="3140" strike="noStrike" noProof="1"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algn="ctr" eaLnBrk="1" fontAlgn="base" hangingPunct="1">
              <a:lnSpc>
                <a:spcPct val="200000"/>
              </a:lnSpc>
            </a:pP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先讲</a:t>
            </a:r>
            <a:r>
              <a:rPr lang="en-US" altLang="x-none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B</a:t>
            </a: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益处，再讲</a:t>
            </a:r>
            <a:r>
              <a:rPr lang="en-US" altLang="x-none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F</a:t>
            </a: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特点与</a:t>
            </a:r>
            <a:r>
              <a:rPr lang="en-US" altLang="x-none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A</a:t>
            </a: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功能，最后是</a:t>
            </a:r>
            <a:r>
              <a:rPr lang="en-US" altLang="x-none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E</a:t>
            </a: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证据</a:t>
            </a:r>
            <a:r>
              <a:rPr lang="en-US" altLang="x-none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,</a:t>
            </a:r>
            <a:endParaRPr lang="en-US" altLang="x-none" sz="3140" strike="noStrike" noProof="1"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algn="ctr" eaLnBrk="1" fontAlgn="base" hangingPunct="1">
              <a:lnSpc>
                <a:spcPct val="200000"/>
              </a:lnSpc>
            </a:pPr>
            <a:r>
              <a:rPr lang="zh-CN" altLang="en-US" sz="3140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大家掌握熟练后可灵活调整。</a:t>
            </a:r>
            <a:endParaRPr lang="zh-CN" altLang="en-US" sz="3140" strike="noStrike" noProof="1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2226" name="文本框 17410"/>
          <p:cNvSpPr txBox="1"/>
          <p:nvPr/>
        </p:nvSpPr>
        <p:spPr>
          <a:xfrm>
            <a:off x="1241425" y="876300"/>
            <a:ext cx="331788" cy="1993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zh-CN" altLang="en-US" sz="1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万一网制作收集</a:t>
            </a:r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 eaLnBrk="0" hangingPunct="0"/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 eaLnBrk="0" hangingPunct="0"/>
            <a:r>
              <a:rPr lang="zh-CN" altLang="en-US" sz="1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整理，未经授权请勿转载转发，</a:t>
            </a:r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 eaLnBrk="0" hangingPunct="0"/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 eaLnBrk="0" hangingPunct="0"/>
            <a:r>
              <a:rPr lang="zh-CN" altLang="en-US" sz="1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违者必究</a:t>
            </a:r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 eaLnBrk="0" hangingPunct="0"/>
            <a:endParaRPr lang="zh-CN" altLang="en-US" sz="1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2227" name="文本框 17411"/>
          <p:cNvSpPr txBox="1"/>
          <p:nvPr/>
        </p:nvSpPr>
        <p:spPr>
          <a:xfrm>
            <a:off x="1193800" y="876300"/>
            <a:ext cx="265113" cy="182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zh-CN" altLang="en-US" sz="100" b="1">
                <a:solidFill>
                  <a:schemeClr val="bg1"/>
                </a:solidFill>
                <a:latin typeface="Arial" panose="020B0604020202020204" charset="-52"/>
                <a:ea typeface="SimSun" panose="02010600030101010101" pitchFamily="2" charset="-122"/>
              </a:rPr>
              <a:t>万一</a:t>
            </a:r>
            <a:endParaRPr lang="zh-CN" altLang="en-US" sz="100" b="1">
              <a:solidFill>
                <a:schemeClr val="bg1"/>
              </a:solidFill>
              <a:latin typeface="Arial" panose="020B0604020202020204" charset="-52"/>
              <a:ea typeface="SimSun" panose="02010600030101010101" pitchFamily="2" charset="-122"/>
            </a:endParaRPr>
          </a:p>
          <a:p>
            <a:pPr lvl="0" indent="0" eaLnBrk="0" hangingPunct="0"/>
            <a:endParaRPr lang="zh-CN" altLang="en-US" sz="100" b="1">
              <a:solidFill>
                <a:schemeClr val="bg1"/>
              </a:solidFill>
              <a:latin typeface="Arial" panose="020B0604020202020204" charset="-52"/>
              <a:ea typeface="SimSun" panose="02010600030101010101" pitchFamily="2" charset="-122"/>
            </a:endParaRPr>
          </a:p>
          <a:p>
            <a:pPr lvl="0" indent="0" eaLnBrk="0" hangingPunct="0"/>
            <a:r>
              <a:rPr lang="zh-CN" altLang="en-US" sz="100" b="1">
                <a:solidFill>
                  <a:schemeClr val="bg1"/>
                </a:solidFill>
                <a:latin typeface="Arial" panose="020B0604020202020204" charset="-52"/>
                <a:ea typeface="SimSun" panose="02010600030101010101" pitchFamily="2" charset="-122"/>
              </a:rPr>
              <a:t>保险网 中</a:t>
            </a:r>
            <a:endParaRPr lang="zh-CN" altLang="en-US" sz="100" b="1">
              <a:solidFill>
                <a:schemeClr val="bg1"/>
              </a:solidFill>
              <a:latin typeface="Arial" panose="020B0604020202020204" charset="-52"/>
              <a:ea typeface="SimSun" panose="02010600030101010101" pitchFamily="2" charset="-122"/>
            </a:endParaRPr>
          </a:p>
          <a:p>
            <a:pPr lvl="0" indent="0" eaLnBrk="0" hangingPunct="0"/>
            <a:endParaRPr lang="zh-CN" altLang="en-US" sz="100" b="1">
              <a:solidFill>
                <a:schemeClr val="bg1"/>
              </a:solidFill>
              <a:latin typeface="Arial" panose="020B0604020202020204" charset="-52"/>
              <a:ea typeface="SimSun" panose="02010600030101010101" pitchFamily="2" charset="-122"/>
            </a:endParaRPr>
          </a:p>
          <a:p>
            <a:pPr lvl="0" indent="0" eaLnBrk="0" hangingPunct="0"/>
            <a:r>
              <a:rPr lang="zh-CN" altLang="en-US" sz="100" b="1">
                <a:solidFill>
                  <a:schemeClr val="bg1"/>
                </a:solidFill>
                <a:latin typeface="Arial" panose="020B0604020202020204" charset="-52"/>
                <a:ea typeface="SimSun" panose="02010600030101010101" pitchFamily="2" charset="-122"/>
              </a:rPr>
              <a:t>国  保险资料下载网  </a:t>
            </a:r>
            <a:endParaRPr lang="zh-CN" altLang="en-US" sz="100" b="1">
              <a:solidFill>
                <a:schemeClr val="bg1"/>
              </a:solidFill>
              <a:latin typeface="Arial" panose="020B0604020202020204" charset="-5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原创设计师QQ69613753    _1"/>
          <p:cNvSpPr txBox="1"/>
          <p:nvPr/>
        </p:nvSpPr>
        <p:spPr>
          <a:xfrm>
            <a:off x="3114422" y="4405302"/>
            <a:ext cx="596315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defRPr>
            </a:lvl1pPr>
          </a:lstStyle>
          <a:p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模压训练简介</a:t>
            </a:r>
            <a:endParaRPr lang="zh-CN" altLang="en-US" sz="3200" b="1" spc="-150" dirty="0">
              <a:solidFill>
                <a:schemeClr val="accent2">
                  <a:lumMod val="20000"/>
                  <a:lumOff val="8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grpSp>
        <p:nvGrpSpPr>
          <p:cNvPr id="23" name="原创设计师QQ69613753    _2"/>
          <p:cNvGrpSpPr/>
          <p:nvPr/>
        </p:nvGrpSpPr>
        <p:grpSpPr>
          <a:xfrm>
            <a:off x="3003212" y="-3502386"/>
            <a:ext cx="6185576" cy="6202533"/>
            <a:chOff x="2706312" y="1374448"/>
            <a:chExt cx="1449785" cy="1453759"/>
          </a:xfrm>
          <a:noFill/>
        </p:grpSpPr>
        <p:sp>
          <p:nvSpPr>
            <p:cNvPr id="24" name="Freeform 1405"/>
            <p:cNvSpPr/>
            <p:nvPr/>
          </p:nvSpPr>
          <p:spPr bwMode="auto">
            <a:xfrm>
              <a:off x="3228401" y="2280068"/>
              <a:ext cx="800361" cy="520335"/>
            </a:xfrm>
            <a:custGeom>
              <a:avLst/>
              <a:gdLst>
                <a:gd name="T0" fmla="*/ 403 w 403"/>
                <a:gd name="T1" fmla="*/ 0 h 262"/>
                <a:gd name="T2" fmla="*/ 400 w 403"/>
                <a:gd name="T3" fmla="*/ 57 h 262"/>
                <a:gd name="T4" fmla="*/ 384 w 403"/>
                <a:gd name="T5" fmla="*/ 112 h 262"/>
                <a:gd name="T6" fmla="*/ 357 w 403"/>
                <a:gd name="T7" fmla="*/ 162 h 262"/>
                <a:gd name="T8" fmla="*/ 317 w 403"/>
                <a:gd name="T9" fmla="*/ 205 h 262"/>
                <a:gd name="T10" fmla="*/ 269 w 403"/>
                <a:gd name="T11" fmla="*/ 236 h 262"/>
                <a:gd name="T12" fmla="*/ 217 w 403"/>
                <a:gd name="T13" fmla="*/ 255 h 262"/>
                <a:gd name="T14" fmla="*/ 159 w 403"/>
                <a:gd name="T15" fmla="*/ 262 h 262"/>
                <a:gd name="T16" fmla="*/ 102 w 403"/>
                <a:gd name="T17" fmla="*/ 255 h 262"/>
                <a:gd name="T18" fmla="*/ 47 w 403"/>
                <a:gd name="T19" fmla="*/ 236 h 262"/>
                <a:gd name="T20" fmla="*/ 0 w 403"/>
                <a:gd name="T21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262">
                  <a:moveTo>
                    <a:pt x="403" y="0"/>
                  </a:moveTo>
                  <a:lnTo>
                    <a:pt x="400" y="57"/>
                  </a:lnTo>
                  <a:lnTo>
                    <a:pt x="384" y="112"/>
                  </a:lnTo>
                  <a:lnTo>
                    <a:pt x="357" y="162"/>
                  </a:lnTo>
                  <a:lnTo>
                    <a:pt x="317" y="205"/>
                  </a:lnTo>
                  <a:lnTo>
                    <a:pt x="269" y="236"/>
                  </a:lnTo>
                  <a:lnTo>
                    <a:pt x="217" y="255"/>
                  </a:lnTo>
                  <a:lnTo>
                    <a:pt x="159" y="262"/>
                  </a:lnTo>
                  <a:lnTo>
                    <a:pt x="102" y="255"/>
                  </a:lnTo>
                  <a:lnTo>
                    <a:pt x="47" y="236"/>
                  </a:lnTo>
                  <a:lnTo>
                    <a:pt x="0" y="20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06"/>
            <p:cNvSpPr/>
            <p:nvPr/>
          </p:nvSpPr>
          <p:spPr bwMode="auto">
            <a:xfrm>
              <a:off x="3057605" y="1795482"/>
              <a:ext cx="448838" cy="885759"/>
            </a:xfrm>
            <a:custGeom>
              <a:avLst/>
              <a:gdLst>
                <a:gd name="T0" fmla="*/ 226 w 226"/>
                <a:gd name="T1" fmla="*/ 0 h 446"/>
                <a:gd name="T2" fmla="*/ 167 w 226"/>
                <a:gd name="T3" fmla="*/ 15 h 446"/>
                <a:gd name="T4" fmla="*/ 114 w 226"/>
                <a:gd name="T5" fmla="*/ 41 h 446"/>
                <a:gd name="T6" fmla="*/ 69 w 226"/>
                <a:gd name="T7" fmla="*/ 79 h 446"/>
                <a:gd name="T8" fmla="*/ 36 w 226"/>
                <a:gd name="T9" fmla="*/ 127 h 446"/>
                <a:gd name="T10" fmla="*/ 12 w 226"/>
                <a:gd name="T11" fmla="*/ 184 h 446"/>
                <a:gd name="T12" fmla="*/ 0 w 226"/>
                <a:gd name="T13" fmla="*/ 239 h 446"/>
                <a:gd name="T14" fmla="*/ 2 w 226"/>
                <a:gd name="T15" fmla="*/ 299 h 446"/>
                <a:gd name="T16" fmla="*/ 19 w 226"/>
                <a:gd name="T17" fmla="*/ 353 h 446"/>
                <a:gd name="T18" fmla="*/ 47 w 226"/>
                <a:gd name="T19" fmla="*/ 403 h 446"/>
                <a:gd name="T20" fmla="*/ 86 w 22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446">
                  <a:moveTo>
                    <a:pt x="226" y="0"/>
                  </a:move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6" y="127"/>
                  </a:lnTo>
                  <a:lnTo>
                    <a:pt x="12" y="184"/>
                  </a:lnTo>
                  <a:lnTo>
                    <a:pt x="0" y="239"/>
                  </a:lnTo>
                  <a:lnTo>
                    <a:pt x="2" y="299"/>
                  </a:lnTo>
                  <a:lnTo>
                    <a:pt x="19" y="353"/>
                  </a:lnTo>
                  <a:lnTo>
                    <a:pt x="47" y="403"/>
                  </a:lnTo>
                  <a:lnTo>
                    <a:pt x="8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07"/>
            <p:cNvSpPr/>
            <p:nvPr/>
          </p:nvSpPr>
          <p:spPr bwMode="auto">
            <a:xfrm>
              <a:off x="3506442" y="1795482"/>
              <a:ext cx="564026" cy="778516"/>
            </a:xfrm>
            <a:custGeom>
              <a:avLst/>
              <a:gdLst>
                <a:gd name="T0" fmla="*/ 236 w 284"/>
                <a:gd name="T1" fmla="*/ 392 h 392"/>
                <a:gd name="T2" fmla="*/ 265 w 284"/>
                <a:gd name="T3" fmla="*/ 344 h 392"/>
                <a:gd name="T4" fmla="*/ 282 w 284"/>
                <a:gd name="T5" fmla="*/ 287 h 392"/>
                <a:gd name="T6" fmla="*/ 284 w 284"/>
                <a:gd name="T7" fmla="*/ 229 h 392"/>
                <a:gd name="T8" fmla="*/ 275 w 284"/>
                <a:gd name="T9" fmla="*/ 175 h 392"/>
                <a:gd name="T10" fmla="*/ 248 w 284"/>
                <a:gd name="T11" fmla="*/ 120 h 392"/>
                <a:gd name="T12" fmla="*/ 215 w 284"/>
                <a:gd name="T13" fmla="*/ 74 h 392"/>
                <a:gd name="T14" fmla="*/ 170 w 284"/>
                <a:gd name="T15" fmla="*/ 39 h 392"/>
                <a:gd name="T16" fmla="*/ 115 w 284"/>
                <a:gd name="T17" fmla="*/ 12 h 392"/>
                <a:gd name="T18" fmla="*/ 58 w 284"/>
                <a:gd name="T19" fmla="*/ 0 h 392"/>
                <a:gd name="T20" fmla="*/ 0 w 284"/>
                <a:gd name="T2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2">
                  <a:moveTo>
                    <a:pt x="236" y="392"/>
                  </a:moveTo>
                  <a:lnTo>
                    <a:pt x="265" y="344"/>
                  </a:lnTo>
                  <a:lnTo>
                    <a:pt x="282" y="287"/>
                  </a:lnTo>
                  <a:lnTo>
                    <a:pt x="284" y="229"/>
                  </a:lnTo>
                  <a:lnTo>
                    <a:pt x="275" y="175"/>
                  </a:lnTo>
                  <a:lnTo>
                    <a:pt x="248" y="120"/>
                  </a:lnTo>
                  <a:lnTo>
                    <a:pt x="215" y="74"/>
                  </a:lnTo>
                  <a:lnTo>
                    <a:pt x="170" y="39"/>
                  </a:lnTo>
                  <a:lnTo>
                    <a:pt x="115" y="12"/>
                  </a:ln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08"/>
            <p:cNvSpPr/>
            <p:nvPr/>
          </p:nvSpPr>
          <p:spPr bwMode="auto">
            <a:xfrm>
              <a:off x="3105269" y="2349578"/>
              <a:ext cx="869871" cy="423020"/>
            </a:xfrm>
            <a:custGeom>
              <a:avLst/>
              <a:gdLst>
                <a:gd name="T0" fmla="*/ 438 w 438"/>
                <a:gd name="T1" fmla="*/ 113 h 213"/>
                <a:gd name="T2" fmla="*/ 400 w 438"/>
                <a:gd name="T3" fmla="*/ 155 h 213"/>
                <a:gd name="T4" fmla="*/ 353 w 438"/>
                <a:gd name="T5" fmla="*/ 187 h 213"/>
                <a:gd name="T6" fmla="*/ 298 w 438"/>
                <a:gd name="T7" fmla="*/ 206 h 213"/>
                <a:gd name="T8" fmla="*/ 241 w 438"/>
                <a:gd name="T9" fmla="*/ 213 h 213"/>
                <a:gd name="T10" fmla="*/ 186 w 438"/>
                <a:gd name="T11" fmla="*/ 206 h 213"/>
                <a:gd name="T12" fmla="*/ 131 w 438"/>
                <a:gd name="T13" fmla="*/ 184 h 213"/>
                <a:gd name="T14" fmla="*/ 83 w 438"/>
                <a:gd name="T15" fmla="*/ 151 h 213"/>
                <a:gd name="T16" fmla="*/ 43 w 438"/>
                <a:gd name="T17" fmla="*/ 108 h 213"/>
                <a:gd name="T18" fmla="*/ 16 w 438"/>
                <a:gd name="T19" fmla="*/ 58 h 213"/>
                <a:gd name="T20" fmla="*/ 0 w 438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213">
                  <a:moveTo>
                    <a:pt x="438" y="113"/>
                  </a:moveTo>
                  <a:lnTo>
                    <a:pt x="400" y="155"/>
                  </a:lnTo>
                  <a:lnTo>
                    <a:pt x="353" y="187"/>
                  </a:lnTo>
                  <a:lnTo>
                    <a:pt x="298" y="206"/>
                  </a:lnTo>
                  <a:lnTo>
                    <a:pt x="241" y="213"/>
                  </a:lnTo>
                  <a:lnTo>
                    <a:pt x="186" y="206"/>
                  </a:lnTo>
                  <a:lnTo>
                    <a:pt x="131" y="184"/>
                  </a:lnTo>
                  <a:lnTo>
                    <a:pt x="83" y="151"/>
                  </a:lnTo>
                  <a:lnTo>
                    <a:pt x="43" y="108"/>
                  </a:lnTo>
                  <a:lnTo>
                    <a:pt x="16" y="5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09"/>
            <p:cNvSpPr/>
            <p:nvPr/>
          </p:nvSpPr>
          <p:spPr bwMode="auto">
            <a:xfrm>
              <a:off x="3728875" y="1839174"/>
              <a:ext cx="379327" cy="881788"/>
            </a:xfrm>
            <a:custGeom>
              <a:avLst/>
              <a:gdLst>
                <a:gd name="T0" fmla="*/ 77 w 191"/>
                <a:gd name="T1" fmla="*/ 0 h 444"/>
                <a:gd name="T2" fmla="*/ 122 w 191"/>
                <a:gd name="T3" fmla="*/ 36 h 444"/>
                <a:gd name="T4" fmla="*/ 158 w 191"/>
                <a:gd name="T5" fmla="*/ 81 h 444"/>
                <a:gd name="T6" fmla="*/ 182 w 191"/>
                <a:gd name="T7" fmla="*/ 133 h 444"/>
                <a:gd name="T8" fmla="*/ 191 w 191"/>
                <a:gd name="T9" fmla="*/ 191 h 444"/>
                <a:gd name="T10" fmla="*/ 189 w 191"/>
                <a:gd name="T11" fmla="*/ 248 h 444"/>
                <a:gd name="T12" fmla="*/ 172 w 191"/>
                <a:gd name="T13" fmla="*/ 303 h 444"/>
                <a:gd name="T14" fmla="*/ 144 w 191"/>
                <a:gd name="T15" fmla="*/ 353 h 444"/>
                <a:gd name="T16" fmla="*/ 103 w 191"/>
                <a:gd name="T17" fmla="*/ 393 h 444"/>
                <a:gd name="T18" fmla="*/ 55 w 191"/>
                <a:gd name="T19" fmla="*/ 424 h 444"/>
                <a:gd name="T20" fmla="*/ 0 w 191"/>
                <a:gd name="T21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4">
                  <a:moveTo>
                    <a:pt x="77" y="0"/>
                  </a:moveTo>
                  <a:lnTo>
                    <a:pt x="122" y="36"/>
                  </a:lnTo>
                  <a:lnTo>
                    <a:pt x="158" y="81"/>
                  </a:lnTo>
                  <a:lnTo>
                    <a:pt x="182" y="133"/>
                  </a:lnTo>
                  <a:lnTo>
                    <a:pt x="191" y="191"/>
                  </a:lnTo>
                  <a:lnTo>
                    <a:pt x="189" y="248"/>
                  </a:lnTo>
                  <a:lnTo>
                    <a:pt x="172" y="303"/>
                  </a:lnTo>
                  <a:lnTo>
                    <a:pt x="144" y="353"/>
                  </a:lnTo>
                  <a:lnTo>
                    <a:pt x="103" y="393"/>
                  </a:lnTo>
                  <a:lnTo>
                    <a:pt x="55" y="424"/>
                  </a:lnTo>
                  <a:lnTo>
                    <a:pt x="0" y="44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10"/>
            <p:cNvSpPr/>
            <p:nvPr/>
          </p:nvSpPr>
          <p:spPr bwMode="auto">
            <a:xfrm>
              <a:off x="3009941" y="1980180"/>
              <a:ext cx="488558" cy="840081"/>
            </a:xfrm>
            <a:custGeom>
              <a:avLst/>
              <a:gdLst>
                <a:gd name="T0" fmla="*/ 69 w 246"/>
                <a:gd name="T1" fmla="*/ 0 h 423"/>
                <a:gd name="T2" fmla="*/ 33 w 246"/>
                <a:gd name="T3" fmla="*/ 46 h 423"/>
                <a:gd name="T4" fmla="*/ 9 w 246"/>
                <a:gd name="T5" fmla="*/ 101 h 423"/>
                <a:gd name="T6" fmla="*/ 0 w 246"/>
                <a:gd name="T7" fmla="*/ 158 h 423"/>
                <a:gd name="T8" fmla="*/ 2 w 246"/>
                <a:gd name="T9" fmla="*/ 217 h 423"/>
                <a:gd name="T10" fmla="*/ 19 w 246"/>
                <a:gd name="T11" fmla="*/ 272 h 423"/>
                <a:gd name="T12" fmla="*/ 48 w 246"/>
                <a:gd name="T13" fmla="*/ 322 h 423"/>
                <a:gd name="T14" fmla="*/ 88 w 246"/>
                <a:gd name="T15" fmla="*/ 365 h 423"/>
                <a:gd name="T16" fmla="*/ 136 w 246"/>
                <a:gd name="T17" fmla="*/ 396 h 423"/>
                <a:gd name="T18" fmla="*/ 188 w 246"/>
                <a:gd name="T19" fmla="*/ 415 h 423"/>
                <a:gd name="T20" fmla="*/ 246 w 246"/>
                <a:gd name="T2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423">
                  <a:moveTo>
                    <a:pt x="69" y="0"/>
                  </a:moveTo>
                  <a:lnTo>
                    <a:pt x="33" y="46"/>
                  </a:lnTo>
                  <a:lnTo>
                    <a:pt x="9" y="101"/>
                  </a:lnTo>
                  <a:lnTo>
                    <a:pt x="0" y="158"/>
                  </a:lnTo>
                  <a:lnTo>
                    <a:pt x="2" y="217"/>
                  </a:lnTo>
                  <a:lnTo>
                    <a:pt x="19" y="272"/>
                  </a:lnTo>
                  <a:lnTo>
                    <a:pt x="48" y="322"/>
                  </a:lnTo>
                  <a:lnTo>
                    <a:pt x="88" y="365"/>
                  </a:lnTo>
                  <a:lnTo>
                    <a:pt x="136" y="396"/>
                  </a:lnTo>
                  <a:lnTo>
                    <a:pt x="188" y="415"/>
                  </a:lnTo>
                  <a:lnTo>
                    <a:pt x="246" y="42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11"/>
            <p:cNvSpPr/>
            <p:nvPr/>
          </p:nvSpPr>
          <p:spPr bwMode="auto">
            <a:xfrm>
              <a:off x="3133073" y="1966279"/>
              <a:ext cx="595802" cy="762627"/>
            </a:xfrm>
            <a:custGeom>
              <a:avLst/>
              <a:gdLst>
                <a:gd name="T0" fmla="*/ 33 w 300"/>
                <a:gd name="T1" fmla="*/ 0 h 384"/>
                <a:gd name="T2" fmla="*/ 9 w 300"/>
                <a:gd name="T3" fmla="*/ 55 h 384"/>
                <a:gd name="T4" fmla="*/ 0 w 300"/>
                <a:gd name="T5" fmla="*/ 112 h 384"/>
                <a:gd name="T6" fmla="*/ 2 w 300"/>
                <a:gd name="T7" fmla="*/ 172 h 384"/>
                <a:gd name="T8" fmla="*/ 17 w 300"/>
                <a:gd name="T9" fmla="*/ 229 h 384"/>
                <a:gd name="T10" fmla="*/ 45 w 300"/>
                <a:gd name="T11" fmla="*/ 279 h 384"/>
                <a:gd name="T12" fmla="*/ 86 w 300"/>
                <a:gd name="T13" fmla="*/ 322 h 384"/>
                <a:gd name="T14" fmla="*/ 133 w 300"/>
                <a:gd name="T15" fmla="*/ 356 h 384"/>
                <a:gd name="T16" fmla="*/ 186 w 300"/>
                <a:gd name="T17" fmla="*/ 377 h 384"/>
                <a:gd name="T18" fmla="*/ 243 w 300"/>
                <a:gd name="T19" fmla="*/ 384 h 384"/>
                <a:gd name="T20" fmla="*/ 300 w 300"/>
                <a:gd name="T21" fmla="*/ 38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84">
                  <a:moveTo>
                    <a:pt x="33" y="0"/>
                  </a:moveTo>
                  <a:lnTo>
                    <a:pt x="9" y="55"/>
                  </a:lnTo>
                  <a:lnTo>
                    <a:pt x="0" y="112"/>
                  </a:lnTo>
                  <a:lnTo>
                    <a:pt x="2" y="172"/>
                  </a:lnTo>
                  <a:lnTo>
                    <a:pt x="17" y="229"/>
                  </a:lnTo>
                  <a:lnTo>
                    <a:pt x="45" y="279"/>
                  </a:lnTo>
                  <a:lnTo>
                    <a:pt x="86" y="322"/>
                  </a:lnTo>
                  <a:lnTo>
                    <a:pt x="133" y="356"/>
                  </a:lnTo>
                  <a:lnTo>
                    <a:pt x="186" y="377"/>
                  </a:lnTo>
                  <a:lnTo>
                    <a:pt x="243" y="384"/>
                  </a:lnTo>
                  <a:lnTo>
                    <a:pt x="300" y="38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12"/>
            <p:cNvSpPr/>
            <p:nvPr/>
          </p:nvSpPr>
          <p:spPr bwMode="auto">
            <a:xfrm>
              <a:off x="3150947" y="1668377"/>
              <a:ext cx="1000947" cy="1018822"/>
            </a:xfrm>
            <a:custGeom>
              <a:avLst/>
              <a:gdLst>
                <a:gd name="T0" fmla="*/ 482 w 504"/>
                <a:gd name="T1" fmla="*/ 343 h 513"/>
                <a:gd name="T2" fmla="*/ 501 w 504"/>
                <a:gd name="T3" fmla="*/ 289 h 513"/>
                <a:gd name="T4" fmla="*/ 504 w 504"/>
                <a:gd name="T5" fmla="*/ 231 h 513"/>
                <a:gd name="T6" fmla="*/ 497 w 504"/>
                <a:gd name="T7" fmla="*/ 176 h 513"/>
                <a:gd name="T8" fmla="*/ 473 w 504"/>
                <a:gd name="T9" fmla="*/ 124 h 513"/>
                <a:gd name="T10" fmla="*/ 439 w 504"/>
                <a:gd name="T11" fmla="*/ 76 h 513"/>
                <a:gd name="T12" fmla="*/ 394 w 504"/>
                <a:gd name="T13" fmla="*/ 41 h 513"/>
                <a:gd name="T14" fmla="*/ 342 w 504"/>
                <a:gd name="T15" fmla="*/ 14 h 513"/>
                <a:gd name="T16" fmla="*/ 287 w 504"/>
                <a:gd name="T17" fmla="*/ 0 h 513"/>
                <a:gd name="T18" fmla="*/ 227 w 504"/>
                <a:gd name="T19" fmla="*/ 0 h 513"/>
                <a:gd name="T20" fmla="*/ 170 w 504"/>
                <a:gd name="T21" fmla="*/ 14 h 513"/>
                <a:gd name="T22" fmla="*/ 117 w 504"/>
                <a:gd name="T23" fmla="*/ 41 h 513"/>
                <a:gd name="T24" fmla="*/ 72 w 504"/>
                <a:gd name="T25" fmla="*/ 79 h 513"/>
                <a:gd name="T26" fmla="*/ 36 w 504"/>
                <a:gd name="T27" fmla="*/ 124 h 513"/>
                <a:gd name="T28" fmla="*/ 12 w 504"/>
                <a:gd name="T29" fmla="*/ 179 h 513"/>
                <a:gd name="T30" fmla="*/ 0 w 504"/>
                <a:gd name="T31" fmla="*/ 236 h 513"/>
                <a:gd name="T32" fmla="*/ 3 w 504"/>
                <a:gd name="T33" fmla="*/ 296 h 513"/>
                <a:gd name="T34" fmla="*/ 20 w 504"/>
                <a:gd name="T35" fmla="*/ 353 h 513"/>
                <a:gd name="T36" fmla="*/ 48 w 504"/>
                <a:gd name="T37" fmla="*/ 405 h 513"/>
                <a:gd name="T38" fmla="*/ 86 w 504"/>
                <a:gd name="T39" fmla="*/ 448 h 513"/>
                <a:gd name="T40" fmla="*/ 134 w 504"/>
                <a:gd name="T41" fmla="*/ 482 h 513"/>
                <a:gd name="T42" fmla="*/ 189 w 504"/>
                <a:gd name="T43" fmla="*/ 503 h 513"/>
                <a:gd name="T44" fmla="*/ 246 w 504"/>
                <a:gd name="T45" fmla="*/ 513 h 513"/>
                <a:gd name="T46" fmla="*/ 303 w 504"/>
                <a:gd name="T47" fmla="*/ 508 h 513"/>
                <a:gd name="T48" fmla="*/ 358 w 504"/>
                <a:gd name="T49" fmla="*/ 489 h 513"/>
                <a:gd name="T50" fmla="*/ 406 w 504"/>
                <a:gd name="T51" fmla="*/ 458 h 513"/>
                <a:gd name="T52" fmla="*/ 447 w 504"/>
                <a:gd name="T53" fmla="*/ 417 h 513"/>
                <a:gd name="T54" fmla="*/ 475 w 504"/>
                <a:gd name="T55" fmla="*/ 367 h 513"/>
                <a:gd name="T56" fmla="*/ 492 w 504"/>
                <a:gd name="T57" fmla="*/ 312 h 513"/>
                <a:gd name="T58" fmla="*/ 497 w 504"/>
                <a:gd name="T59" fmla="*/ 255 h 513"/>
                <a:gd name="T60" fmla="*/ 487 w 504"/>
                <a:gd name="T61" fmla="*/ 20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513">
                  <a:moveTo>
                    <a:pt x="482" y="343"/>
                  </a:moveTo>
                  <a:lnTo>
                    <a:pt x="501" y="289"/>
                  </a:lnTo>
                  <a:lnTo>
                    <a:pt x="504" y="231"/>
                  </a:lnTo>
                  <a:lnTo>
                    <a:pt x="497" y="176"/>
                  </a:lnTo>
                  <a:lnTo>
                    <a:pt x="473" y="124"/>
                  </a:lnTo>
                  <a:lnTo>
                    <a:pt x="439" y="76"/>
                  </a:lnTo>
                  <a:lnTo>
                    <a:pt x="394" y="41"/>
                  </a:lnTo>
                  <a:lnTo>
                    <a:pt x="342" y="14"/>
                  </a:lnTo>
                  <a:lnTo>
                    <a:pt x="287" y="0"/>
                  </a:lnTo>
                  <a:lnTo>
                    <a:pt x="227" y="0"/>
                  </a:lnTo>
                  <a:lnTo>
                    <a:pt x="170" y="14"/>
                  </a:lnTo>
                  <a:lnTo>
                    <a:pt x="117" y="41"/>
                  </a:lnTo>
                  <a:lnTo>
                    <a:pt x="72" y="79"/>
                  </a:lnTo>
                  <a:lnTo>
                    <a:pt x="36" y="124"/>
                  </a:lnTo>
                  <a:lnTo>
                    <a:pt x="12" y="179"/>
                  </a:lnTo>
                  <a:lnTo>
                    <a:pt x="0" y="236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48" y="405"/>
                  </a:lnTo>
                  <a:lnTo>
                    <a:pt x="86" y="448"/>
                  </a:lnTo>
                  <a:lnTo>
                    <a:pt x="134" y="482"/>
                  </a:lnTo>
                  <a:lnTo>
                    <a:pt x="189" y="503"/>
                  </a:lnTo>
                  <a:lnTo>
                    <a:pt x="246" y="513"/>
                  </a:lnTo>
                  <a:lnTo>
                    <a:pt x="303" y="508"/>
                  </a:lnTo>
                  <a:lnTo>
                    <a:pt x="358" y="489"/>
                  </a:lnTo>
                  <a:lnTo>
                    <a:pt x="406" y="458"/>
                  </a:lnTo>
                  <a:lnTo>
                    <a:pt x="447" y="417"/>
                  </a:lnTo>
                  <a:lnTo>
                    <a:pt x="475" y="367"/>
                  </a:lnTo>
                  <a:lnTo>
                    <a:pt x="492" y="312"/>
                  </a:lnTo>
                  <a:lnTo>
                    <a:pt x="497" y="255"/>
                  </a:lnTo>
                  <a:lnTo>
                    <a:pt x="487" y="20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13"/>
            <p:cNvSpPr/>
            <p:nvPr/>
          </p:nvSpPr>
          <p:spPr bwMode="auto">
            <a:xfrm>
              <a:off x="3198611" y="2311844"/>
              <a:ext cx="909591" cy="323719"/>
            </a:xfrm>
            <a:custGeom>
              <a:avLst/>
              <a:gdLst>
                <a:gd name="T0" fmla="*/ 458 w 458"/>
                <a:gd name="T1" fmla="*/ 19 h 163"/>
                <a:gd name="T2" fmla="*/ 430 w 458"/>
                <a:gd name="T3" fmla="*/ 70 h 163"/>
                <a:gd name="T4" fmla="*/ 389 w 458"/>
                <a:gd name="T5" fmla="*/ 110 h 163"/>
                <a:gd name="T6" fmla="*/ 339 w 458"/>
                <a:gd name="T7" fmla="*/ 139 h 163"/>
                <a:gd name="T8" fmla="*/ 284 w 458"/>
                <a:gd name="T9" fmla="*/ 158 h 163"/>
                <a:gd name="T10" fmla="*/ 227 w 458"/>
                <a:gd name="T11" fmla="*/ 163 h 163"/>
                <a:gd name="T12" fmla="*/ 170 w 458"/>
                <a:gd name="T13" fmla="*/ 153 h 163"/>
                <a:gd name="T14" fmla="*/ 115 w 458"/>
                <a:gd name="T15" fmla="*/ 132 h 163"/>
                <a:gd name="T16" fmla="*/ 67 w 458"/>
                <a:gd name="T17" fmla="*/ 98 h 163"/>
                <a:gd name="T18" fmla="*/ 31 w 458"/>
                <a:gd name="T19" fmla="*/ 55 h 163"/>
                <a:gd name="T20" fmla="*/ 0 w 458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63">
                  <a:moveTo>
                    <a:pt x="458" y="19"/>
                  </a:moveTo>
                  <a:lnTo>
                    <a:pt x="430" y="70"/>
                  </a:lnTo>
                  <a:lnTo>
                    <a:pt x="389" y="110"/>
                  </a:lnTo>
                  <a:lnTo>
                    <a:pt x="339" y="139"/>
                  </a:lnTo>
                  <a:lnTo>
                    <a:pt x="284" y="158"/>
                  </a:lnTo>
                  <a:lnTo>
                    <a:pt x="227" y="163"/>
                  </a:lnTo>
                  <a:lnTo>
                    <a:pt x="170" y="153"/>
                  </a:lnTo>
                  <a:lnTo>
                    <a:pt x="115" y="132"/>
                  </a:lnTo>
                  <a:lnTo>
                    <a:pt x="67" y="98"/>
                  </a:lnTo>
                  <a:lnTo>
                    <a:pt x="31" y="55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14"/>
            <p:cNvSpPr/>
            <p:nvPr/>
          </p:nvSpPr>
          <p:spPr bwMode="auto">
            <a:xfrm>
              <a:off x="3160877" y="1616741"/>
              <a:ext cx="994990" cy="965200"/>
            </a:xfrm>
            <a:custGeom>
              <a:avLst/>
              <a:gdLst>
                <a:gd name="T0" fmla="*/ 12 w 501"/>
                <a:gd name="T1" fmla="*/ 150 h 486"/>
                <a:gd name="T2" fmla="*/ 0 w 501"/>
                <a:gd name="T3" fmla="*/ 207 h 486"/>
                <a:gd name="T4" fmla="*/ 3 w 501"/>
                <a:gd name="T5" fmla="*/ 267 h 486"/>
                <a:gd name="T6" fmla="*/ 19 w 501"/>
                <a:gd name="T7" fmla="*/ 324 h 486"/>
                <a:gd name="T8" fmla="*/ 46 w 501"/>
                <a:gd name="T9" fmla="*/ 374 h 486"/>
                <a:gd name="T10" fmla="*/ 88 w 501"/>
                <a:gd name="T11" fmla="*/ 422 h 486"/>
                <a:gd name="T12" fmla="*/ 134 w 501"/>
                <a:gd name="T13" fmla="*/ 455 h 486"/>
                <a:gd name="T14" fmla="*/ 186 w 501"/>
                <a:gd name="T15" fmla="*/ 477 h 486"/>
                <a:gd name="T16" fmla="*/ 246 w 501"/>
                <a:gd name="T17" fmla="*/ 486 h 486"/>
                <a:gd name="T18" fmla="*/ 303 w 501"/>
                <a:gd name="T19" fmla="*/ 482 h 486"/>
                <a:gd name="T20" fmla="*/ 358 w 501"/>
                <a:gd name="T21" fmla="*/ 465 h 486"/>
                <a:gd name="T22" fmla="*/ 408 w 501"/>
                <a:gd name="T23" fmla="*/ 434 h 486"/>
                <a:gd name="T24" fmla="*/ 449 w 501"/>
                <a:gd name="T25" fmla="*/ 393 h 486"/>
                <a:gd name="T26" fmla="*/ 480 w 501"/>
                <a:gd name="T27" fmla="*/ 346 h 486"/>
                <a:gd name="T28" fmla="*/ 496 w 501"/>
                <a:gd name="T29" fmla="*/ 291 h 486"/>
                <a:gd name="T30" fmla="*/ 501 w 501"/>
                <a:gd name="T31" fmla="*/ 233 h 486"/>
                <a:gd name="T32" fmla="*/ 494 w 501"/>
                <a:gd name="T33" fmla="*/ 176 h 486"/>
                <a:gd name="T34" fmla="*/ 473 w 501"/>
                <a:gd name="T35" fmla="*/ 124 h 486"/>
                <a:gd name="T36" fmla="*/ 437 w 501"/>
                <a:gd name="T37" fmla="*/ 78 h 486"/>
                <a:gd name="T38" fmla="*/ 394 w 501"/>
                <a:gd name="T39" fmla="*/ 40 h 486"/>
                <a:gd name="T40" fmla="*/ 344 w 501"/>
                <a:gd name="T41" fmla="*/ 14 h 486"/>
                <a:gd name="T42" fmla="*/ 286 w 501"/>
                <a:gd name="T43" fmla="*/ 0 h 486"/>
                <a:gd name="T44" fmla="*/ 229 w 501"/>
                <a:gd name="T45" fmla="*/ 0 h 486"/>
                <a:gd name="T46" fmla="*/ 172 w 501"/>
                <a:gd name="T47" fmla="*/ 14 h 486"/>
                <a:gd name="T48" fmla="*/ 119 w 501"/>
                <a:gd name="T49" fmla="*/ 38 h 486"/>
                <a:gd name="T50" fmla="*/ 74 w 501"/>
                <a:gd name="T51" fmla="*/ 76 h 486"/>
                <a:gd name="T52" fmla="*/ 36 w 501"/>
                <a:gd name="T53" fmla="*/ 124 h 486"/>
                <a:gd name="T54" fmla="*/ 12 w 501"/>
                <a:gd name="T55" fmla="*/ 176 h 486"/>
                <a:gd name="T56" fmla="*/ 3 w 501"/>
                <a:gd name="T57" fmla="*/ 236 h 486"/>
                <a:gd name="T58" fmla="*/ 5 w 501"/>
                <a:gd name="T59" fmla="*/ 296 h 486"/>
                <a:gd name="T60" fmla="*/ 19 w 501"/>
                <a:gd name="T61" fmla="*/ 35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1" h="486">
                  <a:moveTo>
                    <a:pt x="12" y="150"/>
                  </a:moveTo>
                  <a:lnTo>
                    <a:pt x="0" y="207"/>
                  </a:lnTo>
                  <a:lnTo>
                    <a:pt x="3" y="267"/>
                  </a:lnTo>
                  <a:lnTo>
                    <a:pt x="19" y="324"/>
                  </a:lnTo>
                  <a:lnTo>
                    <a:pt x="46" y="374"/>
                  </a:lnTo>
                  <a:lnTo>
                    <a:pt x="88" y="422"/>
                  </a:lnTo>
                  <a:lnTo>
                    <a:pt x="134" y="455"/>
                  </a:lnTo>
                  <a:lnTo>
                    <a:pt x="186" y="477"/>
                  </a:lnTo>
                  <a:lnTo>
                    <a:pt x="246" y="486"/>
                  </a:lnTo>
                  <a:lnTo>
                    <a:pt x="303" y="482"/>
                  </a:lnTo>
                  <a:lnTo>
                    <a:pt x="358" y="465"/>
                  </a:lnTo>
                  <a:lnTo>
                    <a:pt x="408" y="434"/>
                  </a:lnTo>
                  <a:lnTo>
                    <a:pt x="449" y="393"/>
                  </a:lnTo>
                  <a:lnTo>
                    <a:pt x="480" y="346"/>
                  </a:lnTo>
                  <a:lnTo>
                    <a:pt x="496" y="291"/>
                  </a:lnTo>
                  <a:lnTo>
                    <a:pt x="501" y="233"/>
                  </a:lnTo>
                  <a:lnTo>
                    <a:pt x="494" y="176"/>
                  </a:lnTo>
                  <a:lnTo>
                    <a:pt x="473" y="124"/>
                  </a:lnTo>
                  <a:lnTo>
                    <a:pt x="437" y="78"/>
                  </a:lnTo>
                  <a:lnTo>
                    <a:pt x="394" y="40"/>
                  </a:lnTo>
                  <a:lnTo>
                    <a:pt x="344" y="14"/>
                  </a:lnTo>
                  <a:lnTo>
                    <a:pt x="286" y="0"/>
                  </a:lnTo>
                  <a:lnTo>
                    <a:pt x="229" y="0"/>
                  </a:lnTo>
                  <a:lnTo>
                    <a:pt x="172" y="14"/>
                  </a:lnTo>
                  <a:lnTo>
                    <a:pt x="119" y="38"/>
                  </a:lnTo>
                  <a:lnTo>
                    <a:pt x="74" y="76"/>
                  </a:lnTo>
                  <a:lnTo>
                    <a:pt x="36" y="124"/>
                  </a:lnTo>
                  <a:lnTo>
                    <a:pt x="12" y="176"/>
                  </a:lnTo>
                  <a:lnTo>
                    <a:pt x="3" y="236"/>
                  </a:lnTo>
                  <a:lnTo>
                    <a:pt x="5" y="296"/>
                  </a:lnTo>
                  <a:lnTo>
                    <a:pt x="19" y="35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15"/>
            <p:cNvSpPr/>
            <p:nvPr/>
          </p:nvSpPr>
          <p:spPr bwMode="auto">
            <a:xfrm>
              <a:off x="3516373" y="1815341"/>
              <a:ext cx="635523" cy="714963"/>
            </a:xfrm>
            <a:custGeom>
              <a:avLst/>
              <a:gdLst>
                <a:gd name="T0" fmla="*/ 289 w 320"/>
                <a:gd name="T1" fmla="*/ 0 h 360"/>
                <a:gd name="T2" fmla="*/ 310 w 320"/>
                <a:gd name="T3" fmla="*/ 52 h 360"/>
                <a:gd name="T4" fmla="*/ 320 w 320"/>
                <a:gd name="T5" fmla="*/ 110 h 360"/>
                <a:gd name="T6" fmla="*/ 313 w 320"/>
                <a:gd name="T7" fmla="*/ 167 h 360"/>
                <a:gd name="T8" fmla="*/ 296 w 320"/>
                <a:gd name="T9" fmla="*/ 219 h 360"/>
                <a:gd name="T10" fmla="*/ 265 w 320"/>
                <a:gd name="T11" fmla="*/ 269 h 360"/>
                <a:gd name="T12" fmla="*/ 222 w 320"/>
                <a:gd name="T13" fmla="*/ 310 h 360"/>
                <a:gd name="T14" fmla="*/ 172 w 320"/>
                <a:gd name="T15" fmla="*/ 339 h 360"/>
                <a:gd name="T16" fmla="*/ 117 w 320"/>
                <a:gd name="T17" fmla="*/ 355 h 360"/>
                <a:gd name="T18" fmla="*/ 60 w 320"/>
                <a:gd name="T19" fmla="*/ 360 h 360"/>
                <a:gd name="T20" fmla="*/ 0 w 320"/>
                <a:gd name="T21" fmla="*/ 35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360">
                  <a:moveTo>
                    <a:pt x="289" y="0"/>
                  </a:moveTo>
                  <a:lnTo>
                    <a:pt x="310" y="52"/>
                  </a:lnTo>
                  <a:lnTo>
                    <a:pt x="320" y="110"/>
                  </a:lnTo>
                  <a:lnTo>
                    <a:pt x="313" y="167"/>
                  </a:lnTo>
                  <a:lnTo>
                    <a:pt x="296" y="219"/>
                  </a:lnTo>
                  <a:lnTo>
                    <a:pt x="265" y="269"/>
                  </a:lnTo>
                  <a:lnTo>
                    <a:pt x="222" y="310"/>
                  </a:lnTo>
                  <a:lnTo>
                    <a:pt x="172" y="339"/>
                  </a:lnTo>
                  <a:lnTo>
                    <a:pt x="117" y="355"/>
                  </a:lnTo>
                  <a:lnTo>
                    <a:pt x="60" y="360"/>
                  </a:lnTo>
                  <a:lnTo>
                    <a:pt x="0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16"/>
            <p:cNvSpPr/>
            <p:nvPr/>
          </p:nvSpPr>
          <p:spPr bwMode="auto">
            <a:xfrm>
              <a:off x="3146975" y="1586951"/>
              <a:ext cx="369397" cy="925480"/>
            </a:xfrm>
            <a:custGeom>
              <a:avLst/>
              <a:gdLst>
                <a:gd name="T0" fmla="*/ 117 w 186"/>
                <a:gd name="T1" fmla="*/ 0 h 466"/>
                <a:gd name="T2" fmla="*/ 72 w 186"/>
                <a:gd name="T3" fmla="*/ 39 h 466"/>
                <a:gd name="T4" fmla="*/ 36 w 186"/>
                <a:gd name="T5" fmla="*/ 84 h 466"/>
                <a:gd name="T6" fmla="*/ 14 w 186"/>
                <a:gd name="T7" fmla="*/ 136 h 466"/>
                <a:gd name="T8" fmla="*/ 0 w 186"/>
                <a:gd name="T9" fmla="*/ 196 h 466"/>
                <a:gd name="T10" fmla="*/ 2 w 186"/>
                <a:gd name="T11" fmla="*/ 256 h 466"/>
                <a:gd name="T12" fmla="*/ 17 w 186"/>
                <a:gd name="T13" fmla="*/ 311 h 466"/>
                <a:gd name="T14" fmla="*/ 45 w 186"/>
                <a:gd name="T15" fmla="*/ 363 h 466"/>
                <a:gd name="T16" fmla="*/ 84 w 186"/>
                <a:gd name="T17" fmla="*/ 408 h 466"/>
                <a:gd name="T18" fmla="*/ 134 w 186"/>
                <a:gd name="T19" fmla="*/ 444 h 466"/>
                <a:gd name="T20" fmla="*/ 186 w 186"/>
                <a:gd name="T21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466">
                  <a:moveTo>
                    <a:pt x="117" y="0"/>
                  </a:moveTo>
                  <a:lnTo>
                    <a:pt x="72" y="39"/>
                  </a:lnTo>
                  <a:lnTo>
                    <a:pt x="36" y="84"/>
                  </a:lnTo>
                  <a:lnTo>
                    <a:pt x="14" y="136"/>
                  </a:lnTo>
                  <a:lnTo>
                    <a:pt x="0" y="196"/>
                  </a:lnTo>
                  <a:lnTo>
                    <a:pt x="2" y="256"/>
                  </a:lnTo>
                  <a:lnTo>
                    <a:pt x="17" y="311"/>
                  </a:lnTo>
                  <a:lnTo>
                    <a:pt x="45" y="363"/>
                  </a:lnTo>
                  <a:lnTo>
                    <a:pt x="84" y="408"/>
                  </a:lnTo>
                  <a:lnTo>
                    <a:pt x="134" y="444"/>
                  </a:lnTo>
                  <a:lnTo>
                    <a:pt x="186" y="46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17"/>
            <p:cNvSpPr/>
            <p:nvPr/>
          </p:nvSpPr>
          <p:spPr bwMode="auto">
            <a:xfrm>
              <a:off x="3379338" y="1511482"/>
              <a:ext cx="748725" cy="587859"/>
            </a:xfrm>
            <a:custGeom>
              <a:avLst/>
              <a:gdLst>
                <a:gd name="T0" fmla="*/ 372 w 377"/>
                <a:gd name="T1" fmla="*/ 296 h 296"/>
                <a:gd name="T2" fmla="*/ 377 w 377"/>
                <a:gd name="T3" fmla="*/ 239 h 296"/>
                <a:gd name="T4" fmla="*/ 370 w 377"/>
                <a:gd name="T5" fmla="*/ 182 h 296"/>
                <a:gd name="T6" fmla="*/ 351 w 377"/>
                <a:gd name="T7" fmla="*/ 129 h 296"/>
                <a:gd name="T8" fmla="*/ 317 w 377"/>
                <a:gd name="T9" fmla="*/ 81 h 296"/>
                <a:gd name="T10" fmla="*/ 274 w 377"/>
                <a:gd name="T11" fmla="*/ 43 h 296"/>
                <a:gd name="T12" fmla="*/ 224 w 377"/>
                <a:gd name="T13" fmla="*/ 17 h 296"/>
                <a:gd name="T14" fmla="*/ 167 w 377"/>
                <a:gd name="T15" fmla="*/ 3 h 296"/>
                <a:gd name="T16" fmla="*/ 110 w 377"/>
                <a:gd name="T17" fmla="*/ 0 h 296"/>
                <a:gd name="T18" fmla="*/ 52 w 377"/>
                <a:gd name="T19" fmla="*/ 15 h 296"/>
                <a:gd name="T20" fmla="*/ 0 w 377"/>
                <a:gd name="T21" fmla="*/ 3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96">
                  <a:moveTo>
                    <a:pt x="372" y="296"/>
                  </a:moveTo>
                  <a:lnTo>
                    <a:pt x="377" y="239"/>
                  </a:lnTo>
                  <a:lnTo>
                    <a:pt x="370" y="182"/>
                  </a:lnTo>
                  <a:lnTo>
                    <a:pt x="351" y="129"/>
                  </a:lnTo>
                  <a:lnTo>
                    <a:pt x="317" y="81"/>
                  </a:lnTo>
                  <a:lnTo>
                    <a:pt x="274" y="43"/>
                  </a:lnTo>
                  <a:lnTo>
                    <a:pt x="224" y="17"/>
                  </a:lnTo>
                  <a:lnTo>
                    <a:pt x="167" y="3"/>
                  </a:lnTo>
                  <a:lnTo>
                    <a:pt x="110" y="0"/>
                  </a:lnTo>
                  <a:lnTo>
                    <a:pt x="52" y="15"/>
                  </a:lnTo>
                  <a:lnTo>
                    <a:pt x="0" y="3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18"/>
            <p:cNvSpPr/>
            <p:nvPr/>
          </p:nvSpPr>
          <p:spPr bwMode="auto">
            <a:xfrm>
              <a:off x="3212514" y="2099341"/>
              <a:ext cx="905619" cy="383299"/>
            </a:xfrm>
            <a:custGeom>
              <a:avLst/>
              <a:gdLst>
                <a:gd name="T0" fmla="*/ 456 w 456"/>
                <a:gd name="T1" fmla="*/ 0 h 193"/>
                <a:gd name="T2" fmla="*/ 437 w 456"/>
                <a:gd name="T3" fmla="*/ 55 h 193"/>
                <a:gd name="T4" fmla="*/ 406 w 456"/>
                <a:gd name="T5" fmla="*/ 103 h 193"/>
                <a:gd name="T6" fmla="*/ 363 w 456"/>
                <a:gd name="T7" fmla="*/ 143 h 193"/>
                <a:gd name="T8" fmla="*/ 313 w 456"/>
                <a:gd name="T9" fmla="*/ 172 h 193"/>
                <a:gd name="T10" fmla="*/ 258 w 456"/>
                <a:gd name="T11" fmla="*/ 188 h 193"/>
                <a:gd name="T12" fmla="*/ 198 w 456"/>
                <a:gd name="T13" fmla="*/ 193 h 193"/>
                <a:gd name="T14" fmla="*/ 144 w 456"/>
                <a:gd name="T15" fmla="*/ 184 h 193"/>
                <a:gd name="T16" fmla="*/ 86 w 456"/>
                <a:gd name="T17" fmla="*/ 160 h 193"/>
                <a:gd name="T18" fmla="*/ 39 w 456"/>
                <a:gd name="T19" fmla="*/ 126 h 193"/>
                <a:gd name="T20" fmla="*/ 0 w 456"/>
                <a:gd name="T21" fmla="*/ 8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93">
                  <a:moveTo>
                    <a:pt x="456" y="0"/>
                  </a:moveTo>
                  <a:lnTo>
                    <a:pt x="437" y="55"/>
                  </a:lnTo>
                  <a:lnTo>
                    <a:pt x="406" y="103"/>
                  </a:lnTo>
                  <a:lnTo>
                    <a:pt x="363" y="143"/>
                  </a:lnTo>
                  <a:lnTo>
                    <a:pt x="313" y="172"/>
                  </a:lnTo>
                  <a:lnTo>
                    <a:pt x="258" y="188"/>
                  </a:lnTo>
                  <a:lnTo>
                    <a:pt x="198" y="193"/>
                  </a:lnTo>
                  <a:lnTo>
                    <a:pt x="144" y="184"/>
                  </a:lnTo>
                  <a:lnTo>
                    <a:pt x="86" y="160"/>
                  </a:lnTo>
                  <a:lnTo>
                    <a:pt x="39" y="126"/>
                  </a:lnTo>
                  <a:lnTo>
                    <a:pt x="0" y="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19"/>
            <p:cNvSpPr/>
            <p:nvPr/>
          </p:nvSpPr>
          <p:spPr bwMode="auto">
            <a:xfrm>
              <a:off x="3146975" y="1819314"/>
              <a:ext cx="881787" cy="460754"/>
            </a:xfrm>
            <a:custGeom>
              <a:avLst/>
              <a:gdLst>
                <a:gd name="T0" fmla="*/ 0 w 444"/>
                <a:gd name="T1" fmla="*/ 81 h 232"/>
                <a:gd name="T2" fmla="*/ 45 w 444"/>
                <a:gd name="T3" fmla="*/ 43 h 232"/>
                <a:gd name="T4" fmla="*/ 98 w 444"/>
                <a:gd name="T5" fmla="*/ 15 h 232"/>
                <a:gd name="T6" fmla="*/ 155 w 444"/>
                <a:gd name="T7" fmla="*/ 0 h 232"/>
                <a:gd name="T8" fmla="*/ 215 w 444"/>
                <a:gd name="T9" fmla="*/ 0 h 232"/>
                <a:gd name="T10" fmla="*/ 272 w 444"/>
                <a:gd name="T11" fmla="*/ 12 h 232"/>
                <a:gd name="T12" fmla="*/ 324 w 444"/>
                <a:gd name="T13" fmla="*/ 38 h 232"/>
                <a:gd name="T14" fmla="*/ 370 w 444"/>
                <a:gd name="T15" fmla="*/ 74 h 232"/>
                <a:gd name="T16" fmla="*/ 408 w 444"/>
                <a:gd name="T17" fmla="*/ 122 h 232"/>
                <a:gd name="T18" fmla="*/ 432 w 444"/>
                <a:gd name="T19" fmla="*/ 174 h 232"/>
                <a:gd name="T20" fmla="*/ 444 w 444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4" h="232">
                  <a:moveTo>
                    <a:pt x="0" y="81"/>
                  </a:moveTo>
                  <a:lnTo>
                    <a:pt x="45" y="43"/>
                  </a:lnTo>
                  <a:lnTo>
                    <a:pt x="98" y="15"/>
                  </a:lnTo>
                  <a:lnTo>
                    <a:pt x="155" y="0"/>
                  </a:lnTo>
                  <a:lnTo>
                    <a:pt x="215" y="0"/>
                  </a:lnTo>
                  <a:lnTo>
                    <a:pt x="272" y="12"/>
                  </a:lnTo>
                  <a:lnTo>
                    <a:pt x="324" y="38"/>
                  </a:lnTo>
                  <a:lnTo>
                    <a:pt x="370" y="74"/>
                  </a:lnTo>
                  <a:lnTo>
                    <a:pt x="408" y="122"/>
                  </a:lnTo>
                  <a:lnTo>
                    <a:pt x="432" y="174"/>
                  </a:lnTo>
                  <a:lnTo>
                    <a:pt x="444" y="23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20"/>
            <p:cNvSpPr/>
            <p:nvPr/>
          </p:nvSpPr>
          <p:spPr bwMode="auto">
            <a:xfrm>
              <a:off x="3123143" y="1469776"/>
              <a:ext cx="564026" cy="790431"/>
            </a:xfrm>
            <a:custGeom>
              <a:avLst/>
              <a:gdLst>
                <a:gd name="T0" fmla="*/ 284 w 284"/>
                <a:gd name="T1" fmla="*/ 2 h 398"/>
                <a:gd name="T2" fmla="*/ 227 w 284"/>
                <a:gd name="T3" fmla="*/ 0 h 398"/>
                <a:gd name="T4" fmla="*/ 170 w 284"/>
                <a:gd name="T5" fmla="*/ 12 h 398"/>
                <a:gd name="T6" fmla="*/ 117 w 284"/>
                <a:gd name="T7" fmla="*/ 36 h 398"/>
                <a:gd name="T8" fmla="*/ 72 w 284"/>
                <a:gd name="T9" fmla="*/ 74 h 398"/>
                <a:gd name="T10" fmla="*/ 36 w 284"/>
                <a:gd name="T11" fmla="*/ 119 h 398"/>
                <a:gd name="T12" fmla="*/ 12 w 284"/>
                <a:gd name="T13" fmla="*/ 172 h 398"/>
                <a:gd name="T14" fmla="*/ 0 w 284"/>
                <a:gd name="T15" fmla="*/ 229 h 398"/>
                <a:gd name="T16" fmla="*/ 3 w 284"/>
                <a:gd name="T17" fmla="*/ 291 h 398"/>
                <a:gd name="T18" fmla="*/ 17 w 284"/>
                <a:gd name="T19" fmla="*/ 346 h 398"/>
                <a:gd name="T20" fmla="*/ 45 w 284"/>
                <a:gd name="T21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8">
                  <a:moveTo>
                    <a:pt x="284" y="2"/>
                  </a:moveTo>
                  <a:lnTo>
                    <a:pt x="227" y="0"/>
                  </a:lnTo>
                  <a:lnTo>
                    <a:pt x="170" y="12"/>
                  </a:lnTo>
                  <a:lnTo>
                    <a:pt x="117" y="36"/>
                  </a:lnTo>
                  <a:lnTo>
                    <a:pt x="72" y="74"/>
                  </a:lnTo>
                  <a:lnTo>
                    <a:pt x="36" y="119"/>
                  </a:lnTo>
                  <a:lnTo>
                    <a:pt x="12" y="172"/>
                  </a:lnTo>
                  <a:lnTo>
                    <a:pt x="0" y="229"/>
                  </a:lnTo>
                  <a:lnTo>
                    <a:pt x="3" y="291"/>
                  </a:lnTo>
                  <a:lnTo>
                    <a:pt x="17" y="346"/>
                  </a:lnTo>
                  <a:lnTo>
                    <a:pt x="45" y="3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21"/>
            <p:cNvSpPr/>
            <p:nvPr/>
          </p:nvSpPr>
          <p:spPr bwMode="auto">
            <a:xfrm>
              <a:off x="3198611" y="1716042"/>
              <a:ext cx="919521" cy="349537"/>
            </a:xfrm>
            <a:custGeom>
              <a:avLst/>
              <a:gdLst>
                <a:gd name="T0" fmla="*/ 463 w 463"/>
                <a:gd name="T1" fmla="*/ 176 h 176"/>
                <a:gd name="T2" fmla="*/ 439 w 463"/>
                <a:gd name="T3" fmla="*/ 124 h 176"/>
                <a:gd name="T4" fmla="*/ 406 w 463"/>
                <a:gd name="T5" fmla="*/ 76 h 176"/>
                <a:gd name="T6" fmla="*/ 360 w 463"/>
                <a:gd name="T7" fmla="*/ 40 h 176"/>
                <a:gd name="T8" fmla="*/ 308 w 463"/>
                <a:gd name="T9" fmla="*/ 14 h 176"/>
                <a:gd name="T10" fmla="*/ 251 w 463"/>
                <a:gd name="T11" fmla="*/ 0 h 176"/>
                <a:gd name="T12" fmla="*/ 194 w 463"/>
                <a:gd name="T13" fmla="*/ 2 h 176"/>
                <a:gd name="T14" fmla="*/ 136 w 463"/>
                <a:gd name="T15" fmla="*/ 14 h 176"/>
                <a:gd name="T16" fmla="*/ 81 w 463"/>
                <a:gd name="T17" fmla="*/ 40 h 176"/>
                <a:gd name="T18" fmla="*/ 36 w 463"/>
                <a:gd name="T19" fmla="*/ 79 h 176"/>
                <a:gd name="T20" fmla="*/ 0 w 463"/>
                <a:gd name="T21" fmla="*/ 12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76">
                  <a:moveTo>
                    <a:pt x="463" y="176"/>
                  </a:moveTo>
                  <a:lnTo>
                    <a:pt x="439" y="124"/>
                  </a:lnTo>
                  <a:lnTo>
                    <a:pt x="406" y="76"/>
                  </a:lnTo>
                  <a:lnTo>
                    <a:pt x="360" y="40"/>
                  </a:lnTo>
                  <a:lnTo>
                    <a:pt x="308" y="14"/>
                  </a:lnTo>
                  <a:lnTo>
                    <a:pt x="251" y="0"/>
                  </a:lnTo>
                  <a:lnTo>
                    <a:pt x="194" y="2"/>
                  </a:lnTo>
                  <a:lnTo>
                    <a:pt x="136" y="14"/>
                  </a:lnTo>
                  <a:lnTo>
                    <a:pt x="81" y="40"/>
                  </a:lnTo>
                  <a:lnTo>
                    <a:pt x="36" y="79"/>
                  </a:lnTo>
                  <a:lnTo>
                    <a:pt x="0" y="12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22"/>
            <p:cNvSpPr/>
            <p:nvPr/>
          </p:nvSpPr>
          <p:spPr bwMode="auto">
            <a:xfrm>
              <a:off x="3184709" y="1565105"/>
              <a:ext cx="905619" cy="349537"/>
            </a:xfrm>
            <a:custGeom>
              <a:avLst/>
              <a:gdLst>
                <a:gd name="T0" fmla="*/ 456 w 456"/>
                <a:gd name="T1" fmla="*/ 126 h 176"/>
                <a:gd name="T2" fmla="*/ 422 w 456"/>
                <a:gd name="T3" fmla="*/ 78 h 176"/>
                <a:gd name="T4" fmla="*/ 379 w 456"/>
                <a:gd name="T5" fmla="*/ 40 h 176"/>
                <a:gd name="T6" fmla="*/ 329 w 456"/>
                <a:gd name="T7" fmla="*/ 14 h 176"/>
                <a:gd name="T8" fmla="*/ 272 w 456"/>
                <a:gd name="T9" fmla="*/ 0 h 176"/>
                <a:gd name="T10" fmla="*/ 215 w 456"/>
                <a:gd name="T11" fmla="*/ 0 h 176"/>
                <a:gd name="T12" fmla="*/ 158 w 456"/>
                <a:gd name="T13" fmla="*/ 11 h 176"/>
                <a:gd name="T14" fmla="*/ 105 w 456"/>
                <a:gd name="T15" fmla="*/ 38 h 176"/>
                <a:gd name="T16" fmla="*/ 60 w 456"/>
                <a:gd name="T17" fmla="*/ 76 h 176"/>
                <a:gd name="T18" fmla="*/ 24 w 456"/>
                <a:gd name="T19" fmla="*/ 121 h 176"/>
                <a:gd name="T20" fmla="*/ 0 w 456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76">
                  <a:moveTo>
                    <a:pt x="456" y="126"/>
                  </a:moveTo>
                  <a:lnTo>
                    <a:pt x="422" y="78"/>
                  </a:lnTo>
                  <a:lnTo>
                    <a:pt x="379" y="40"/>
                  </a:lnTo>
                  <a:lnTo>
                    <a:pt x="329" y="14"/>
                  </a:lnTo>
                  <a:lnTo>
                    <a:pt x="272" y="0"/>
                  </a:lnTo>
                  <a:lnTo>
                    <a:pt x="215" y="0"/>
                  </a:lnTo>
                  <a:lnTo>
                    <a:pt x="158" y="11"/>
                  </a:lnTo>
                  <a:lnTo>
                    <a:pt x="105" y="38"/>
                  </a:lnTo>
                  <a:lnTo>
                    <a:pt x="60" y="76"/>
                  </a:lnTo>
                  <a:lnTo>
                    <a:pt x="24" y="121"/>
                  </a:lnTo>
                  <a:lnTo>
                    <a:pt x="0" y="17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23"/>
            <p:cNvSpPr/>
            <p:nvPr/>
          </p:nvSpPr>
          <p:spPr bwMode="auto">
            <a:xfrm>
              <a:off x="3085409" y="1432042"/>
              <a:ext cx="1014850" cy="1008892"/>
            </a:xfrm>
            <a:custGeom>
              <a:avLst/>
              <a:gdLst>
                <a:gd name="T0" fmla="*/ 432 w 511"/>
                <a:gd name="T1" fmla="*/ 83 h 508"/>
                <a:gd name="T2" fmla="*/ 391 w 511"/>
                <a:gd name="T3" fmla="*/ 45 h 508"/>
                <a:gd name="T4" fmla="*/ 341 w 511"/>
                <a:gd name="T5" fmla="*/ 16 h 508"/>
                <a:gd name="T6" fmla="*/ 291 w 511"/>
                <a:gd name="T7" fmla="*/ 0 h 508"/>
                <a:gd name="T8" fmla="*/ 229 w 511"/>
                <a:gd name="T9" fmla="*/ 0 h 508"/>
                <a:gd name="T10" fmla="*/ 172 w 511"/>
                <a:gd name="T11" fmla="*/ 12 h 508"/>
                <a:gd name="T12" fmla="*/ 119 w 511"/>
                <a:gd name="T13" fmla="*/ 35 h 508"/>
                <a:gd name="T14" fmla="*/ 74 w 511"/>
                <a:gd name="T15" fmla="*/ 71 h 508"/>
                <a:gd name="T16" fmla="*/ 38 w 511"/>
                <a:gd name="T17" fmla="*/ 117 h 508"/>
                <a:gd name="T18" fmla="*/ 12 w 511"/>
                <a:gd name="T19" fmla="*/ 171 h 508"/>
                <a:gd name="T20" fmla="*/ 0 w 511"/>
                <a:gd name="T21" fmla="*/ 229 h 508"/>
                <a:gd name="T22" fmla="*/ 2 w 511"/>
                <a:gd name="T23" fmla="*/ 286 h 508"/>
                <a:gd name="T24" fmla="*/ 17 w 511"/>
                <a:gd name="T25" fmla="*/ 346 h 508"/>
                <a:gd name="T26" fmla="*/ 45 w 511"/>
                <a:gd name="T27" fmla="*/ 396 h 508"/>
                <a:gd name="T28" fmla="*/ 84 w 511"/>
                <a:gd name="T29" fmla="*/ 441 h 508"/>
                <a:gd name="T30" fmla="*/ 131 w 511"/>
                <a:gd name="T31" fmla="*/ 474 h 508"/>
                <a:gd name="T32" fmla="*/ 186 w 511"/>
                <a:gd name="T33" fmla="*/ 498 h 508"/>
                <a:gd name="T34" fmla="*/ 246 w 511"/>
                <a:gd name="T35" fmla="*/ 508 h 508"/>
                <a:gd name="T36" fmla="*/ 303 w 511"/>
                <a:gd name="T37" fmla="*/ 505 h 508"/>
                <a:gd name="T38" fmla="*/ 360 w 511"/>
                <a:gd name="T39" fmla="*/ 489 h 508"/>
                <a:gd name="T40" fmla="*/ 410 w 511"/>
                <a:gd name="T41" fmla="*/ 458 h 508"/>
                <a:gd name="T42" fmla="*/ 453 w 511"/>
                <a:gd name="T43" fmla="*/ 420 h 508"/>
                <a:gd name="T44" fmla="*/ 484 w 511"/>
                <a:gd name="T45" fmla="*/ 369 h 508"/>
                <a:gd name="T46" fmla="*/ 503 w 511"/>
                <a:gd name="T47" fmla="*/ 317 h 508"/>
                <a:gd name="T48" fmla="*/ 511 w 511"/>
                <a:gd name="T49" fmla="*/ 260 h 508"/>
                <a:gd name="T50" fmla="*/ 503 w 511"/>
                <a:gd name="T51" fmla="*/ 202 h 508"/>
                <a:gd name="T52" fmla="*/ 484 w 511"/>
                <a:gd name="T53" fmla="*/ 148 h 508"/>
                <a:gd name="T54" fmla="*/ 451 w 511"/>
                <a:gd name="T55" fmla="*/ 100 h 508"/>
                <a:gd name="T56" fmla="*/ 408 w 511"/>
                <a:gd name="T57" fmla="*/ 62 h 508"/>
                <a:gd name="T58" fmla="*/ 358 w 511"/>
                <a:gd name="T59" fmla="*/ 35 h 508"/>
                <a:gd name="T60" fmla="*/ 303 w 511"/>
                <a:gd name="T61" fmla="*/ 2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508">
                  <a:moveTo>
                    <a:pt x="432" y="83"/>
                  </a:moveTo>
                  <a:lnTo>
                    <a:pt x="391" y="45"/>
                  </a:lnTo>
                  <a:lnTo>
                    <a:pt x="341" y="16"/>
                  </a:lnTo>
                  <a:lnTo>
                    <a:pt x="291" y="0"/>
                  </a:lnTo>
                  <a:lnTo>
                    <a:pt x="229" y="0"/>
                  </a:lnTo>
                  <a:lnTo>
                    <a:pt x="172" y="12"/>
                  </a:lnTo>
                  <a:lnTo>
                    <a:pt x="119" y="35"/>
                  </a:lnTo>
                  <a:lnTo>
                    <a:pt x="74" y="71"/>
                  </a:lnTo>
                  <a:lnTo>
                    <a:pt x="38" y="117"/>
                  </a:lnTo>
                  <a:lnTo>
                    <a:pt x="12" y="171"/>
                  </a:lnTo>
                  <a:lnTo>
                    <a:pt x="0" y="229"/>
                  </a:lnTo>
                  <a:lnTo>
                    <a:pt x="2" y="286"/>
                  </a:lnTo>
                  <a:lnTo>
                    <a:pt x="17" y="346"/>
                  </a:lnTo>
                  <a:lnTo>
                    <a:pt x="45" y="396"/>
                  </a:lnTo>
                  <a:lnTo>
                    <a:pt x="84" y="441"/>
                  </a:lnTo>
                  <a:lnTo>
                    <a:pt x="131" y="474"/>
                  </a:lnTo>
                  <a:lnTo>
                    <a:pt x="186" y="498"/>
                  </a:lnTo>
                  <a:lnTo>
                    <a:pt x="246" y="508"/>
                  </a:lnTo>
                  <a:lnTo>
                    <a:pt x="303" y="505"/>
                  </a:lnTo>
                  <a:lnTo>
                    <a:pt x="360" y="489"/>
                  </a:lnTo>
                  <a:lnTo>
                    <a:pt x="410" y="458"/>
                  </a:lnTo>
                  <a:lnTo>
                    <a:pt x="453" y="420"/>
                  </a:lnTo>
                  <a:lnTo>
                    <a:pt x="484" y="369"/>
                  </a:lnTo>
                  <a:lnTo>
                    <a:pt x="503" y="317"/>
                  </a:lnTo>
                  <a:lnTo>
                    <a:pt x="511" y="260"/>
                  </a:lnTo>
                  <a:lnTo>
                    <a:pt x="503" y="202"/>
                  </a:lnTo>
                  <a:lnTo>
                    <a:pt x="484" y="148"/>
                  </a:lnTo>
                  <a:lnTo>
                    <a:pt x="451" y="100"/>
                  </a:lnTo>
                  <a:lnTo>
                    <a:pt x="408" y="62"/>
                  </a:lnTo>
                  <a:lnTo>
                    <a:pt x="358" y="35"/>
                  </a:lnTo>
                  <a:lnTo>
                    <a:pt x="303" y="2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4"/>
            <p:cNvSpPr/>
            <p:nvPr/>
          </p:nvSpPr>
          <p:spPr bwMode="auto">
            <a:xfrm>
              <a:off x="3522331" y="1596881"/>
              <a:ext cx="538208" cy="814264"/>
            </a:xfrm>
            <a:custGeom>
              <a:avLst/>
              <a:gdLst>
                <a:gd name="T0" fmla="*/ 212 w 271"/>
                <a:gd name="T1" fmla="*/ 0 h 410"/>
                <a:gd name="T2" fmla="*/ 245 w 271"/>
                <a:gd name="T3" fmla="*/ 48 h 410"/>
                <a:gd name="T4" fmla="*/ 264 w 271"/>
                <a:gd name="T5" fmla="*/ 103 h 410"/>
                <a:gd name="T6" fmla="*/ 271 w 271"/>
                <a:gd name="T7" fmla="*/ 160 h 410"/>
                <a:gd name="T8" fmla="*/ 264 w 271"/>
                <a:gd name="T9" fmla="*/ 217 h 410"/>
                <a:gd name="T10" fmla="*/ 243 w 271"/>
                <a:gd name="T11" fmla="*/ 272 h 410"/>
                <a:gd name="T12" fmla="*/ 212 w 271"/>
                <a:gd name="T13" fmla="*/ 320 h 410"/>
                <a:gd name="T14" fmla="*/ 169 w 271"/>
                <a:gd name="T15" fmla="*/ 360 h 410"/>
                <a:gd name="T16" fmla="*/ 116 w 271"/>
                <a:gd name="T17" fmla="*/ 389 h 410"/>
                <a:gd name="T18" fmla="*/ 62 w 271"/>
                <a:gd name="T19" fmla="*/ 406 h 410"/>
                <a:gd name="T20" fmla="*/ 0 w 271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410">
                  <a:moveTo>
                    <a:pt x="212" y="0"/>
                  </a:moveTo>
                  <a:lnTo>
                    <a:pt x="245" y="48"/>
                  </a:lnTo>
                  <a:lnTo>
                    <a:pt x="264" y="103"/>
                  </a:lnTo>
                  <a:lnTo>
                    <a:pt x="271" y="160"/>
                  </a:lnTo>
                  <a:lnTo>
                    <a:pt x="264" y="217"/>
                  </a:lnTo>
                  <a:lnTo>
                    <a:pt x="243" y="272"/>
                  </a:lnTo>
                  <a:lnTo>
                    <a:pt x="212" y="320"/>
                  </a:lnTo>
                  <a:lnTo>
                    <a:pt x="169" y="360"/>
                  </a:lnTo>
                  <a:lnTo>
                    <a:pt x="116" y="389"/>
                  </a:lnTo>
                  <a:lnTo>
                    <a:pt x="62" y="406"/>
                  </a:lnTo>
                  <a:lnTo>
                    <a:pt x="0" y="41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25"/>
            <p:cNvSpPr/>
            <p:nvPr/>
          </p:nvSpPr>
          <p:spPr bwMode="auto">
            <a:xfrm>
              <a:off x="3190668" y="1402253"/>
              <a:ext cx="824193" cy="492530"/>
            </a:xfrm>
            <a:custGeom>
              <a:avLst/>
              <a:gdLst>
                <a:gd name="T0" fmla="*/ 415 w 415"/>
                <a:gd name="T1" fmla="*/ 248 h 248"/>
                <a:gd name="T2" fmla="*/ 407 w 415"/>
                <a:gd name="T3" fmla="*/ 189 h 248"/>
                <a:gd name="T4" fmla="*/ 388 w 415"/>
                <a:gd name="T5" fmla="*/ 136 h 248"/>
                <a:gd name="T6" fmla="*/ 357 w 415"/>
                <a:gd name="T7" fmla="*/ 89 h 248"/>
                <a:gd name="T8" fmla="*/ 317 w 415"/>
                <a:gd name="T9" fmla="*/ 48 h 248"/>
                <a:gd name="T10" fmla="*/ 267 w 415"/>
                <a:gd name="T11" fmla="*/ 19 h 248"/>
                <a:gd name="T12" fmla="*/ 212 w 415"/>
                <a:gd name="T13" fmla="*/ 3 h 248"/>
                <a:gd name="T14" fmla="*/ 155 w 415"/>
                <a:gd name="T15" fmla="*/ 0 h 248"/>
                <a:gd name="T16" fmla="*/ 97 w 415"/>
                <a:gd name="T17" fmla="*/ 12 h 248"/>
                <a:gd name="T18" fmla="*/ 45 w 415"/>
                <a:gd name="T19" fmla="*/ 36 h 248"/>
                <a:gd name="T20" fmla="*/ 0 w 415"/>
                <a:gd name="T21" fmla="*/ 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248">
                  <a:moveTo>
                    <a:pt x="415" y="248"/>
                  </a:moveTo>
                  <a:lnTo>
                    <a:pt x="407" y="189"/>
                  </a:lnTo>
                  <a:lnTo>
                    <a:pt x="388" y="136"/>
                  </a:lnTo>
                  <a:lnTo>
                    <a:pt x="357" y="89"/>
                  </a:lnTo>
                  <a:lnTo>
                    <a:pt x="317" y="48"/>
                  </a:lnTo>
                  <a:lnTo>
                    <a:pt x="267" y="19"/>
                  </a:lnTo>
                  <a:lnTo>
                    <a:pt x="212" y="3"/>
                  </a:lnTo>
                  <a:lnTo>
                    <a:pt x="155" y="0"/>
                  </a:lnTo>
                  <a:lnTo>
                    <a:pt x="97" y="12"/>
                  </a:lnTo>
                  <a:lnTo>
                    <a:pt x="45" y="36"/>
                  </a:lnTo>
                  <a:lnTo>
                    <a:pt x="0" y="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26"/>
            <p:cNvSpPr/>
            <p:nvPr/>
          </p:nvSpPr>
          <p:spPr bwMode="auto">
            <a:xfrm>
              <a:off x="3156905" y="1894783"/>
              <a:ext cx="857955" cy="494516"/>
            </a:xfrm>
            <a:custGeom>
              <a:avLst/>
              <a:gdLst>
                <a:gd name="T0" fmla="*/ 432 w 432"/>
                <a:gd name="T1" fmla="*/ 0 h 249"/>
                <a:gd name="T2" fmla="*/ 424 w 432"/>
                <a:gd name="T3" fmla="*/ 58 h 249"/>
                <a:gd name="T4" fmla="*/ 403 w 432"/>
                <a:gd name="T5" fmla="*/ 110 h 249"/>
                <a:gd name="T6" fmla="*/ 370 w 432"/>
                <a:gd name="T7" fmla="*/ 160 h 249"/>
                <a:gd name="T8" fmla="*/ 327 w 432"/>
                <a:gd name="T9" fmla="*/ 198 h 249"/>
                <a:gd name="T10" fmla="*/ 277 w 432"/>
                <a:gd name="T11" fmla="*/ 229 h 249"/>
                <a:gd name="T12" fmla="*/ 219 w 432"/>
                <a:gd name="T13" fmla="*/ 246 h 249"/>
                <a:gd name="T14" fmla="*/ 160 w 432"/>
                <a:gd name="T15" fmla="*/ 249 h 249"/>
                <a:gd name="T16" fmla="*/ 102 w 432"/>
                <a:gd name="T17" fmla="*/ 239 h 249"/>
                <a:gd name="T18" fmla="*/ 48 w 432"/>
                <a:gd name="T19" fmla="*/ 215 h 249"/>
                <a:gd name="T20" fmla="*/ 0 w 432"/>
                <a:gd name="T21" fmla="*/ 18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249">
                  <a:moveTo>
                    <a:pt x="432" y="0"/>
                  </a:moveTo>
                  <a:lnTo>
                    <a:pt x="424" y="58"/>
                  </a:lnTo>
                  <a:lnTo>
                    <a:pt x="403" y="110"/>
                  </a:lnTo>
                  <a:lnTo>
                    <a:pt x="370" y="160"/>
                  </a:lnTo>
                  <a:lnTo>
                    <a:pt x="327" y="198"/>
                  </a:lnTo>
                  <a:lnTo>
                    <a:pt x="277" y="229"/>
                  </a:lnTo>
                  <a:lnTo>
                    <a:pt x="219" y="246"/>
                  </a:lnTo>
                  <a:lnTo>
                    <a:pt x="160" y="249"/>
                  </a:lnTo>
                  <a:lnTo>
                    <a:pt x="102" y="239"/>
                  </a:lnTo>
                  <a:lnTo>
                    <a:pt x="48" y="215"/>
                  </a:lnTo>
                  <a:lnTo>
                    <a:pt x="0" y="1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27"/>
            <p:cNvSpPr/>
            <p:nvPr/>
          </p:nvSpPr>
          <p:spPr bwMode="auto">
            <a:xfrm>
              <a:off x="3450834" y="1388350"/>
              <a:ext cx="510404" cy="816249"/>
            </a:xfrm>
            <a:custGeom>
              <a:avLst/>
              <a:gdLst>
                <a:gd name="T0" fmla="*/ 195 w 257"/>
                <a:gd name="T1" fmla="*/ 411 h 411"/>
                <a:gd name="T2" fmla="*/ 229 w 257"/>
                <a:gd name="T3" fmla="*/ 363 h 411"/>
                <a:gd name="T4" fmla="*/ 250 w 257"/>
                <a:gd name="T5" fmla="*/ 308 h 411"/>
                <a:gd name="T6" fmla="*/ 257 w 257"/>
                <a:gd name="T7" fmla="*/ 251 h 411"/>
                <a:gd name="T8" fmla="*/ 253 w 257"/>
                <a:gd name="T9" fmla="*/ 191 h 411"/>
                <a:gd name="T10" fmla="*/ 233 w 257"/>
                <a:gd name="T11" fmla="*/ 136 h 411"/>
                <a:gd name="T12" fmla="*/ 202 w 257"/>
                <a:gd name="T13" fmla="*/ 89 h 411"/>
                <a:gd name="T14" fmla="*/ 160 w 257"/>
                <a:gd name="T15" fmla="*/ 48 h 411"/>
                <a:gd name="T16" fmla="*/ 107 w 257"/>
                <a:gd name="T17" fmla="*/ 22 h 411"/>
                <a:gd name="T18" fmla="*/ 57 w 257"/>
                <a:gd name="T19" fmla="*/ 3 h 411"/>
                <a:gd name="T20" fmla="*/ 0 w 257"/>
                <a:gd name="T2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411">
                  <a:moveTo>
                    <a:pt x="195" y="411"/>
                  </a:moveTo>
                  <a:lnTo>
                    <a:pt x="229" y="363"/>
                  </a:lnTo>
                  <a:lnTo>
                    <a:pt x="250" y="308"/>
                  </a:lnTo>
                  <a:lnTo>
                    <a:pt x="257" y="251"/>
                  </a:lnTo>
                  <a:lnTo>
                    <a:pt x="253" y="191"/>
                  </a:lnTo>
                  <a:lnTo>
                    <a:pt x="233" y="136"/>
                  </a:lnTo>
                  <a:lnTo>
                    <a:pt x="202" y="89"/>
                  </a:lnTo>
                  <a:lnTo>
                    <a:pt x="160" y="48"/>
                  </a:lnTo>
                  <a:lnTo>
                    <a:pt x="107" y="22"/>
                  </a:lnTo>
                  <a:lnTo>
                    <a:pt x="57" y="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28"/>
            <p:cNvSpPr/>
            <p:nvPr/>
          </p:nvSpPr>
          <p:spPr bwMode="auto">
            <a:xfrm>
              <a:off x="3512401" y="1394308"/>
              <a:ext cx="208531" cy="89370"/>
            </a:xfrm>
            <a:custGeom>
              <a:avLst/>
              <a:gdLst>
                <a:gd name="T0" fmla="*/ 105 w 105"/>
                <a:gd name="T1" fmla="*/ 45 h 45"/>
                <a:gd name="T2" fmla="*/ 55 w 105"/>
                <a:gd name="T3" fmla="*/ 16 h 45"/>
                <a:gd name="T4" fmla="*/ 0 w 105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45">
                  <a:moveTo>
                    <a:pt x="105" y="45"/>
                  </a:moveTo>
                  <a:lnTo>
                    <a:pt x="55" y="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29"/>
            <p:cNvSpPr/>
            <p:nvPr/>
          </p:nvSpPr>
          <p:spPr bwMode="auto">
            <a:xfrm>
              <a:off x="2944403" y="1402253"/>
              <a:ext cx="345565" cy="536222"/>
            </a:xfrm>
            <a:custGeom>
              <a:avLst/>
              <a:gdLst>
                <a:gd name="T0" fmla="*/ 174 w 174"/>
                <a:gd name="T1" fmla="*/ 0 h 270"/>
                <a:gd name="T2" fmla="*/ 121 w 174"/>
                <a:gd name="T3" fmla="*/ 24 h 270"/>
                <a:gd name="T4" fmla="*/ 73 w 174"/>
                <a:gd name="T5" fmla="*/ 58 h 270"/>
                <a:gd name="T6" fmla="*/ 38 w 174"/>
                <a:gd name="T7" fmla="*/ 103 h 270"/>
                <a:gd name="T8" fmla="*/ 11 w 174"/>
                <a:gd name="T9" fmla="*/ 155 h 270"/>
                <a:gd name="T10" fmla="*/ 0 w 174"/>
                <a:gd name="T11" fmla="*/ 210 h 270"/>
                <a:gd name="T12" fmla="*/ 0 w 174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70">
                  <a:moveTo>
                    <a:pt x="174" y="0"/>
                  </a:moveTo>
                  <a:lnTo>
                    <a:pt x="121" y="24"/>
                  </a:lnTo>
                  <a:lnTo>
                    <a:pt x="73" y="58"/>
                  </a:lnTo>
                  <a:lnTo>
                    <a:pt x="38" y="103"/>
                  </a:lnTo>
                  <a:lnTo>
                    <a:pt x="11" y="155"/>
                  </a:lnTo>
                  <a:lnTo>
                    <a:pt x="0" y="210"/>
                  </a:lnTo>
                  <a:lnTo>
                    <a:pt x="0" y="27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30"/>
            <p:cNvSpPr/>
            <p:nvPr/>
          </p:nvSpPr>
          <p:spPr bwMode="auto">
            <a:xfrm>
              <a:off x="3289968" y="1384378"/>
              <a:ext cx="222433" cy="17874"/>
            </a:xfrm>
            <a:custGeom>
              <a:avLst/>
              <a:gdLst>
                <a:gd name="T0" fmla="*/ 112 w 112"/>
                <a:gd name="T1" fmla="*/ 5 h 9"/>
                <a:gd name="T2" fmla="*/ 54 w 112"/>
                <a:gd name="T3" fmla="*/ 0 h 9"/>
                <a:gd name="T4" fmla="*/ 0 w 1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">
                  <a:moveTo>
                    <a:pt x="112" y="5"/>
                  </a:moveTo>
                  <a:lnTo>
                    <a:pt x="54" y="0"/>
                  </a:lnTo>
                  <a:lnTo>
                    <a:pt x="0" y="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31"/>
            <p:cNvSpPr/>
            <p:nvPr/>
          </p:nvSpPr>
          <p:spPr bwMode="auto">
            <a:xfrm>
              <a:off x="3482611" y="1483679"/>
              <a:ext cx="426991" cy="889732"/>
            </a:xfrm>
            <a:custGeom>
              <a:avLst/>
              <a:gdLst>
                <a:gd name="T0" fmla="*/ 120 w 215"/>
                <a:gd name="T1" fmla="*/ 0 h 448"/>
                <a:gd name="T2" fmla="*/ 160 w 215"/>
                <a:gd name="T3" fmla="*/ 41 h 448"/>
                <a:gd name="T4" fmla="*/ 191 w 215"/>
                <a:gd name="T5" fmla="*/ 91 h 448"/>
                <a:gd name="T6" fmla="*/ 210 w 215"/>
                <a:gd name="T7" fmla="*/ 145 h 448"/>
                <a:gd name="T8" fmla="*/ 215 w 215"/>
                <a:gd name="T9" fmla="*/ 203 h 448"/>
                <a:gd name="T10" fmla="*/ 206 w 215"/>
                <a:gd name="T11" fmla="*/ 260 h 448"/>
                <a:gd name="T12" fmla="*/ 184 w 215"/>
                <a:gd name="T13" fmla="*/ 315 h 448"/>
                <a:gd name="T14" fmla="*/ 151 w 215"/>
                <a:gd name="T15" fmla="*/ 365 h 448"/>
                <a:gd name="T16" fmla="*/ 108 w 215"/>
                <a:gd name="T17" fmla="*/ 403 h 448"/>
                <a:gd name="T18" fmla="*/ 58 w 215"/>
                <a:gd name="T19" fmla="*/ 432 h 448"/>
                <a:gd name="T20" fmla="*/ 0 w 215"/>
                <a:gd name="T2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448">
                  <a:moveTo>
                    <a:pt x="120" y="0"/>
                  </a:moveTo>
                  <a:lnTo>
                    <a:pt x="160" y="41"/>
                  </a:lnTo>
                  <a:lnTo>
                    <a:pt x="191" y="91"/>
                  </a:lnTo>
                  <a:lnTo>
                    <a:pt x="210" y="145"/>
                  </a:lnTo>
                  <a:lnTo>
                    <a:pt x="215" y="203"/>
                  </a:lnTo>
                  <a:lnTo>
                    <a:pt x="206" y="260"/>
                  </a:lnTo>
                  <a:lnTo>
                    <a:pt x="184" y="315"/>
                  </a:lnTo>
                  <a:lnTo>
                    <a:pt x="151" y="365"/>
                  </a:lnTo>
                  <a:lnTo>
                    <a:pt x="108" y="403"/>
                  </a:lnTo>
                  <a:lnTo>
                    <a:pt x="58" y="432"/>
                  </a:lnTo>
                  <a:lnTo>
                    <a:pt x="0" y="44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32"/>
            <p:cNvSpPr/>
            <p:nvPr/>
          </p:nvSpPr>
          <p:spPr bwMode="auto">
            <a:xfrm>
              <a:off x="2966249" y="1394308"/>
              <a:ext cx="891718" cy="1002934"/>
            </a:xfrm>
            <a:custGeom>
              <a:avLst/>
              <a:gdLst>
                <a:gd name="T0" fmla="*/ 62 w 449"/>
                <a:gd name="T1" fmla="*/ 470 h 505"/>
                <a:gd name="T2" fmla="*/ 115 w 449"/>
                <a:gd name="T3" fmla="*/ 493 h 505"/>
                <a:gd name="T4" fmla="*/ 175 w 449"/>
                <a:gd name="T5" fmla="*/ 505 h 505"/>
                <a:gd name="T6" fmla="*/ 232 w 449"/>
                <a:gd name="T7" fmla="*/ 501 h 505"/>
                <a:gd name="T8" fmla="*/ 289 w 449"/>
                <a:gd name="T9" fmla="*/ 486 h 505"/>
                <a:gd name="T10" fmla="*/ 342 w 449"/>
                <a:gd name="T11" fmla="*/ 458 h 505"/>
                <a:gd name="T12" fmla="*/ 384 w 449"/>
                <a:gd name="T13" fmla="*/ 417 h 505"/>
                <a:gd name="T14" fmla="*/ 418 w 449"/>
                <a:gd name="T15" fmla="*/ 369 h 505"/>
                <a:gd name="T16" fmla="*/ 439 w 449"/>
                <a:gd name="T17" fmla="*/ 314 h 505"/>
                <a:gd name="T18" fmla="*/ 449 w 449"/>
                <a:gd name="T19" fmla="*/ 255 h 505"/>
                <a:gd name="T20" fmla="*/ 444 w 449"/>
                <a:gd name="T21" fmla="*/ 198 h 505"/>
                <a:gd name="T22" fmla="*/ 425 w 449"/>
                <a:gd name="T23" fmla="*/ 143 h 505"/>
                <a:gd name="T24" fmla="*/ 394 w 449"/>
                <a:gd name="T25" fmla="*/ 93 h 505"/>
                <a:gd name="T26" fmla="*/ 353 w 449"/>
                <a:gd name="T27" fmla="*/ 52 h 505"/>
                <a:gd name="T28" fmla="*/ 306 w 449"/>
                <a:gd name="T29" fmla="*/ 21 h 505"/>
                <a:gd name="T30" fmla="*/ 251 w 449"/>
                <a:gd name="T31" fmla="*/ 4 h 505"/>
                <a:gd name="T32" fmla="*/ 194 w 449"/>
                <a:gd name="T33" fmla="*/ 0 h 505"/>
                <a:gd name="T34" fmla="*/ 136 w 449"/>
                <a:gd name="T35" fmla="*/ 9 h 505"/>
                <a:gd name="T36" fmla="*/ 84 w 449"/>
                <a:gd name="T37" fmla="*/ 31 h 505"/>
                <a:gd name="T38" fmla="*/ 39 w 449"/>
                <a:gd name="T39" fmla="*/ 66 h 505"/>
                <a:gd name="T40" fmla="*/ 0 w 449"/>
                <a:gd name="T41" fmla="*/ 10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9" h="505">
                  <a:moveTo>
                    <a:pt x="62" y="470"/>
                  </a:moveTo>
                  <a:lnTo>
                    <a:pt x="115" y="493"/>
                  </a:lnTo>
                  <a:lnTo>
                    <a:pt x="175" y="505"/>
                  </a:lnTo>
                  <a:lnTo>
                    <a:pt x="232" y="501"/>
                  </a:lnTo>
                  <a:lnTo>
                    <a:pt x="289" y="486"/>
                  </a:lnTo>
                  <a:lnTo>
                    <a:pt x="342" y="458"/>
                  </a:lnTo>
                  <a:lnTo>
                    <a:pt x="384" y="417"/>
                  </a:lnTo>
                  <a:lnTo>
                    <a:pt x="418" y="369"/>
                  </a:lnTo>
                  <a:lnTo>
                    <a:pt x="439" y="314"/>
                  </a:lnTo>
                  <a:lnTo>
                    <a:pt x="449" y="255"/>
                  </a:lnTo>
                  <a:lnTo>
                    <a:pt x="444" y="198"/>
                  </a:lnTo>
                  <a:lnTo>
                    <a:pt x="425" y="143"/>
                  </a:lnTo>
                  <a:lnTo>
                    <a:pt x="394" y="93"/>
                  </a:lnTo>
                  <a:lnTo>
                    <a:pt x="353" y="52"/>
                  </a:lnTo>
                  <a:lnTo>
                    <a:pt x="306" y="21"/>
                  </a:lnTo>
                  <a:lnTo>
                    <a:pt x="251" y="4"/>
                  </a:lnTo>
                  <a:lnTo>
                    <a:pt x="194" y="0"/>
                  </a:lnTo>
                  <a:lnTo>
                    <a:pt x="136" y="9"/>
                  </a:lnTo>
                  <a:lnTo>
                    <a:pt x="84" y="31"/>
                  </a:lnTo>
                  <a:lnTo>
                    <a:pt x="39" y="66"/>
                  </a:lnTo>
                  <a:lnTo>
                    <a:pt x="0" y="10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3"/>
            <p:cNvSpPr/>
            <p:nvPr/>
          </p:nvSpPr>
          <p:spPr bwMode="auto">
            <a:xfrm>
              <a:off x="3043703" y="1545244"/>
              <a:ext cx="478628" cy="865899"/>
            </a:xfrm>
            <a:custGeom>
              <a:avLst/>
              <a:gdLst>
                <a:gd name="T0" fmla="*/ 74 w 241"/>
                <a:gd name="T1" fmla="*/ 0 h 436"/>
                <a:gd name="T2" fmla="*/ 38 w 241"/>
                <a:gd name="T3" fmla="*/ 45 h 436"/>
                <a:gd name="T4" fmla="*/ 12 w 241"/>
                <a:gd name="T5" fmla="*/ 98 h 436"/>
                <a:gd name="T6" fmla="*/ 0 w 241"/>
                <a:gd name="T7" fmla="*/ 155 h 436"/>
                <a:gd name="T8" fmla="*/ 2 w 241"/>
                <a:gd name="T9" fmla="*/ 212 h 436"/>
                <a:gd name="T10" fmla="*/ 16 w 241"/>
                <a:gd name="T11" fmla="*/ 269 h 436"/>
                <a:gd name="T12" fmla="*/ 45 w 241"/>
                <a:gd name="T13" fmla="*/ 324 h 436"/>
                <a:gd name="T14" fmla="*/ 83 w 241"/>
                <a:gd name="T15" fmla="*/ 367 h 436"/>
                <a:gd name="T16" fmla="*/ 131 w 241"/>
                <a:gd name="T17" fmla="*/ 403 h 436"/>
                <a:gd name="T18" fmla="*/ 186 w 241"/>
                <a:gd name="T19" fmla="*/ 425 h 436"/>
                <a:gd name="T20" fmla="*/ 241 w 241"/>
                <a:gd name="T21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436">
                  <a:moveTo>
                    <a:pt x="74" y="0"/>
                  </a:moveTo>
                  <a:lnTo>
                    <a:pt x="38" y="45"/>
                  </a:lnTo>
                  <a:lnTo>
                    <a:pt x="12" y="98"/>
                  </a:lnTo>
                  <a:lnTo>
                    <a:pt x="0" y="155"/>
                  </a:lnTo>
                  <a:lnTo>
                    <a:pt x="2" y="212"/>
                  </a:lnTo>
                  <a:lnTo>
                    <a:pt x="16" y="269"/>
                  </a:lnTo>
                  <a:lnTo>
                    <a:pt x="45" y="324"/>
                  </a:lnTo>
                  <a:lnTo>
                    <a:pt x="83" y="367"/>
                  </a:lnTo>
                  <a:lnTo>
                    <a:pt x="131" y="403"/>
                  </a:lnTo>
                  <a:lnTo>
                    <a:pt x="186" y="425"/>
                  </a:lnTo>
                  <a:lnTo>
                    <a:pt x="241" y="43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34"/>
            <p:cNvSpPr/>
            <p:nvPr/>
          </p:nvSpPr>
          <p:spPr bwMode="auto">
            <a:xfrm>
              <a:off x="2843116" y="1432042"/>
              <a:ext cx="351524" cy="895690"/>
            </a:xfrm>
            <a:custGeom>
              <a:avLst/>
              <a:gdLst>
                <a:gd name="T0" fmla="*/ 177 w 177"/>
                <a:gd name="T1" fmla="*/ 0 h 451"/>
                <a:gd name="T2" fmla="*/ 122 w 177"/>
                <a:gd name="T3" fmla="*/ 21 h 451"/>
                <a:gd name="T4" fmla="*/ 77 w 177"/>
                <a:gd name="T5" fmla="*/ 55 h 451"/>
                <a:gd name="T6" fmla="*/ 39 w 177"/>
                <a:gd name="T7" fmla="*/ 98 h 451"/>
                <a:gd name="T8" fmla="*/ 12 w 177"/>
                <a:gd name="T9" fmla="*/ 150 h 451"/>
                <a:gd name="T10" fmla="*/ 0 w 177"/>
                <a:gd name="T11" fmla="*/ 205 h 451"/>
                <a:gd name="T12" fmla="*/ 0 w 177"/>
                <a:gd name="T13" fmla="*/ 262 h 451"/>
                <a:gd name="T14" fmla="*/ 12 w 177"/>
                <a:gd name="T15" fmla="*/ 319 h 451"/>
                <a:gd name="T16" fmla="*/ 39 w 177"/>
                <a:gd name="T17" fmla="*/ 372 h 451"/>
                <a:gd name="T18" fmla="*/ 77 w 177"/>
                <a:gd name="T19" fmla="*/ 417 h 451"/>
                <a:gd name="T20" fmla="*/ 124 w 177"/>
                <a:gd name="T2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451">
                  <a:moveTo>
                    <a:pt x="177" y="0"/>
                  </a:moveTo>
                  <a:lnTo>
                    <a:pt x="122" y="21"/>
                  </a:lnTo>
                  <a:lnTo>
                    <a:pt x="77" y="55"/>
                  </a:lnTo>
                  <a:lnTo>
                    <a:pt x="39" y="98"/>
                  </a:lnTo>
                  <a:lnTo>
                    <a:pt x="12" y="150"/>
                  </a:lnTo>
                  <a:lnTo>
                    <a:pt x="0" y="205"/>
                  </a:lnTo>
                  <a:lnTo>
                    <a:pt x="0" y="262"/>
                  </a:lnTo>
                  <a:lnTo>
                    <a:pt x="12" y="319"/>
                  </a:lnTo>
                  <a:lnTo>
                    <a:pt x="39" y="372"/>
                  </a:lnTo>
                  <a:lnTo>
                    <a:pt x="77" y="417"/>
                  </a:lnTo>
                  <a:lnTo>
                    <a:pt x="124" y="4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35"/>
            <p:cNvSpPr/>
            <p:nvPr/>
          </p:nvSpPr>
          <p:spPr bwMode="auto">
            <a:xfrm>
              <a:off x="3194639" y="1418140"/>
              <a:ext cx="222433" cy="13902"/>
            </a:xfrm>
            <a:custGeom>
              <a:avLst/>
              <a:gdLst>
                <a:gd name="T0" fmla="*/ 112 w 112"/>
                <a:gd name="T1" fmla="*/ 4 h 7"/>
                <a:gd name="T2" fmla="*/ 55 w 112"/>
                <a:gd name="T3" fmla="*/ 0 h 7"/>
                <a:gd name="T4" fmla="*/ 0 w 1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7">
                  <a:moveTo>
                    <a:pt x="112" y="4"/>
                  </a:moveTo>
                  <a:lnTo>
                    <a:pt x="55" y="0"/>
                  </a:lnTo>
                  <a:lnTo>
                    <a:pt x="0" y="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36"/>
            <p:cNvSpPr/>
            <p:nvPr/>
          </p:nvSpPr>
          <p:spPr bwMode="auto">
            <a:xfrm>
              <a:off x="3099311" y="1757747"/>
              <a:ext cx="782487" cy="591831"/>
            </a:xfrm>
            <a:custGeom>
              <a:avLst/>
              <a:gdLst>
                <a:gd name="T0" fmla="*/ 394 w 394"/>
                <a:gd name="T1" fmla="*/ 41 h 298"/>
                <a:gd name="T2" fmla="*/ 341 w 394"/>
                <a:gd name="T3" fmla="*/ 15 h 298"/>
                <a:gd name="T4" fmla="*/ 284 w 394"/>
                <a:gd name="T5" fmla="*/ 0 h 298"/>
                <a:gd name="T6" fmla="*/ 227 w 394"/>
                <a:gd name="T7" fmla="*/ 3 h 298"/>
                <a:gd name="T8" fmla="*/ 167 w 394"/>
                <a:gd name="T9" fmla="*/ 17 h 298"/>
                <a:gd name="T10" fmla="*/ 115 w 394"/>
                <a:gd name="T11" fmla="*/ 43 h 298"/>
                <a:gd name="T12" fmla="*/ 69 w 394"/>
                <a:gd name="T13" fmla="*/ 81 h 298"/>
                <a:gd name="T14" fmla="*/ 34 w 394"/>
                <a:gd name="T15" fmla="*/ 127 h 298"/>
                <a:gd name="T16" fmla="*/ 10 w 394"/>
                <a:gd name="T17" fmla="*/ 182 h 298"/>
                <a:gd name="T18" fmla="*/ 0 w 394"/>
                <a:gd name="T19" fmla="*/ 239 h 298"/>
                <a:gd name="T20" fmla="*/ 3 w 394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98">
                  <a:moveTo>
                    <a:pt x="394" y="41"/>
                  </a:moveTo>
                  <a:lnTo>
                    <a:pt x="341" y="15"/>
                  </a:lnTo>
                  <a:lnTo>
                    <a:pt x="284" y="0"/>
                  </a:lnTo>
                  <a:lnTo>
                    <a:pt x="227" y="3"/>
                  </a:lnTo>
                  <a:lnTo>
                    <a:pt x="167" y="17"/>
                  </a:lnTo>
                  <a:lnTo>
                    <a:pt x="115" y="43"/>
                  </a:lnTo>
                  <a:lnTo>
                    <a:pt x="69" y="81"/>
                  </a:lnTo>
                  <a:lnTo>
                    <a:pt x="34" y="127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37"/>
            <p:cNvSpPr/>
            <p:nvPr/>
          </p:nvSpPr>
          <p:spPr bwMode="auto">
            <a:xfrm>
              <a:off x="2797438" y="1426085"/>
              <a:ext cx="1012863" cy="994990"/>
            </a:xfrm>
            <a:custGeom>
              <a:avLst/>
              <a:gdLst>
                <a:gd name="T0" fmla="*/ 331 w 510"/>
                <a:gd name="T1" fmla="*/ 501 h 501"/>
                <a:gd name="T2" fmla="*/ 381 w 510"/>
                <a:gd name="T3" fmla="*/ 473 h 501"/>
                <a:gd name="T4" fmla="*/ 424 w 510"/>
                <a:gd name="T5" fmla="*/ 434 h 501"/>
                <a:gd name="T6" fmla="*/ 460 w 510"/>
                <a:gd name="T7" fmla="*/ 384 h 501"/>
                <a:gd name="T8" fmla="*/ 481 w 510"/>
                <a:gd name="T9" fmla="*/ 329 h 501"/>
                <a:gd name="T10" fmla="*/ 491 w 510"/>
                <a:gd name="T11" fmla="*/ 272 h 501"/>
                <a:gd name="T12" fmla="*/ 486 w 510"/>
                <a:gd name="T13" fmla="*/ 213 h 501"/>
                <a:gd name="T14" fmla="*/ 467 w 510"/>
                <a:gd name="T15" fmla="*/ 158 h 501"/>
                <a:gd name="T16" fmla="*/ 438 w 510"/>
                <a:gd name="T17" fmla="*/ 108 h 501"/>
                <a:gd name="T18" fmla="*/ 396 w 510"/>
                <a:gd name="T19" fmla="*/ 65 h 501"/>
                <a:gd name="T20" fmla="*/ 348 w 510"/>
                <a:gd name="T21" fmla="*/ 34 h 501"/>
                <a:gd name="T22" fmla="*/ 293 w 510"/>
                <a:gd name="T23" fmla="*/ 15 h 501"/>
                <a:gd name="T24" fmla="*/ 236 w 510"/>
                <a:gd name="T25" fmla="*/ 10 h 501"/>
                <a:gd name="T26" fmla="*/ 178 w 510"/>
                <a:gd name="T27" fmla="*/ 17 h 501"/>
                <a:gd name="T28" fmla="*/ 126 w 510"/>
                <a:gd name="T29" fmla="*/ 38 h 501"/>
                <a:gd name="T30" fmla="*/ 78 w 510"/>
                <a:gd name="T31" fmla="*/ 72 h 501"/>
                <a:gd name="T32" fmla="*/ 40 w 510"/>
                <a:gd name="T33" fmla="*/ 115 h 501"/>
                <a:gd name="T34" fmla="*/ 14 w 510"/>
                <a:gd name="T35" fmla="*/ 165 h 501"/>
                <a:gd name="T36" fmla="*/ 0 w 510"/>
                <a:gd name="T37" fmla="*/ 222 h 501"/>
                <a:gd name="T38" fmla="*/ 0 w 510"/>
                <a:gd name="T39" fmla="*/ 279 h 501"/>
                <a:gd name="T40" fmla="*/ 14 w 510"/>
                <a:gd name="T41" fmla="*/ 337 h 501"/>
                <a:gd name="T42" fmla="*/ 38 w 510"/>
                <a:gd name="T43" fmla="*/ 384 h 501"/>
                <a:gd name="T44" fmla="*/ 76 w 510"/>
                <a:gd name="T45" fmla="*/ 432 h 501"/>
                <a:gd name="T46" fmla="*/ 124 w 510"/>
                <a:gd name="T47" fmla="*/ 468 h 501"/>
                <a:gd name="T48" fmla="*/ 176 w 510"/>
                <a:gd name="T49" fmla="*/ 492 h 501"/>
                <a:gd name="T50" fmla="*/ 233 w 510"/>
                <a:gd name="T51" fmla="*/ 501 h 501"/>
                <a:gd name="T52" fmla="*/ 295 w 510"/>
                <a:gd name="T53" fmla="*/ 499 h 501"/>
                <a:gd name="T54" fmla="*/ 350 w 510"/>
                <a:gd name="T55" fmla="*/ 482 h 501"/>
                <a:gd name="T56" fmla="*/ 403 w 510"/>
                <a:gd name="T57" fmla="*/ 454 h 501"/>
                <a:gd name="T58" fmla="*/ 446 w 510"/>
                <a:gd name="T59" fmla="*/ 415 h 501"/>
                <a:gd name="T60" fmla="*/ 479 w 510"/>
                <a:gd name="T61" fmla="*/ 365 h 501"/>
                <a:gd name="T62" fmla="*/ 500 w 510"/>
                <a:gd name="T63" fmla="*/ 310 h 501"/>
                <a:gd name="T64" fmla="*/ 510 w 510"/>
                <a:gd name="T65" fmla="*/ 253 h 501"/>
                <a:gd name="T66" fmla="*/ 505 w 510"/>
                <a:gd name="T67" fmla="*/ 194 h 501"/>
                <a:gd name="T68" fmla="*/ 486 w 510"/>
                <a:gd name="T69" fmla="*/ 139 h 501"/>
                <a:gd name="T70" fmla="*/ 458 w 510"/>
                <a:gd name="T71" fmla="*/ 89 h 501"/>
                <a:gd name="T72" fmla="*/ 417 w 510"/>
                <a:gd name="T73" fmla="*/ 48 h 501"/>
                <a:gd name="T74" fmla="*/ 367 w 510"/>
                <a:gd name="T75" fmla="*/ 17 h 501"/>
                <a:gd name="T76" fmla="*/ 312 w 510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0" h="501">
                  <a:moveTo>
                    <a:pt x="331" y="501"/>
                  </a:moveTo>
                  <a:lnTo>
                    <a:pt x="381" y="473"/>
                  </a:lnTo>
                  <a:lnTo>
                    <a:pt x="424" y="434"/>
                  </a:lnTo>
                  <a:lnTo>
                    <a:pt x="460" y="384"/>
                  </a:lnTo>
                  <a:lnTo>
                    <a:pt x="481" y="329"/>
                  </a:lnTo>
                  <a:lnTo>
                    <a:pt x="491" y="272"/>
                  </a:lnTo>
                  <a:lnTo>
                    <a:pt x="486" y="213"/>
                  </a:lnTo>
                  <a:lnTo>
                    <a:pt x="467" y="158"/>
                  </a:lnTo>
                  <a:lnTo>
                    <a:pt x="438" y="108"/>
                  </a:lnTo>
                  <a:lnTo>
                    <a:pt x="396" y="65"/>
                  </a:lnTo>
                  <a:lnTo>
                    <a:pt x="348" y="34"/>
                  </a:lnTo>
                  <a:lnTo>
                    <a:pt x="293" y="15"/>
                  </a:lnTo>
                  <a:lnTo>
                    <a:pt x="236" y="10"/>
                  </a:lnTo>
                  <a:lnTo>
                    <a:pt x="178" y="17"/>
                  </a:lnTo>
                  <a:lnTo>
                    <a:pt x="126" y="38"/>
                  </a:lnTo>
                  <a:lnTo>
                    <a:pt x="78" y="72"/>
                  </a:lnTo>
                  <a:lnTo>
                    <a:pt x="40" y="115"/>
                  </a:lnTo>
                  <a:lnTo>
                    <a:pt x="14" y="165"/>
                  </a:lnTo>
                  <a:lnTo>
                    <a:pt x="0" y="222"/>
                  </a:lnTo>
                  <a:lnTo>
                    <a:pt x="0" y="279"/>
                  </a:lnTo>
                  <a:lnTo>
                    <a:pt x="14" y="337"/>
                  </a:lnTo>
                  <a:lnTo>
                    <a:pt x="38" y="384"/>
                  </a:lnTo>
                  <a:lnTo>
                    <a:pt x="76" y="432"/>
                  </a:lnTo>
                  <a:lnTo>
                    <a:pt x="124" y="468"/>
                  </a:lnTo>
                  <a:lnTo>
                    <a:pt x="176" y="492"/>
                  </a:lnTo>
                  <a:lnTo>
                    <a:pt x="233" y="501"/>
                  </a:lnTo>
                  <a:lnTo>
                    <a:pt x="295" y="499"/>
                  </a:lnTo>
                  <a:lnTo>
                    <a:pt x="350" y="482"/>
                  </a:lnTo>
                  <a:lnTo>
                    <a:pt x="403" y="454"/>
                  </a:lnTo>
                  <a:lnTo>
                    <a:pt x="446" y="415"/>
                  </a:lnTo>
                  <a:lnTo>
                    <a:pt x="479" y="365"/>
                  </a:lnTo>
                  <a:lnTo>
                    <a:pt x="500" y="310"/>
                  </a:lnTo>
                  <a:lnTo>
                    <a:pt x="510" y="253"/>
                  </a:lnTo>
                  <a:lnTo>
                    <a:pt x="505" y="194"/>
                  </a:lnTo>
                  <a:lnTo>
                    <a:pt x="486" y="139"/>
                  </a:lnTo>
                  <a:lnTo>
                    <a:pt x="458" y="89"/>
                  </a:lnTo>
                  <a:lnTo>
                    <a:pt x="417" y="48"/>
                  </a:lnTo>
                  <a:lnTo>
                    <a:pt x="367" y="17"/>
                  </a:lnTo>
                  <a:lnTo>
                    <a:pt x="312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38"/>
            <p:cNvSpPr/>
            <p:nvPr/>
          </p:nvSpPr>
          <p:spPr bwMode="auto">
            <a:xfrm>
              <a:off x="3683197" y="1777608"/>
              <a:ext cx="51636" cy="434936"/>
            </a:xfrm>
            <a:custGeom>
              <a:avLst/>
              <a:gdLst>
                <a:gd name="T0" fmla="*/ 4 w 26"/>
                <a:gd name="T1" fmla="*/ 0 h 219"/>
                <a:gd name="T2" fmla="*/ 23 w 26"/>
                <a:gd name="T3" fmla="*/ 57 h 219"/>
                <a:gd name="T4" fmla="*/ 26 w 26"/>
                <a:gd name="T5" fmla="*/ 117 h 219"/>
                <a:gd name="T6" fmla="*/ 19 w 26"/>
                <a:gd name="T7" fmla="*/ 176 h 219"/>
                <a:gd name="T8" fmla="*/ 0 w 26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9">
                  <a:moveTo>
                    <a:pt x="4" y="0"/>
                  </a:moveTo>
                  <a:lnTo>
                    <a:pt x="23" y="57"/>
                  </a:lnTo>
                  <a:lnTo>
                    <a:pt x="26" y="117"/>
                  </a:lnTo>
                  <a:lnTo>
                    <a:pt x="19" y="176"/>
                  </a:lnTo>
                  <a:lnTo>
                    <a:pt x="0" y="21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39"/>
            <p:cNvSpPr/>
            <p:nvPr/>
          </p:nvSpPr>
          <p:spPr bwMode="auto">
            <a:xfrm>
              <a:off x="2996039" y="1455874"/>
              <a:ext cx="236335" cy="800362"/>
            </a:xfrm>
            <a:custGeom>
              <a:avLst/>
              <a:gdLst>
                <a:gd name="T0" fmla="*/ 81 w 119"/>
                <a:gd name="T1" fmla="*/ 403 h 403"/>
                <a:gd name="T2" fmla="*/ 43 w 119"/>
                <a:gd name="T3" fmla="*/ 355 h 403"/>
                <a:gd name="T4" fmla="*/ 14 w 119"/>
                <a:gd name="T5" fmla="*/ 305 h 403"/>
                <a:gd name="T6" fmla="*/ 0 w 119"/>
                <a:gd name="T7" fmla="*/ 248 h 403"/>
                <a:gd name="T8" fmla="*/ 0 w 119"/>
                <a:gd name="T9" fmla="*/ 188 h 403"/>
                <a:gd name="T10" fmla="*/ 12 w 119"/>
                <a:gd name="T11" fmla="*/ 133 h 403"/>
                <a:gd name="T12" fmla="*/ 38 w 119"/>
                <a:gd name="T13" fmla="*/ 81 h 403"/>
                <a:gd name="T14" fmla="*/ 74 w 119"/>
                <a:gd name="T15" fmla="*/ 35 h 403"/>
                <a:gd name="T16" fmla="*/ 119 w 119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03">
                  <a:moveTo>
                    <a:pt x="81" y="403"/>
                  </a:moveTo>
                  <a:lnTo>
                    <a:pt x="43" y="355"/>
                  </a:lnTo>
                  <a:lnTo>
                    <a:pt x="14" y="305"/>
                  </a:lnTo>
                  <a:lnTo>
                    <a:pt x="0" y="248"/>
                  </a:lnTo>
                  <a:lnTo>
                    <a:pt x="0" y="188"/>
                  </a:lnTo>
                  <a:lnTo>
                    <a:pt x="12" y="133"/>
                  </a:lnTo>
                  <a:lnTo>
                    <a:pt x="38" y="81"/>
                  </a:lnTo>
                  <a:lnTo>
                    <a:pt x="74" y="35"/>
                  </a:lnTo>
                  <a:lnTo>
                    <a:pt x="119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40"/>
            <p:cNvSpPr/>
            <p:nvPr/>
          </p:nvSpPr>
          <p:spPr bwMode="auto">
            <a:xfrm>
              <a:off x="3232373" y="1388350"/>
              <a:ext cx="218460" cy="67524"/>
            </a:xfrm>
            <a:custGeom>
              <a:avLst/>
              <a:gdLst>
                <a:gd name="T0" fmla="*/ 110 w 110"/>
                <a:gd name="T1" fmla="*/ 0 h 34"/>
                <a:gd name="T2" fmla="*/ 52 w 110"/>
                <a:gd name="T3" fmla="*/ 10 h 34"/>
                <a:gd name="T4" fmla="*/ 0 w 11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34">
                  <a:moveTo>
                    <a:pt x="110" y="0"/>
                  </a:moveTo>
                  <a:lnTo>
                    <a:pt x="52" y="10"/>
                  </a:lnTo>
                  <a:lnTo>
                    <a:pt x="0" y="3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41"/>
            <p:cNvSpPr/>
            <p:nvPr/>
          </p:nvSpPr>
          <p:spPr bwMode="auto">
            <a:xfrm>
              <a:off x="2890780" y="1610783"/>
              <a:ext cx="591830" cy="768585"/>
            </a:xfrm>
            <a:custGeom>
              <a:avLst/>
              <a:gdLst>
                <a:gd name="T0" fmla="*/ 38 w 298"/>
                <a:gd name="T1" fmla="*/ 0 h 387"/>
                <a:gd name="T2" fmla="*/ 12 w 298"/>
                <a:gd name="T3" fmla="*/ 53 h 387"/>
                <a:gd name="T4" fmla="*/ 0 w 298"/>
                <a:gd name="T5" fmla="*/ 108 h 387"/>
                <a:gd name="T6" fmla="*/ 0 w 298"/>
                <a:gd name="T7" fmla="*/ 165 h 387"/>
                <a:gd name="T8" fmla="*/ 15 w 298"/>
                <a:gd name="T9" fmla="*/ 222 h 387"/>
                <a:gd name="T10" fmla="*/ 41 w 298"/>
                <a:gd name="T11" fmla="*/ 275 h 387"/>
                <a:gd name="T12" fmla="*/ 79 w 298"/>
                <a:gd name="T13" fmla="*/ 320 h 387"/>
                <a:gd name="T14" fmla="*/ 127 w 298"/>
                <a:gd name="T15" fmla="*/ 353 h 387"/>
                <a:gd name="T16" fmla="*/ 182 w 298"/>
                <a:gd name="T17" fmla="*/ 377 h 387"/>
                <a:gd name="T18" fmla="*/ 239 w 298"/>
                <a:gd name="T19" fmla="*/ 387 h 387"/>
                <a:gd name="T20" fmla="*/ 298 w 298"/>
                <a:gd name="T21" fmla="*/ 38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87">
                  <a:moveTo>
                    <a:pt x="38" y="0"/>
                  </a:moveTo>
                  <a:lnTo>
                    <a:pt x="12" y="53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15" y="222"/>
                  </a:lnTo>
                  <a:lnTo>
                    <a:pt x="41" y="275"/>
                  </a:lnTo>
                  <a:lnTo>
                    <a:pt x="79" y="320"/>
                  </a:lnTo>
                  <a:lnTo>
                    <a:pt x="127" y="353"/>
                  </a:lnTo>
                  <a:lnTo>
                    <a:pt x="182" y="377"/>
                  </a:lnTo>
                  <a:lnTo>
                    <a:pt x="239" y="387"/>
                  </a:lnTo>
                  <a:lnTo>
                    <a:pt x="298" y="38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42"/>
            <p:cNvSpPr/>
            <p:nvPr/>
          </p:nvSpPr>
          <p:spPr bwMode="auto">
            <a:xfrm>
              <a:off x="2763676" y="1791509"/>
              <a:ext cx="691131" cy="667299"/>
            </a:xfrm>
            <a:custGeom>
              <a:avLst/>
              <a:gdLst>
                <a:gd name="T0" fmla="*/ 14 w 348"/>
                <a:gd name="T1" fmla="*/ 0 h 336"/>
                <a:gd name="T2" fmla="*/ 0 w 348"/>
                <a:gd name="T3" fmla="*/ 55 h 336"/>
                <a:gd name="T4" fmla="*/ 0 w 348"/>
                <a:gd name="T5" fmla="*/ 112 h 336"/>
                <a:gd name="T6" fmla="*/ 12 w 348"/>
                <a:gd name="T7" fmla="*/ 169 h 336"/>
                <a:gd name="T8" fmla="*/ 36 w 348"/>
                <a:gd name="T9" fmla="*/ 222 h 336"/>
                <a:gd name="T10" fmla="*/ 74 w 348"/>
                <a:gd name="T11" fmla="*/ 267 h 336"/>
                <a:gd name="T12" fmla="*/ 119 w 348"/>
                <a:gd name="T13" fmla="*/ 301 h 336"/>
                <a:gd name="T14" fmla="*/ 174 w 348"/>
                <a:gd name="T15" fmla="*/ 324 h 336"/>
                <a:gd name="T16" fmla="*/ 231 w 348"/>
                <a:gd name="T17" fmla="*/ 336 h 336"/>
                <a:gd name="T18" fmla="*/ 288 w 348"/>
                <a:gd name="T19" fmla="*/ 334 h 336"/>
                <a:gd name="T20" fmla="*/ 348 w 348"/>
                <a:gd name="T21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6">
                  <a:moveTo>
                    <a:pt x="14" y="0"/>
                  </a:moveTo>
                  <a:lnTo>
                    <a:pt x="0" y="55"/>
                  </a:lnTo>
                  <a:lnTo>
                    <a:pt x="0" y="112"/>
                  </a:lnTo>
                  <a:lnTo>
                    <a:pt x="12" y="169"/>
                  </a:lnTo>
                  <a:lnTo>
                    <a:pt x="36" y="222"/>
                  </a:lnTo>
                  <a:lnTo>
                    <a:pt x="74" y="267"/>
                  </a:lnTo>
                  <a:lnTo>
                    <a:pt x="119" y="301"/>
                  </a:lnTo>
                  <a:lnTo>
                    <a:pt x="174" y="324"/>
                  </a:lnTo>
                  <a:lnTo>
                    <a:pt x="231" y="336"/>
                  </a:lnTo>
                  <a:lnTo>
                    <a:pt x="288" y="334"/>
                  </a:lnTo>
                  <a:lnTo>
                    <a:pt x="348" y="3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43"/>
            <p:cNvSpPr/>
            <p:nvPr/>
          </p:nvSpPr>
          <p:spPr bwMode="auto">
            <a:xfrm>
              <a:off x="2811340" y="2127145"/>
              <a:ext cx="909591" cy="375356"/>
            </a:xfrm>
            <a:custGeom>
              <a:avLst/>
              <a:gdLst>
                <a:gd name="T0" fmla="*/ 458 w 458"/>
                <a:gd name="T1" fmla="*/ 0 h 189"/>
                <a:gd name="T2" fmla="*/ 436 w 458"/>
                <a:gd name="T3" fmla="*/ 55 h 189"/>
                <a:gd name="T4" fmla="*/ 400 w 458"/>
                <a:gd name="T5" fmla="*/ 105 h 189"/>
                <a:gd name="T6" fmla="*/ 358 w 458"/>
                <a:gd name="T7" fmla="*/ 143 h 189"/>
                <a:gd name="T8" fmla="*/ 303 w 458"/>
                <a:gd name="T9" fmla="*/ 172 h 189"/>
                <a:gd name="T10" fmla="*/ 250 w 458"/>
                <a:gd name="T11" fmla="*/ 186 h 189"/>
                <a:gd name="T12" fmla="*/ 191 w 458"/>
                <a:gd name="T13" fmla="*/ 189 h 189"/>
                <a:gd name="T14" fmla="*/ 133 w 458"/>
                <a:gd name="T15" fmla="*/ 177 h 189"/>
                <a:gd name="T16" fmla="*/ 81 w 458"/>
                <a:gd name="T17" fmla="*/ 153 h 189"/>
                <a:gd name="T18" fmla="*/ 36 w 458"/>
                <a:gd name="T19" fmla="*/ 117 h 189"/>
                <a:gd name="T20" fmla="*/ 0 w 458"/>
                <a:gd name="T21" fmla="*/ 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89">
                  <a:moveTo>
                    <a:pt x="458" y="0"/>
                  </a:moveTo>
                  <a:lnTo>
                    <a:pt x="436" y="55"/>
                  </a:lnTo>
                  <a:lnTo>
                    <a:pt x="400" y="105"/>
                  </a:lnTo>
                  <a:lnTo>
                    <a:pt x="358" y="143"/>
                  </a:lnTo>
                  <a:lnTo>
                    <a:pt x="303" y="172"/>
                  </a:lnTo>
                  <a:lnTo>
                    <a:pt x="250" y="186"/>
                  </a:lnTo>
                  <a:lnTo>
                    <a:pt x="191" y="189"/>
                  </a:lnTo>
                  <a:lnTo>
                    <a:pt x="133" y="177"/>
                  </a:lnTo>
                  <a:lnTo>
                    <a:pt x="81" y="153"/>
                  </a:lnTo>
                  <a:lnTo>
                    <a:pt x="36" y="117"/>
                  </a:lnTo>
                  <a:lnTo>
                    <a:pt x="0" y="7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44"/>
            <p:cNvSpPr/>
            <p:nvPr/>
          </p:nvSpPr>
          <p:spPr bwMode="auto">
            <a:xfrm>
              <a:off x="2944403" y="1938474"/>
              <a:ext cx="893703" cy="440893"/>
            </a:xfrm>
            <a:custGeom>
              <a:avLst/>
              <a:gdLst>
                <a:gd name="T0" fmla="*/ 450 w 450"/>
                <a:gd name="T1" fmla="*/ 134 h 222"/>
                <a:gd name="T2" fmla="*/ 407 w 450"/>
                <a:gd name="T3" fmla="*/ 174 h 222"/>
                <a:gd name="T4" fmla="*/ 355 w 450"/>
                <a:gd name="T5" fmla="*/ 203 h 222"/>
                <a:gd name="T6" fmla="*/ 298 w 450"/>
                <a:gd name="T7" fmla="*/ 219 h 222"/>
                <a:gd name="T8" fmla="*/ 240 w 450"/>
                <a:gd name="T9" fmla="*/ 222 h 222"/>
                <a:gd name="T10" fmla="*/ 181 w 450"/>
                <a:gd name="T11" fmla="*/ 212 h 222"/>
                <a:gd name="T12" fmla="*/ 128 w 450"/>
                <a:gd name="T13" fmla="*/ 188 h 222"/>
                <a:gd name="T14" fmla="*/ 81 w 450"/>
                <a:gd name="T15" fmla="*/ 153 h 222"/>
                <a:gd name="T16" fmla="*/ 40 w 450"/>
                <a:gd name="T17" fmla="*/ 107 h 222"/>
                <a:gd name="T18" fmla="*/ 14 w 450"/>
                <a:gd name="T19" fmla="*/ 57 h 222"/>
                <a:gd name="T20" fmla="*/ 0 w 450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0" h="222">
                  <a:moveTo>
                    <a:pt x="450" y="134"/>
                  </a:moveTo>
                  <a:lnTo>
                    <a:pt x="407" y="174"/>
                  </a:lnTo>
                  <a:lnTo>
                    <a:pt x="355" y="203"/>
                  </a:lnTo>
                  <a:lnTo>
                    <a:pt x="298" y="219"/>
                  </a:lnTo>
                  <a:lnTo>
                    <a:pt x="240" y="222"/>
                  </a:lnTo>
                  <a:lnTo>
                    <a:pt x="181" y="212"/>
                  </a:lnTo>
                  <a:lnTo>
                    <a:pt x="128" y="188"/>
                  </a:lnTo>
                  <a:lnTo>
                    <a:pt x="81" y="153"/>
                  </a:lnTo>
                  <a:lnTo>
                    <a:pt x="40" y="107"/>
                  </a:lnTo>
                  <a:lnTo>
                    <a:pt x="14" y="57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45"/>
            <p:cNvSpPr/>
            <p:nvPr/>
          </p:nvSpPr>
          <p:spPr bwMode="auto">
            <a:xfrm>
              <a:off x="2719984" y="1620713"/>
              <a:ext cx="991017" cy="1018822"/>
            </a:xfrm>
            <a:custGeom>
              <a:avLst/>
              <a:gdLst>
                <a:gd name="T0" fmla="*/ 492 w 499"/>
                <a:gd name="T1" fmla="*/ 198 h 513"/>
                <a:gd name="T2" fmla="*/ 466 w 499"/>
                <a:gd name="T3" fmla="*/ 146 h 513"/>
                <a:gd name="T4" fmla="*/ 427 w 499"/>
                <a:gd name="T5" fmla="*/ 100 h 513"/>
                <a:gd name="T6" fmla="*/ 380 w 499"/>
                <a:gd name="T7" fmla="*/ 62 h 513"/>
                <a:gd name="T8" fmla="*/ 327 w 499"/>
                <a:gd name="T9" fmla="*/ 38 h 513"/>
                <a:gd name="T10" fmla="*/ 270 w 499"/>
                <a:gd name="T11" fmla="*/ 26 h 513"/>
                <a:gd name="T12" fmla="*/ 210 w 499"/>
                <a:gd name="T13" fmla="*/ 29 h 513"/>
                <a:gd name="T14" fmla="*/ 155 w 499"/>
                <a:gd name="T15" fmla="*/ 45 h 513"/>
                <a:gd name="T16" fmla="*/ 103 w 499"/>
                <a:gd name="T17" fmla="*/ 72 h 513"/>
                <a:gd name="T18" fmla="*/ 62 w 499"/>
                <a:gd name="T19" fmla="*/ 110 h 513"/>
                <a:gd name="T20" fmla="*/ 29 w 499"/>
                <a:gd name="T21" fmla="*/ 158 h 513"/>
                <a:gd name="T22" fmla="*/ 8 w 499"/>
                <a:gd name="T23" fmla="*/ 212 h 513"/>
                <a:gd name="T24" fmla="*/ 0 w 499"/>
                <a:gd name="T25" fmla="*/ 270 h 513"/>
                <a:gd name="T26" fmla="*/ 8 w 499"/>
                <a:gd name="T27" fmla="*/ 327 h 513"/>
                <a:gd name="T28" fmla="*/ 27 w 499"/>
                <a:gd name="T29" fmla="*/ 379 h 513"/>
                <a:gd name="T30" fmla="*/ 58 w 499"/>
                <a:gd name="T31" fmla="*/ 427 h 513"/>
                <a:gd name="T32" fmla="*/ 101 w 499"/>
                <a:gd name="T33" fmla="*/ 468 h 513"/>
                <a:gd name="T34" fmla="*/ 151 w 499"/>
                <a:gd name="T35" fmla="*/ 496 h 513"/>
                <a:gd name="T36" fmla="*/ 206 w 499"/>
                <a:gd name="T37" fmla="*/ 511 h 513"/>
                <a:gd name="T38" fmla="*/ 263 w 499"/>
                <a:gd name="T39" fmla="*/ 513 h 513"/>
                <a:gd name="T40" fmla="*/ 320 w 499"/>
                <a:gd name="T41" fmla="*/ 503 h 513"/>
                <a:gd name="T42" fmla="*/ 375 w 499"/>
                <a:gd name="T43" fmla="*/ 480 h 513"/>
                <a:gd name="T44" fmla="*/ 420 w 499"/>
                <a:gd name="T45" fmla="*/ 444 h 513"/>
                <a:gd name="T46" fmla="*/ 458 w 499"/>
                <a:gd name="T47" fmla="*/ 398 h 513"/>
                <a:gd name="T48" fmla="*/ 485 w 499"/>
                <a:gd name="T49" fmla="*/ 346 h 513"/>
                <a:gd name="T50" fmla="*/ 499 w 499"/>
                <a:gd name="T51" fmla="*/ 286 h 513"/>
                <a:gd name="T52" fmla="*/ 499 w 499"/>
                <a:gd name="T53" fmla="*/ 229 h 513"/>
                <a:gd name="T54" fmla="*/ 485 w 499"/>
                <a:gd name="T55" fmla="*/ 172 h 513"/>
                <a:gd name="T56" fmla="*/ 458 w 499"/>
                <a:gd name="T57" fmla="*/ 117 h 513"/>
                <a:gd name="T58" fmla="*/ 420 w 499"/>
                <a:gd name="T59" fmla="*/ 72 h 513"/>
                <a:gd name="T60" fmla="*/ 375 w 499"/>
                <a:gd name="T61" fmla="*/ 36 h 513"/>
                <a:gd name="T62" fmla="*/ 320 w 499"/>
                <a:gd name="T63" fmla="*/ 12 h 513"/>
                <a:gd name="T64" fmla="*/ 263 w 499"/>
                <a:gd name="T65" fmla="*/ 0 h 513"/>
                <a:gd name="T66" fmla="*/ 206 w 499"/>
                <a:gd name="T67" fmla="*/ 3 h 513"/>
                <a:gd name="T68" fmla="*/ 148 w 499"/>
                <a:gd name="T69" fmla="*/ 19 h 513"/>
                <a:gd name="T70" fmla="*/ 98 w 499"/>
                <a:gd name="T71" fmla="*/ 48 h 513"/>
                <a:gd name="T72" fmla="*/ 60 w 499"/>
                <a:gd name="T73" fmla="*/ 84 h 513"/>
                <a:gd name="T74" fmla="*/ 24 w 499"/>
                <a:gd name="T75" fmla="*/ 134 h 513"/>
                <a:gd name="T76" fmla="*/ 3 w 499"/>
                <a:gd name="T77" fmla="*/ 189 h 513"/>
                <a:gd name="T78" fmla="*/ 0 w 499"/>
                <a:gd name="T79" fmla="*/ 24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513">
                  <a:moveTo>
                    <a:pt x="492" y="198"/>
                  </a:moveTo>
                  <a:lnTo>
                    <a:pt x="466" y="146"/>
                  </a:lnTo>
                  <a:lnTo>
                    <a:pt x="427" y="100"/>
                  </a:lnTo>
                  <a:lnTo>
                    <a:pt x="380" y="62"/>
                  </a:lnTo>
                  <a:lnTo>
                    <a:pt x="327" y="38"/>
                  </a:lnTo>
                  <a:lnTo>
                    <a:pt x="270" y="26"/>
                  </a:lnTo>
                  <a:lnTo>
                    <a:pt x="210" y="29"/>
                  </a:lnTo>
                  <a:lnTo>
                    <a:pt x="155" y="45"/>
                  </a:lnTo>
                  <a:lnTo>
                    <a:pt x="103" y="72"/>
                  </a:lnTo>
                  <a:lnTo>
                    <a:pt x="62" y="110"/>
                  </a:lnTo>
                  <a:lnTo>
                    <a:pt x="29" y="158"/>
                  </a:lnTo>
                  <a:lnTo>
                    <a:pt x="8" y="212"/>
                  </a:lnTo>
                  <a:lnTo>
                    <a:pt x="0" y="270"/>
                  </a:lnTo>
                  <a:lnTo>
                    <a:pt x="8" y="327"/>
                  </a:lnTo>
                  <a:lnTo>
                    <a:pt x="27" y="379"/>
                  </a:lnTo>
                  <a:lnTo>
                    <a:pt x="58" y="427"/>
                  </a:lnTo>
                  <a:lnTo>
                    <a:pt x="101" y="468"/>
                  </a:lnTo>
                  <a:lnTo>
                    <a:pt x="151" y="496"/>
                  </a:lnTo>
                  <a:lnTo>
                    <a:pt x="206" y="511"/>
                  </a:lnTo>
                  <a:lnTo>
                    <a:pt x="263" y="513"/>
                  </a:lnTo>
                  <a:lnTo>
                    <a:pt x="320" y="503"/>
                  </a:lnTo>
                  <a:lnTo>
                    <a:pt x="375" y="480"/>
                  </a:lnTo>
                  <a:lnTo>
                    <a:pt x="420" y="444"/>
                  </a:lnTo>
                  <a:lnTo>
                    <a:pt x="458" y="398"/>
                  </a:lnTo>
                  <a:lnTo>
                    <a:pt x="485" y="346"/>
                  </a:lnTo>
                  <a:lnTo>
                    <a:pt x="499" y="286"/>
                  </a:lnTo>
                  <a:lnTo>
                    <a:pt x="499" y="229"/>
                  </a:lnTo>
                  <a:lnTo>
                    <a:pt x="485" y="172"/>
                  </a:lnTo>
                  <a:lnTo>
                    <a:pt x="458" y="117"/>
                  </a:lnTo>
                  <a:lnTo>
                    <a:pt x="420" y="72"/>
                  </a:lnTo>
                  <a:lnTo>
                    <a:pt x="375" y="36"/>
                  </a:lnTo>
                  <a:lnTo>
                    <a:pt x="320" y="12"/>
                  </a:lnTo>
                  <a:lnTo>
                    <a:pt x="263" y="0"/>
                  </a:lnTo>
                  <a:lnTo>
                    <a:pt x="206" y="3"/>
                  </a:lnTo>
                  <a:lnTo>
                    <a:pt x="148" y="19"/>
                  </a:lnTo>
                  <a:lnTo>
                    <a:pt x="98" y="48"/>
                  </a:lnTo>
                  <a:lnTo>
                    <a:pt x="60" y="84"/>
                  </a:lnTo>
                  <a:lnTo>
                    <a:pt x="24" y="134"/>
                  </a:lnTo>
                  <a:lnTo>
                    <a:pt x="3" y="189"/>
                  </a:lnTo>
                  <a:lnTo>
                    <a:pt x="0" y="24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6"/>
            <p:cNvSpPr/>
            <p:nvPr/>
          </p:nvSpPr>
          <p:spPr bwMode="auto">
            <a:xfrm>
              <a:off x="2735872" y="1980180"/>
              <a:ext cx="985060" cy="710991"/>
            </a:xfrm>
            <a:custGeom>
              <a:avLst/>
              <a:gdLst>
                <a:gd name="T0" fmla="*/ 484 w 496"/>
                <a:gd name="T1" fmla="*/ 17 h 358"/>
                <a:gd name="T2" fmla="*/ 496 w 496"/>
                <a:gd name="T3" fmla="*/ 74 h 358"/>
                <a:gd name="T4" fmla="*/ 496 w 496"/>
                <a:gd name="T5" fmla="*/ 134 h 358"/>
                <a:gd name="T6" fmla="*/ 481 w 496"/>
                <a:gd name="T7" fmla="*/ 191 h 358"/>
                <a:gd name="T8" fmla="*/ 455 w 496"/>
                <a:gd name="T9" fmla="*/ 244 h 358"/>
                <a:gd name="T10" fmla="*/ 419 w 496"/>
                <a:gd name="T11" fmla="*/ 289 h 358"/>
                <a:gd name="T12" fmla="*/ 372 w 496"/>
                <a:gd name="T13" fmla="*/ 325 h 358"/>
                <a:gd name="T14" fmla="*/ 319 w 496"/>
                <a:gd name="T15" fmla="*/ 349 h 358"/>
                <a:gd name="T16" fmla="*/ 262 w 496"/>
                <a:gd name="T17" fmla="*/ 358 h 358"/>
                <a:gd name="T18" fmla="*/ 205 w 496"/>
                <a:gd name="T19" fmla="*/ 356 h 358"/>
                <a:gd name="T20" fmla="*/ 150 w 496"/>
                <a:gd name="T21" fmla="*/ 339 h 358"/>
                <a:gd name="T22" fmla="*/ 100 w 496"/>
                <a:gd name="T23" fmla="*/ 310 h 358"/>
                <a:gd name="T24" fmla="*/ 57 w 496"/>
                <a:gd name="T25" fmla="*/ 270 h 358"/>
                <a:gd name="T26" fmla="*/ 26 w 496"/>
                <a:gd name="T27" fmla="*/ 222 h 358"/>
                <a:gd name="T28" fmla="*/ 4 w 496"/>
                <a:gd name="T29" fmla="*/ 167 h 358"/>
                <a:gd name="T30" fmla="*/ 0 w 496"/>
                <a:gd name="T31" fmla="*/ 113 h 358"/>
                <a:gd name="T32" fmla="*/ 7 w 496"/>
                <a:gd name="T33" fmla="*/ 55 h 358"/>
                <a:gd name="T34" fmla="*/ 28 w 496"/>
                <a:gd name="T3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358">
                  <a:moveTo>
                    <a:pt x="484" y="17"/>
                  </a:moveTo>
                  <a:lnTo>
                    <a:pt x="496" y="74"/>
                  </a:lnTo>
                  <a:lnTo>
                    <a:pt x="496" y="134"/>
                  </a:lnTo>
                  <a:lnTo>
                    <a:pt x="481" y="191"/>
                  </a:lnTo>
                  <a:lnTo>
                    <a:pt x="455" y="244"/>
                  </a:lnTo>
                  <a:lnTo>
                    <a:pt x="419" y="289"/>
                  </a:lnTo>
                  <a:lnTo>
                    <a:pt x="372" y="325"/>
                  </a:lnTo>
                  <a:lnTo>
                    <a:pt x="319" y="349"/>
                  </a:lnTo>
                  <a:lnTo>
                    <a:pt x="262" y="358"/>
                  </a:lnTo>
                  <a:lnTo>
                    <a:pt x="205" y="356"/>
                  </a:lnTo>
                  <a:lnTo>
                    <a:pt x="150" y="339"/>
                  </a:lnTo>
                  <a:lnTo>
                    <a:pt x="100" y="310"/>
                  </a:lnTo>
                  <a:lnTo>
                    <a:pt x="57" y="270"/>
                  </a:lnTo>
                  <a:lnTo>
                    <a:pt x="26" y="222"/>
                  </a:lnTo>
                  <a:lnTo>
                    <a:pt x="4" y="167"/>
                  </a:lnTo>
                  <a:lnTo>
                    <a:pt x="0" y="113"/>
                  </a:lnTo>
                  <a:lnTo>
                    <a:pt x="7" y="55"/>
                  </a:lnTo>
                  <a:lnTo>
                    <a:pt x="28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47"/>
            <p:cNvSpPr/>
            <p:nvPr/>
          </p:nvSpPr>
          <p:spPr bwMode="auto">
            <a:xfrm>
              <a:off x="3051647" y="1725971"/>
              <a:ext cx="693117" cy="685173"/>
            </a:xfrm>
            <a:custGeom>
              <a:avLst/>
              <a:gdLst>
                <a:gd name="T0" fmla="*/ 334 w 349"/>
                <a:gd name="T1" fmla="*/ 345 h 345"/>
                <a:gd name="T2" fmla="*/ 349 w 349"/>
                <a:gd name="T3" fmla="*/ 288 h 345"/>
                <a:gd name="T4" fmla="*/ 349 w 349"/>
                <a:gd name="T5" fmla="*/ 229 h 345"/>
                <a:gd name="T6" fmla="*/ 337 w 349"/>
                <a:gd name="T7" fmla="*/ 169 h 345"/>
                <a:gd name="T8" fmla="*/ 310 w 349"/>
                <a:gd name="T9" fmla="*/ 116 h 345"/>
                <a:gd name="T10" fmla="*/ 272 w 349"/>
                <a:gd name="T11" fmla="*/ 71 h 345"/>
                <a:gd name="T12" fmla="*/ 227 w 349"/>
                <a:gd name="T13" fmla="*/ 35 h 345"/>
                <a:gd name="T14" fmla="*/ 172 w 349"/>
                <a:gd name="T15" fmla="*/ 12 h 345"/>
                <a:gd name="T16" fmla="*/ 115 w 349"/>
                <a:gd name="T17" fmla="*/ 0 h 345"/>
                <a:gd name="T18" fmla="*/ 55 w 349"/>
                <a:gd name="T19" fmla="*/ 0 h 345"/>
                <a:gd name="T20" fmla="*/ 0 w 349"/>
                <a:gd name="T21" fmla="*/ 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45">
                  <a:moveTo>
                    <a:pt x="334" y="345"/>
                  </a:moveTo>
                  <a:lnTo>
                    <a:pt x="349" y="288"/>
                  </a:lnTo>
                  <a:lnTo>
                    <a:pt x="349" y="229"/>
                  </a:lnTo>
                  <a:lnTo>
                    <a:pt x="337" y="169"/>
                  </a:lnTo>
                  <a:lnTo>
                    <a:pt x="310" y="116"/>
                  </a:lnTo>
                  <a:lnTo>
                    <a:pt x="272" y="71"/>
                  </a:lnTo>
                  <a:lnTo>
                    <a:pt x="227" y="35"/>
                  </a:lnTo>
                  <a:lnTo>
                    <a:pt x="172" y="12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0" y="1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48"/>
            <p:cNvSpPr/>
            <p:nvPr/>
          </p:nvSpPr>
          <p:spPr bwMode="auto">
            <a:xfrm>
              <a:off x="2815312" y="2411145"/>
              <a:ext cx="899661" cy="327691"/>
            </a:xfrm>
            <a:custGeom>
              <a:avLst/>
              <a:gdLst>
                <a:gd name="T0" fmla="*/ 453 w 453"/>
                <a:gd name="T1" fmla="*/ 0 h 165"/>
                <a:gd name="T2" fmla="*/ 427 w 453"/>
                <a:gd name="T3" fmla="*/ 51 h 165"/>
                <a:gd name="T4" fmla="*/ 391 w 453"/>
                <a:gd name="T5" fmla="*/ 96 h 165"/>
                <a:gd name="T6" fmla="*/ 344 w 453"/>
                <a:gd name="T7" fmla="*/ 132 h 165"/>
                <a:gd name="T8" fmla="*/ 291 w 453"/>
                <a:gd name="T9" fmla="*/ 156 h 165"/>
                <a:gd name="T10" fmla="*/ 234 w 453"/>
                <a:gd name="T11" fmla="*/ 165 h 165"/>
                <a:gd name="T12" fmla="*/ 177 w 453"/>
                <a:gd name="T13" fmla="*/ 160 h 165"/>
                <a:gd name="T14" fmla="*/ 122 w 453"/>
                <a:gd name="T15" fmla="*/ 144 h 165"/>
                <a:gd name="T16" fmla="*/ 72 w 453"/>
                <a:gd name="T17" fmla="*/ 115 h 165"/>
                <a:gd name="T18" fmla="*/ 31 w 453"/>
                <a:gd name="T19" fmla="*/ 74 h 165"/>
                <a:gd name="T20" fmla="*/ 0 w 453"/>
                <a:gd name="T21" fmla="*/ 2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lnTo>
                    <a:pt x="427" y="51"/>
                  </a:lnTo>
                  <a:lnTo>
                    <a:pt x="391" y="96"/>
                  </a:lnTo>
                  <a:lnTo>
                    <a:pt x="344" y="132"/>
                  </a:lnTo>
                  <a:lnTo>
                    <a:pt x="291" y="156"/>
                  </a:lnTo>
                  <a:lnTo>
                    <a:pt x="234" y="165"/>
                  </a:lnTo>
                  <a:lnTo>
                    <a:pt x="177" y="160"/>
                  </a:lnTo>
                  <a:lnTo>
                    <a:pt x="122" y="144"/>
                  </a:lnTo>
                  <a:lnTo>
                    <a:pt x="72" y="115"/>
                  </a:lnTo>
                  <a:lnTo>
                    <a:pt x="31" y="74"/>
                  </a:lnTo>
                  <a:lnTo>
                    <a:pt x="0" y="2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49"/>
            <p:cNvSpPr/>
            <p:nvPr/>
          </p:nvSpPr>
          <p:spPr bwMode="auto">
            <a:xfrm>
              <a:off x="2767648" y="1767677"/>
              <a:ext cx="663326" cy="697089"/>
            </a:xfrm>
            <a:custGeom>
              <a:avLst/>
              <a:gdLst>
                <a:gd name="T0" fmla="*/ 334 w 334"/>
                <a:gd name="T1" fmla="*/ 12 h 351"/>
                <a:gd name="T2" fmla="*/ 275 w 334"/>
                <a:gd name="T3" fmla="*/ 0 h 351"/>
                <a:gd name="T4" fmla="*/ 217 w 334"/>
                <a:gd name="T5" fmla="*/ 0 h 351"/>
                <a:gd name="T6" fmla="*/ 160 w 334"/>
                <a:gd name="T7" fmla="*/ 14 h 351"/>
                <a:gd name="T8" fmla="*/ 108 w 334"/>
                <a:gd name="T9" fmla="*/ 43 h 351"/>
                <a:gd name="T10" fmla="*/ 65 w 334"/>
                <a:gd name="T11" fmla="*/ 81 h 351"/>
                <a:gd name="T12" fmla="*/ 31 w 334"/>
                <a:gd name="T13" fmla="*/ 129 h 351"/>
                <a:gd name="T14" fmla="*/ 10 w 334"/>
                <a:gd name="T15" fmla="*/ 181 h 351"/>
                <a:gd name="T16" fmla="*/ 0 w 334"/>
                <a:gd name="T17" fmla="*/ 239 h 351"/>
                <a:gd name="T18" fmla="*/ 5 w 334"/>
                <a:gd name="T19" fmla="*/ 296 h 351"/>
                <a:gd name="T20" fmla="*/ 24 w 334"/>
                <a:gd name="T2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351">
                  <a:moveTo>
                    <a:pt x="334" y="12"/>
                  </a:moveTo>
                  <a:lnTo>
                    <a:pt x="275" y="0"/>
                  </a:lnTo>
                  <a:lnTo>
                    <a:pt x="217" y="0"/>
                  </a:lnTo>
                  <a:lnTo>
                    <a:pt x="160" y="14"/>
                  </a:lnTo>
                  <a:lnTo>
                    <a:pt x="108" y="43"/>
                  </a:lnTo>
                  <a:lnTo>
                    <a:pt x="65" y="81"/>
                  </a:lnTo>
                  <a:lnTo>
                    <a:pt x="31" y="129"/>
                  </a:lnTo>
                  <a:lnTo>
                    <a:pt x="10" y="181"/>
                  </a:lnTo>
                  <a:lnTo>
                    <a:pt x="0" y="239"/>
                  </a:lnTo>
                  <a:lnTo>
                    <a:pt x="5" y="296"/>
                  </a:lnTo>
                  <a:lnTo>
                    <a:pt x="24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50"/>
            <p:cNvSpPr/>
            <p:nvPr/>
          </p:nvSpPr>
          <p:spPr bwMode="auto">
            <a:xfrm>
              <a:off x="2791480" y="1757747"/>
              <a:ext cx="260167" cy="222433"/>
            </a:xfrm>
            <a:custGeom>
              <a:avLst/>
              <a:gdLst>
                <a:gd name="T0" fmla="*/ 131 w 131"/>
                <a:gd name="T1" fmla="*/ 0 h 112"/>
                <a:gd name="T2" fmla="*/ 79 w 131"/>
                <a:gd name="T3" fmla="*/ 27 h 112"/>
                <a:gd name="T4" fmla="*/ 36 w 131"/>
                <a:gd name="T5" fmla="*/ 65 h 112"/>
                <a:gd name="T6" fmla="*/ 0 w 13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2">
                  <a:moveTo>
                    <a:pt x="131" y="0"/>
                  </a:moveTo>
                  <a:lnTo>
                    <a:pt x="79" y="27"/>
                  </a:lnTo>
                  <a:lnTo>
                    <a:pt x="36" y="65"/>
                  </a:lnTo>
                  <a:lnTo>
                    <a:pt x="0" y="11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451"/>
            <p:cNvSpPr/>
            <p:nvPr/>
          </p:nvSpPr>
          <p:spPr bwMode="auto">
            <a:xfrm>
              <a:off x="3430974" y="1791509"/>
              <a:ext cx="345565" cy="919522"/>
            </a:xfrm>
            <a:custGeom>
              <a:avLst/>
              <a:gdLst>
                <a:gd name="T0" fmla="*/ 50 w 174"/>
                <a:gd name="T1" fmla="*/ 463 h 463"/>
                <a:gd name="T2" fmla="*/ 98 w 174"/>
                <a:gd name="T3" fmla="*/ 429 h 463"/>
                <a:gd name="T4" fmla="*/ 134 w 174"/>
                <a:gd name="T5" fmla="*/ 384 h 463"/>
                <a:gd name="T6" fmla="*/ 160 w 174"/>
                <a:gd name="T7" fmla="*/ 332 h 463"/>
                <a:gd name="T8" fmla="*/ 174 w 174"/>
                <a:gd name="T9" fmla="*/ 277 h 463"/>
                <a:gd name="T10" fmla="*/ 174 w 174"/>
                <a:gd name="T11" fmla="*/ 217 h 463"/>
                <a:gd name="T12" fmla="*/ 162 w 174"/>
                <a:gd name="T13" fmla="*/ 160 h 463"/>
                <a:gd name="T14" fmla="*/ 136 w 174"/>
                <a:gd name="T15" fmla="*/ 105 h 463"/>
                <a:gd name="T16" fmla="*/ 100 w 174"/>
                <a:gd name="T17" fmla="*/ 60 h 463"/>
                <a:gd name="T18" fmla="*/ 53 w 174"/>
                <a:gd name="T19" fmla="*/ 24 h 463"/>
                <a:gd name="T20" fmla="*/ 0 w 174"/>
                <a:gd name="T21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463">
                  <a:moveTo>
                    <a:pt x="50" y="463"/>
                  </a:moveTo>
                  <a:lnTo>
                    <a:pt x="98" y="429"/>
                  </a:lnTo>
                  <a:lnTo>
                    <a:pt x="134" y="384"/>
                  </a:lnTo>
                  <a:lnTo>
                    <a:pt x="160" y="332"/>
                  </a:lnTo>
                  <a:lnTo>
                    <a:pt x="174" y="277"/>
                  </a:lnTo>
                  <a:lnTo>
                    <a:pt x="174" y="217"/>
                  </a:lnTo>
                  <a:lnTo>
                    <a:pt x="162" y="160"/>
                  </a:lnTo>
                  <a:lnTo>
                    <a:pt x="136" y="105"/>
                  </a:lnTo>
                  <a:lnTo>
                    <a:pt x="100" y="60"/>
                  </a:lnTo>
                  <a:lnTo>
                    <a:pt x="53" y="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52"/>
            <p:cNvSpPr/>
            <p:nvPr/>
          </p:nvSpPr>
          <p:spPr bwMode="auto">
            <a:xfrm>
              <a:off x="2811340" y="2160907"/>
              <a:ext cx="718934" cy="615662"/>
            </a:xfrm>
            <a:custGeom>
              <a:avLst/>
              <a:gdLst>
                <a:gd name="T0" fmla="*/ 7 w 362"/>
                <a:gd name="T1" fmla="*/ 0 h 310"/>
                <a:gd name="T2" fmla="*/ 0 w 362"/>
                <a:gd name="T3" fmla="*/ 57 h 310"/>
                <a:gd name="T4" fmla="*/ 2 w 362"/>
                <a:gd name="T5" fmla="*/ 115 h 310"/>
                <a:gd name="T6" fmla="*/ 21 w 362"/>
                <a:gd name="T7" fmla="*/ 169 h 310"/>
                <a:gd name="T8" fmla="*/ 50 w 362"/>
                <a:gd name="T9" fmla="*/ 217 h 310"/>
                <a:gd name="T10" fmla="*/ 90 w 362"/>
                <a:gd name="T11" fmla="*/ 258 h 310"/>
                <a:gd name="T12" fmla="*/ 140 w 362"/>
                <a:gd name="T13" fmla="*/ 289 h 310"/>
                <a:gd name="T14" fmla="*/ 195 w 362"/>
                <a:gd name="T15" fmla="*/ 305 h 310"/>
                <a:gd name="T16" fmla="*/ 253 w 362"/>
                <a:gd name="T17" fmla="*/ 310 h 310"/>
                <a:gd name="T18" fmla="*/ 310 w 362"/>
                <a:gd name="T19" fmla="*/ 301 h 310"/>
                <a:gd name="T20" fmla="*/ 362 w 362"/>
                <a:gd name="T21" fmla="*/ 27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310">
                  <a:moveTo>
                    <a:pt x="7" y="0"/>
                  </a:moveTo>
                  <a:lnTo>
                    <a:pt x="0" y="57"/>
                  </a:lnTo>
                  <a:lnTo>
                    <a:pt x="2" y="115"/>
                  </a:lnTo>
                  <a:lnTo>
                    <a:pt x="21" y="169"/>
                  </a:lnTo>
                  <a:lnTo>
                    <a:pt x="50" y="217"/>
                  </a:lnTo>
                  <a:lnTo>
                    <a:pt x="90" y="258"/>
                  </a:lnTo>
                  <a:lnTo>
                    <a:pt x="140" y="289"/>
                  </a:lnTo>
                  <a:lnTo>
                    <a:pt x="195" y="305"/>
                  </a:lnTo>
                  <a:lnTo>
                    <a:pt x="253" y="310"/>
                  </a:lnTo>
                  <a:lnTo>
                    <a:pt x="310" y="301"/>
                  </a:lnTo>
                  <a:lnTo>
                    <a:pt x="362" y="27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53"/>
            <p:cNvSpPr/>
            <p:nvPr/>
          </p:nvSpPr>
          <p:spPr bwMode="auto">
            <a:xfrm>
              <a:off x="2825242" y="1801440"/>
              <a:ext cx="919521" cy="359467"/>
            </a:xfrm>
            <a:custGeom>
              <a:avLst/>
              <a:gdLst>
                <a:gd name="T0" fmla="*/ 463 w 463"/>
                <a:gd name="T1" fmla="*/ 119 h 181"/>
                <a:gd name="T2" fmla="*/ 427 w 463"/>
                <a:gd name="T3" fmla="*/ 71 h 181"/>
                <a:gd name="T4" fmla="*/ 379 w 463"/>
                <a:gd name="T5" fmla="*/ 36 h 181"/>
                <a:gd name="T6" fmla="*/ 327 w 463"/>
                <a:gd name="T7" fmla="*/ 12 h 181"/>
                <a:gd name="T8" fmla="*/ 269 w 463"/>
                <a:gd name="T9" fmla="*/ 0 h 181"/>
                <a:gd name="T10" fmla="*/ 210 w 463"/>
                <a:gd name="T11" fmla="*/ 0 h 181"/>
                <a:gd name="T12" fmla="*/ 153 w 463"/>
                <a:gd name="T13" fmla="*/ 14 h 181"/>
                <a:gd name="T14" fmla="*/ 100 w 463"/>
                <a:gd name="T15" fmla="*/ 43 h 181"/>
                <a:gd name="T16" fmla="*/ 57 w 463"/>
                <a:gd name="T17" fmla="*/ 81 h 181"/>
                <a:gd name="T18" fmla="*/ 21 w 463"/>
                <a:gd name="T19" fmla="*/ 129 h 181"/>
                <a:gd name="T20" fmla="*/ 0 w 463"/>
                <a:gd name="T2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81">
                  <a:moveTo>
                    <a:pt x="463" y="119"/>
                  </a:moveTo>
                  <a:lnTo>
                    <a:pt x="427" y="71"/>
                  </a:lnTo>
                  <a:lnTo>
                    <a:pt x="379" y="36"/>
                  </a:lnTo>
                  <a:lnTo>
                    <a:pt x="327" y="12"/>
                  </a:lnTo>
                  <a:lnTo>
                    <a:pt x="269" y="0"/>
                  </a:lnTo>
                  <a:lnTo>
                    <a:pt x="210" y="0"/>
                  </a:lnTo>
                  <a:lnTo>
                    <a:pt x="153" y="14"/>
                  </a:lnTo>
                  <a:lnTo>
                    <a:pt x="100" y="43"/>
                  </a:lnTo>
                  <a:lnTo>
                    <a:pt x="57" y="81"/>
                  </a:lnTo>
                  <a:lnTo>
                    <a:pt x="21" y="129"/>
                  </a:lnTo>
                  <a:lnTo>
                    <a:pt x="0" y="1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54"/>
            <p:cNvSpPr/>
            <p:nvPr/>
          </p:nvSpPr>
          <p:spPr bwMode="auto">
            <a:xfrm>
              <a:off x="3242304" y="2037775"/>
              <a:ext cx="577928" cy="766600"/>
            </a:xfrm>
            <a:custGeom>
              <a:avLst/>
              <a:gdLst>
                <a:gd name="T0" fmla="*/ 253 w 291"/>
                <a:gd name="T1" fmla="*/ 0 h 386"/>
                <a:gd name="T2" fmla="*/ 279 w 291"/>
                <a:gd name="T3" fmla="*/ 53 h 386"/>
                <a:gd name="T4" fmla="*/ 291 w 291"/>
                <a:gd name="T5" fmla="*/ 110 h 386"/>
                <a:gd name="T6" fmla="*/ 291 w 291"/>
                <a:gd name="T7" fmla="*/ 169 h 386"/>
                <a:gd name="T8" fmla="*/ 276 w 291"/>
                <a:gd name="T9" fmla="*/ 227 h 386"/>
                <a:gd name="T10" fmla="*/ 250 w 291"/>
                <a:gd name="T11" fmla="*/ 277 h 386"/>
                <a:gd name="T12" fmla="*/ 212 w 291"/>
                <a:gd name="T13" fmla="*/ 322 h 386"/>
                <a:gd name="T14" fmla="*/ 167 w 291"/>
                <a:gd name="T15" fmla="*/ 355 h 386"/>
                <a:gd name="T16" fmla="*/ 112 w 291"/>
                <a:gd name="T17" fmla="*/ 377 h 386"/>
                <a:gd name="T18" fmla="*/ 57 w 291"/>
                <a:gd name="T19" fmla="*/ 386 h 386"/>
                <a:gd name="T20" fmla="*/ 0 w 291"/>
                <a:gd name="T21" fmla="*/ 38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386">
                  <a:moveTo>
                    <a:pt x="253" y="0"/>
                  </a:moveTo>
                  <a:lnTo>
                    <a:pt x="279" y="53"/>
                  </a:lnTo>
                  <a:lnTo>
                    <a:pt x="291" y="110"/>
                  </a:lnTo>
                  <a:lnTo>
                    <a:pt x="291" y="169"/>
                  </a:lnTo>
                  <a:lnTo>
                    <a:pt x="276" y="227"/>
                  </a:lnTo>
                  <a:lnTo>
                    <a:pt x="250" y="277"/>
                  </a:lnTo>
                  <a:lnTo>
                    <a:pt x="212" y="322"/>
                  </a:lnTo>
                  <a:lnTo>
                    <a:pt x="167" y="355"/>
                  </a:lnTo>
                  <a:lnTo>
                    <a:pt x="112" y="377"/>
                  </a:lnTo>
                  <a:lnTo>
                    <a:pt x="57" y="386"/>
                  </a:lnTo>
                  <a:lnTo>
                    <a:pt x="0" y="3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55"/>
            <p:cNvSpPr/>
            <p:nvPr/>
          </p:nvSpPr>
          <p:spPr bwMode="auto">
            <a:xfrm>
              <a:off x="2853046" y="1910670"/>
              <a:ext cx="389258" cy="885759"/>
            </a:xfrm>
            <a:custGeom>
              <a:avLst/>
              <a:gdLst>
                <a:gd name="T0" fmla="*/ 112 w 196"/>
                <a:gd name="T1" fmla="*/ 0 h 446"/>
                <a:gd name="T2" fmla="*/ 67 w 196"/>
                <a:gd name="T3" fmla="*/ 38 h 446"/>
                <a:gd name="T4" fmla="*/ 34 w 196"/>
                <a:gd name="T5" fmla="*/ 83 h 446"/>
                <a:gd name="T6" fmla="*/ 10 w 196"/>
                <a:gd name="T7" fmla="*/ 140 h 446"/>
                <a:gd name="T8" fmla="*/ 0 w 196"/>
                <a:gd name="T9" fmla="*/ 195 h 446"/>
                <a:gd name="T10" fmla="*/ 5 w 196"/>
                <a:gd name="T11" fmla="*/ 252 h 446"/>
                <a:gd name="T12" fmla="*/ 22 w 196"/>
                <a:gd name="T13" fmla="*/ 307 h 446"/>
                <a:gd name="T14" fmla="*/ 53 w 196"/>
                <a:gd name="T15" fmla="*/ 357 h 446"/>
                <a:gd name="T16" fmla="*/ 91 w 196"/>
                <a:gd name="T17" fmla="*/ 398 h 446"/>
                <a:gd name="T18" fmla="*/ 141 w 196"/>
                <a:gd name="T19" fmla="*/ 427 h 446"/>
                <a:gd name="T20" fmla="*/ 196 w 19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446">
                  <a:moveTo>
                    <a:pt x="112" y="0"/>
                  </a:moveTo>
                  <a:lnTo>
                    <a:pt x="67" y="38"/>
                  </a:lnTo>
                  <a:lnTo>
                    <a:pt x="34" y="83"/>
                  </a:lnTo>
                  <a:lnTo>
                    <a:pt x="10" y="140"/>
                  </a:lnTo>
                  <a:lnTo>
                    <a:pt x="0" y="195"/>
                  </a:lnTo>
                  <a:lnTo>
                    <a:pt x="5" y="252"/>
                  </a:lnTo>
                  <a:lnTo>
                    <a:pt x="22" y="307"/>
                  </a:lnTo>
                  <a:lnTo>
                    <a:pt x="53" y="357"/>
                  </a:lnTo>
                  <a:lnTo>
                    <a:pt x="91" y="398"/>
                  </a:lnTo>
                  <a:lnTo>
                    <a:pt x="141" y="427"/>
                  </a:lnTo>
                  <a:lnTo>
                    <a:pt x="19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56"/>
            <p:cNvSpPr/>
            <p:nvPr/>
          </p:nvSpPr>
          <p:spPr bwMode="auto">
            <a:xfrm>
              <a:off x="3075479" y="1819314"/>
              <a:ext cx="796389" cy="577929"/>
            </a:xfrm>
            <a:custGeom>
              <a:avLst/>
              <a:gdLst>
                <a:gd name="T0" fmla="*/ 399 w 401"/>
                <a:gd name="T1" fmla="*/ 291 h 291"/>
                <a:gd name="T2" fmla="*/ 401 w 401"/>
                <a:gd name="T3" fmla="*/ 232 h 291"/>
                <a:gd name="T4" fmla="*/ 389 w 401"/>
                <a:gd name="T5" fmla="*/ 174 h 291"/>
                <a:gd name="T6" fmla="*/ 363 w 401"/>
                <a:gd name="T7" fmla="*/ 122 h 291"/>
                <a:gd name="T8" fmla="*/ 325 w 401"/>
                <a:gd name="T9" fmla="*/ 74 h 291"/>
                <a:gd name="T10" fmla="*/ 279 w 401"/>
                <a:gd name="T11" fmla="*/ 38 h 291"/>
                <a:gd name="T12" fmla="*/ 225 w 401"/>
                <a:gd name="T13" fmla="*/ 15 h 291"/>
                <a:gd name="T14" fmla="*/ 167 w 401"/>
                <a:gd name="T15" fmla="*/ 0 h 291"/>
                <a:gd name="T16" fmla="*/ 110 w 401"/>
                <a:gd name="T17" fmla="*/ 3 h 291"/>
                <a:gd name="T18" fmla="*/ 50 w 401"/>
                <a:gd name="T19" fmla="*/ 19 h 291"/>
                <a:gd name="T20" fmla="*/ 0 w 401"/>
                <a:gd name="T21" fmla="*/ 4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1" h="291">
                  <a:moveTo>
                    <a:pt x="399" y="291"/>
                  </a:moveTo>
                  <a:lnTo>
                    <a:pt x="401" y="232"/>
                  </a:lnTo>
                  <a:lnTo>
                    <a:pt x="389" y="174"/>
                  </a:lnTo>
                  <a:lnTo>
                    <a:pt x="363" y="122"/>
                  </a:lnTo>
                  <a:lnTo>
                    <a:pt x="325" y="74"/>
                  </a:lnTo>
                  <a:lnTo>
                    <a:pt x="279" y="38"/>
                  </a:lnTo>
                  <a:lnTo>
                    <a:pt x="225" y="15"/>
                  </a:lnTo>
                  <a:lnTo>
                    <a:pt x="167" y="0"/>
                  </a:lnTo>
                  <a:lnTo>
                    <a:pt x="110" y="3"/>
                  </a:lnTo>
                  <a:lnTo>
                    <a:pt x="50" y="19"/>
                  </a:lnTo>
                  <a:lnTo>
                    <a:pt x="0" y="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57"/>
            <p:cNvSpPr/>
            <p:nvPr/>
          </p:nvSpPr>
          <p:spPr bwMode="auto">
            <a:xfrm>
              <a:off x="3005968" y="2397242"/>
              <a:ext cx="861927" cy="423020"/>
            </a:xfrm>
            <a:custGeom>
              <a:avLst/>
              <a:gdLst>
                <a:gd name="T0" fmla="*/ 434 w 434"/>
                <a:gd name="T1" fmla="*/ 0 h 213"/>
                <a:gd name="T2" fmla="*/ 419 w 434"/>
                <a:gd name="T3" fmla="*/ 55 h 213"/>
                <a:gd name="T4" fmla="*/ 393 w 434"/>
                <a:gd name="T5" fmla="*/ 108 h 213"/>
                <a:gd name="T6" fmla="*/ 355 w 434"/>
                <a:gd name="T7" fmla="*/ 151 h 213"/>
                <a:gd name="T8" fmla="*/ 310 w 434"/>
                <a:gd name="T9" fmla="*/ 184 h 213"/>
                <a:gd name="T10" fmla="*/ 255 w 434"/>
                <a:gd name="T11" fmla="*/ 205 h 213"/>
                <a:gd name="T12" fmla="*/ 197 w 434"/>
                <a:gd name="T13" fmla="*/ 213 h 213"/>
                <a:gd name="T14" fmla="*/ 143 w 434"/>
                <a:gd name="T15" fmla="*/ 208 h 213"/>
                <a:gd name="T16" fmla="*/ 88 w 434"/>
                <a:gd name="T17" fmla="*/ 191 h 213"/>
                <a:gd name="T18" fmla="*/ 40 w 434"/>
                <a:gd name="T19" fmla="*/ 160 h 213"/>
                <a:gd name="T20" fmla="*/ 0 w 434"/>
                <a:gd name="T21" fmla="*/ 11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4" h="213">
                  <a:moveTo>
                    <a:pt x="434" y="0"/>
                  </a:moveTo>
                  <a:lnTo>
                    <a:pt x="419" y="55"/>
                  </a:lnTo>
                  <a:lnTo>
                    <a:pt x="393" y="108"/>
                  </a:lnTo>
                  <a:lnTo>
                    <a:pt x="355" y="151"/>
                  </a:lnTo>
                  <a:lnTo>
                    <a:pt x="310" y="184"/>
                  </a:lnTo>
                  <a:lnTo>
                    <a:pt x="255" y="205"/>
                  </a:lnTo>
                  <a:lnTo>
                    <a:pt x="197" y="213"/>
                  </a:lnTo>
                  <a:lnTo>
                    <a:pt x="143" y="208"/>
                  </a:lnTo>
                  <a:lnTo>
                    <a:pt x="88" y="191"/>
                  </a:lnTo>
                  <a:lnTo>
                    <a:pt x="40" y="160"/>
                  </a:lnTo>
                  <a:lnTo>
                    <a:pt x="0" y="1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58"/>
            <p:cNvSpPr/>
            <p:nvPr/>
          </p:nvSpPr>
          <p:spPr bwMode="auto">
            <a:xfrm>
              <a:off x="2904682" y="1833216"/>
              <a:ext cx="560054" cy="796389"/>
            </a:xfrm>
            <a:custGeom>
              <a:avLst/>
              <a:gdLst>
                <a:gd name="T0" fmla="*/ 282 w 282"/>
                <a:gd name="T1" fmla="*/ 0 h 401"/>
                <a:gd name="T2" fmla="*/ 222 w 282"/>
                <a:gd name="T3" fmla="*/ 0 h 401"/>
                <a:gd name="T4" fmla="*/ 165 w 282"/>
                <a:gd name="T5" fmla="*/ 15 h 401"/>
                <a:gd name="T6" fmla="*/ 113 w 282"/>
                <a:gd name="T7" fmla="*/ 43 h 401"/>
                <a:gd name="T8" fmla="*/ 67 w 282"/>
                <a:gd name="T9" fmla="*/ 82 h 401"/>
                <a:gd name="T10" fmla="*/ 34 w 282"/>
                <a:gd name="T11" fmla="*/ 129 h 401"/>
                <a:gd name="T12" fmla="*/ 10 w 282"/>
                <a:gd name="T13" fmla="*/ 182 h 401"/>
                <a:gd name="T14" fmla="*/ 0 w 282"/>
                <a:gd name="T15" fmla="*/ 239 h 401"/>
                <a:gd name="T16" fmla="*/ 3 w 282"/>
                <a:gd name="T17" fmla="*/ 296 h 401"/>
                <a:gd name="T18" fmla="*/ 20 w 282"/>
                <a:gd name="T19" fmla="*/ 353 h 401"/>
                <a:gd name="T20" fmla="*/ 51 w 282"/>
                <a:gd name="T2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401">
                  <a:moveTo>
                    <a:pt x="282" y="0"/>
                  </a:moveTo>
                  <a:lnTo>
                    <a:pt x="222" y="0"/>
                  </a:lnTo>
                  <a:lnTo>
                    <a:pt x="165" y="15"/>
                  </a:lnTo>
                  <a:lnTo>
                    <a:pt x="113" y="43"/>
                  </a:lnTo>
                  <a:lnTo>
                    <a:pt x="67" y="82"/>
                  </a:lnTo>
                  <a:lnTo>
                    <a:pt x="34" y="129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51" y="40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59"/>
            <p:cNvSpPr/>
            <p:nvPr/>
          </p:nvSpPr>
          <p:spPr bwMode="auto">
            <a:xfrm>
              <a:off x="2958304" y="1833216"/>
              <a:ext cx="1016836" cy="994991"/>
            </a:xfrm>
            <a:custGeom>
              <a:avLst/>
              <a:gdLst>
                <a:gd name="T0" fmla="*/ 272 w 512"/>
                <a:gd name="T1" fmla="*/ 497 h 501"/>
                <a:gd name="T2" fmla="*/ 329 w 512"/>
                <a:gd name="T3" fmla="*/ 489 h 501"/>
                <a:gd name="T4" fmla="*/ 381 w 512"/>
                <a:gd name="T5" fmla="*/ 470 h 501"/>
                <a:gd name="T6" fmla="*/ 429 w 512"/>
                <a:gd name="T7" fmla="*/ 437 h 501"/>
                <a:gd name="T8" fmla="*/ 467 w 512"/>
                <a:gd name="T9" fmla="*/ 394 h 501"/>
                <a:gd name="T10" fmla="*/ 496 w 512"/>
                <a:gd name="T11" fmla="*/ 344 h 501"/>
                <a:gd name="T12" fmla="*/ 510 w 512"/>
                <a:gd name="T13" fmla="*/ 289 h 501"/>
                <a:gd name="T14" fmla="*/ 512 w 512"/>
                <a:gd name="T15" fmla="*/ 229 h 501"/>
                <a:gd name="T16" fmla="*/ 501 w 512"/>
                <a:gd name="T17" fmla="*/ 172 h 501"/>
                <a:gd name="T18" fmla="*/ 477 w 512"/>
                <a:gd name="T19" fmla="*/ 120 h 501"/>
                <a:gd name="T20" fmla="*/ 439 w 512"/>
                <a:gd name="T21" fmla="*/ 74 h 501"/>
                <a:gd name="T22" fmla="*/ 393 w 512"/>
                <a:gd name="T23" fmla="*/ 39 h 501"/>
                <a:gd name="T24" fmla="*/ 341 w 512"/>
                <a:gd name="T25" fmla="*/ 12 h 501"/>
                <a:gd name="T26" fmla="*/ 281 w 512"/>
                <a:gd name="T27" fmla="*/ 0 h 501"/>
                <a:gd name="T28" fmla="*/ 224 w 512"/>
                <a:gd name="T29" fmla="*/ 0 h 501"/>
                <a:gd name="T30" fmla="*/ 167 w 512"/>
                <a:gd name="T31" fmla="*/ 15 h 501"/>
                <a:gd name="T32" fmla="*/ 114 w 512"/>
                <a:gd name="T33" fmla="*/ 41 h 501"/>
                <a:gd name="T34" fmla="*/ 69 w 512"/>
                <a:gd name="T35" fmla="*/ 79 h 501"/>
                <a:gd name="T36" fmla="*/ 33 w 512"/>
                <a:gd name="T37" fmla="*/ 127 h 501"/>
                <a:gd name="T38" fmla="*/ 9 w 512"/>
                <a:gd name="T39" fmla="*/ 182 h 501"/>
                <a:gd name="T40" fmla="*/ 0 w 512"/>
                <a:gd name="T41" fmla="*/ 239 h 501"/>
                <a:gd name="T42" fmla="*/ 2 w 512"/>
                <a:gd name="T43" fmla="*/ 296 h 501"/>
                <a:gd name="T44" fmla="*/ 19 w 512"/>
                <a:gd name="T45" fmla="*/ 353 h 501"/>
                <a:gd name="T46" fmla="*/ 50 w 512"/>
                <a:gd name="T47" fmla="*/ 404 h 501"/>
                <a:gd name="T48" fmla="*/ 88 w 512"/>
                <a:gd name="T49" fmla="*/ 444 h 501"/>
                <a:gd name="T50" fmla="*/ 136 w 512"/>
                <a:gd name="T51" fmla="*/ 475 h 501"/>
                <a:gd name="T52" fmla="*/ 190 w 512"/>
                <a:gd name="T53" fmla="*/ 494 h 501"/>
                <a:gd name="T54" fmla="*/ 248 w 512"/>
                <a:gd name="T55" fmla="*/ 501 h 501"/>
                <a:gd name="T56" fmla="*/ 305 w 512"/>
                <a:gd name="T57" fmla="*/ 492 h 501"/>
                <a:gd name="T58" fmla="*/ 357 w 512"/>
                <a:gd name="T59" fmla="*/ 473 h 501"/>
                <a:gd name="T60" fmla="*/ 405 w 512"/>
                <a:gd name="T61" fmla="*/ 439 h 501"/>
                <a:gd name="T62" fmla="*/ 443 w 512"/>
                <a:gd name="T63" fmla="*/ 396 h 501"/>
                <a:gd name="T64" fmla="*/ 470 w 512"/>
                <a:gd name="T65" fmla="*/ 344 h 501"/>
                <a:gd name="T66" fmla="*/ 484 w 512"/>
                <a:gd name="T67" fmla="*/ 289 h 501"/>
                <a:gd name="T68" fmla="*/ 486 w 512"/>
                <a:gd name="T69" fmla="*/ 229 h 501"/>
                <a:gd name="T70" fmla="*/ 474 w 512"/>
                <a:gd name="T71" fmla="*/ 175 h 501"/>
                <a:gd name="T72" fmla="*/ 412 w 512"/>
                <a:gd name="T73" fmla="*/ 74 h 501"/>
                <a:gd name="T74" fmla="*/ 365 w 512"/>
                <a:gd name="T75" fmla="*/ 39 h 501"/>
                <a:gd name="T76" fmla="*/ 312 w 512"/>
                <a:gd name="T77" fmla="*/ 12 h 501"/>
                <a:gd name="T78" fmla="*/ 255 w 512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01">
                  <a:moveTo>
                    <a:pt x="272" y="497"/>
                  </a:moveTo>
                  <a:lnTo>
                    <a:pt x="329" y="489"/>
                  </a:lnTo>
                  <a:lnTo>
                    <a:pt x="381" y="470"/>
                  </a:lnTo>
                  <a:lnTo>
                    <a:pt x="429" y="437"/>
                  </a:lnTo>
                  <a:lnTo>
                    <a:pt x="467" y="394"/>
                  </a:lnTo>
                  <a:lnTo>
                    <a:pt x="496" y="344"/>
                  </a:lnTo>
                  <a:lnTo>
                    <a:pt x="510" y="289"/>
                  </a:lnTo>
                  <a:lnTo>
                    <a:pt x="512" y="229"/>
                  </a:lnTo>
                  <a:lnTo>
                    <a:pt x="501" y="172"/>
                  </a:lnTo>
                  <a:lnTo>
                    <a:pt x="477" y="120"/>
                  </a:lnTo>
                  <a:lnTo>
                    <a:pt x="439" y="74"/>
                  </a:lnTo>
                  <a:lnTo>
                    <a:pt x="393" y="39"/>
                  </a:lnTo>
                  <a:lnTo>
                    <a:pt x="341" y="12"/>
                  </a:lnTo>
                  <a:lnTo>
                    <a:pt x="281" y="0"/>
                  </a:lnTo>
                  <a:lnTo>
                    <a:pt x="224" y="0"/>
                  </a:ln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3" y="127"/>
                  </a:lnTo>
                  <a:lnTo>
                    <a:pt x="9" y="182"/>
                  </a:lnTo>
                  <a:lnTo>
                    <a:pt x="0" y="239"/>
                  </a:lnTo>
                  <a:lnTo>
                    <a:pt x="2" y="296"/>
                  </a:lnTo>
                  <a:lnTo>
                    <a:pt x="19" y="353"/>
                  </a:lnTo>
                  <a:lnTo>
                    <a:pt x="50" y="404"/>
                  </a:lnTo>
                  <a:lnTo>
                    <a:pt x="88" y="444"/>
                  </a:lnTo>
                  <a:lnTo>
                    <a:pt x="136" y="475"/>
                  </a:lnTo>
                  <a:lnTo>
                    <a:pt x="190" y="494"/>
                  </a:lnTo>
                  <a:lnTo>
                    <a:pt x="248" y="501"/>
                  </a:lnTo>
                  <a:lnTo>
                    <a:pt x="305" y="492"/>
                  </a:lnTo>
                  <a:lnTo>
                    <a:pt x="357" y="473"/>
                  </a:lnTo>
                  <a:lnTo>
                    <a:pt x="405" y="439"/>
                  </a:lnTo>
                  <a:lnTo>
                    <a:pt x="443" y="396"/>
                  </a:lnTo>
                  <a:lnTo>
                    <a:pt x="470" y="344"/>
                  </a:lnTo>
                  <a:lnTo>
                    <a:pt x="484" y="289"/>
                  </a:lnTo>
                  <a:lnTo>
                    <a:pt x="486" y="229"/>
                  </a:lnTo>
                  <a:lnTo>
                    <a:pt x="474" y="175"/>
                  </a:lnTo>
                  <a:lnTo>
                    <a:pt x="412" y="74"/>
                  </a:lnTo>
                  <a:lnTo>
                    <a:pt x="365" y="39"/>
                  </a:lnTo>
                  <a:lnTo>
                    <a:pt x="312" y="12"/>
                  </a:lnTo>
                  <a:lnTo>
                    <a:pt x="255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4" name="Freeform 1460"/>
            <p:cNvSpPr/>
            <p:nvPr/>
          </p:nvSpPr>
          <p:spPr bwMode="auto">
            <a:xfrm>
              <a:off x="2791480" y="1487650"/>
              <a:ext cx="663326" cy="303859"/>
            </a:xfrm>
            <a:custGeom>
              <a:avLst/>
              <a:gdLst>
                <a:gd name="T0" fmla="*/ 334 w 334"/>
                <a:gd name="T1" fmla="*/ 24 h 153"/>
                <a:gd name="T2" fmla="*/ 282 w 334"/>
                <a:gd name="T3" fmla="*/ 5 h 153"/>
                <a:gd name="T4" fmla="*/ 224 w 334"/>
                <a:gd name="T5" fmla="*/ 0 h 153"/>
                <a:gd name="T6" fmla="*/ 167 w 334"/>
                <a:gd name="T7" fmla="*/ 7 h 153"/>
                <a:gd name="T8" fmla="*/ 112 w 334"/>
                <a:gd name="T9" fmla="*/ 27 h 153"/>
                <a:gd name="T10" fmla="*/ 65 w 334"/>
                <a:gd name="T11" fmla="*/ 60 h 153"/>
                <a:gd name="T12" fmla="*/ 29 w 334"/>
                <a:gd name="T13" fmla="*/ 103 h 153"/>
                <a:gd name="T14" fmla="*/ 0 w 33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153">
                  <a:moveTo>
                    <a:pt x="334" y="24"/>
                  </a:moveTo>
                  <a:lnTo>
                    <a:pt x="282" y="5"/>
                  </a:lnTo>
                  <a:lnTo>
                    <a:pt x="224" y="0"/>
                  </a:lnTo>
                  <a:lnTo>
                    <a:pt x="167" y="7"/>
                  </a:lnTo>
                  <a:lnTo>
                    <a:pt x="112" y="27"/>
                  </a:lnTo>
                  <a:lnTo>
                    <a:pt x="65" y="60"/>
                  </a:lnTo>
                  <a:lnTo>
                    <a:pt x="29" y="103"/>
                  </a:lnTo>
                  <a:lnTo>
                    <a:pt x="0" y="15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61"/>
            <p:cNvSpPr/>
            <p:nvPr/>
          </p:nvSpPr>
          <p:spPr bwMode="auto">
            <a:xfrm>
              <a:off x="3454807" y="1535314"/>
              <a:ext cx="236335" cy="242293"/>
            </a:xfrm>
            <a:custGeom>
              <a:avLst/>
              <a:gdLst>
                <a:gd name="T0" fmla="*/ 119 w 119"/>
                <a:gd name="T1" fmla="*/ 122 h 122"/>
                <a:gd name="T2" fmla="*/ 91 w 119"/>
                <a:gd name="T3" fmla="*/ 74 h 122"/>
                <a:gd name="T4" fmla="*/ 50 w 119"/>
                <a:gd name="T5" fmla="*/ 31 h 122"/>
                <a:gd name="T6" fmla="*/ 0 w 119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2">
                  <a:moveTo>
                    <a:pt x="119" y="122"/>
                  </a:moveTo>
                  <a:lnTo>
                    <a:pt x="91" y="74"/>
                  </a:lnTo>
                  <a:lnTo>
                    <a:pt x="50" y="31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62"/>
            <p:cNvSpPr/>
            <p:nvPr/>
          </p:nvSpPr>
          <p:spPr bwMode="auto">
            <a:xfrm>
              <a:off x="2739844" y="1535314"/>
              <a:ext cx="981088" cy="738795"/>
            </a:xfrm>
            <a:custGeom>
              <a:avLst/>
              <a:gdLst>
                <a:gd name="T0" fmla="*/ 484 w 494"/>
                <a:gd name="T1" fmla="*/ 325 h 372"/>
                <a:gd name="T2" fmla="*/ 494 w 494"/>
                <a:gd name="T3" fmla="*/ 265 h 372"/>
                <a:gd name="T4" fmla="*/ 489 w 494"/>
                <a:gd name="T5" fmla="*/ 208 h 372"/>
                <a:gd name="T6" fmla="*/ 470 w 494"/>
                <a:gd name="T7" fmla="*/ 150 h 372"/>
                <a:gd name="T8" fmla="*/ 441 w 494"/>
                <a:gd name="T9" fmla="*/ 100 h 372"/>
                <a:gd name="T10" fmla="*/ 401 w 494"/>
                <a:gd name="T11" fmla="*/ 57 h 372"/>
                <a:gd name="T12" fmla="*/ 351 w 494"/>
                <a:gd name="T13" fmla="*/ 26 h 372"/>
                <a:gd name="T14" fmla="*/ 296 w 494"/>
                <a:gd name="T15" fmla="*/ 5 h 372"/>
                <a:gd name="T16" fmla="*/ 238 w 494"/>
                <a:gd name="T17" fmla="*/ 0 h 372"/>
                <a:gd name="T18" fmla="*/ 181 w 494"/>
                <a:gd name="T19" fmla="*/ 7 h 372"/>
                <a:gd name="T20" fmla="*/ 129 w 494"/>
                <a:gd name="T21" fmla="*/ 26 h 372"/>
                <a:gd name="T22" fmla="*/ 81 w 494"/>
                <a:gd name="T23" fmla="*/ 57 h 372"/>
                <a:gd name="T24" fmla="*/ 40 w 494"/>
                <a:gd name="T25" fmla="*/ 100 h 372"/>
                <a:gd name="T26" fmla="*/ 14 w 494"/>
                <a:gd name="T27" fmla="*/ 153 h 372"/>
                <a:gd name="T28" fmla="*/ 2 w 494"/>
                <a:gd name="T29" fmla="*/ 208 h 372"/>
                <a:gd name="T30" fmla="*/ 0 w 494"/>
                <a:gd name="T31" fmla="*/ 265 h 372"/>
                <a:gd name="T32" fmla="*/ 9 w 494"/>
                <a:gd name="T33" fmla="*/ 320 h 372"/>
                <a:gd name="T34" fmla="*/ 36 w 494"/>
                <a:gd name="T3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4" h="372">
                  <a:moveTo>
                    <a:pt x="484" y="325"/>
                  </a:moveTo>
                  <a:lnTo>
                    <a:pt x="494" y="265"/>
                  </a:lnTo>
                  <a:lnTo>
                    <a:pt x="489" y="208"/>
                  </a:lnTo>
                  <a:lnTo>
                    <a:pt x="470" y="150"/>
                  </a:lnTo>
                  <a:lnTo>
                    <a:pt x="441" y="100"/>
                  </a:lnTo>
                  <a:lnTo>
                    <a:pt x="401" y="57"/>
                  </a:lnTo>
                  <a:lnTo>
                    <a:pt x="351" y="26"/>
                  </a:lnTo>
                  <a:lnTo>
                    <a:pt x="296" y="5"/>
                  </a:lnTo>
                  <a:lnTo>
                    <a:pt x="238" y="0"/>
                  </a:lnTo>
                  <a:lnTo>
                    <a:pt x="181" y="7"/>
                  </a:lnTo>
                  <a:lnTo>
                    <a:pt x="129" y="26"/>
                  </a:lnTo>
                  <a:lnTo>
                    <a:pt x="81" y="57"/>
                  </a:lnTo>
                  <a:lnTo>
                    <a:pt x="40" y="100"/>
                  </a:lnTo>
                  <a:lnTo>
                    <a:pt x="14" y="153"/>
                  </a:lnTo>
                  <a:lnTo>
                    <a:pt x="2" y="208"/>
                  </a:lnTo>
                  <a:lnTo>
                    <a:pt x="0" y="265"/>
                  </a:lnTo>
                  <a:lnTo>
                    <a:pt x="9" y="320"/>
                  </a:lnTo>
                  <a:lnTo>
                    <a:pt x="36" y="3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63"/>
            <p:cNvSpPr/>
            <p:nvPr/>
          </p:nvSpPr>
          <p:spPr bwMode="auto">
            <a:xfrm>
              <a:off x="2719984" y="1582979"/>
              <a:ext cx="991017" cy="1022794"/>
            </a:xfrm>
            <a:custGeom>
              <a:avLst/>
              <a:gdLst>
                <a:gd name="T0" fmla="*/ 494 w 499"/>
                <a:gd name="T1" fmla="*/ 301 h 515"/>
                <a:gd name="T2" fmla="*/ 470 w 499"/>
                <a:gd name="T3" fmla="*/ 355 h 515"/>
                <a:gd name="T4" fmla="*/ 439 w 499"/>
                <a:gd name="T5" fmla="*/ 403 h 515"/>
                <a:gd name="T6" fmla="*/ 392 w 499"/>
                <a:gd name="T7" fmla="*/ 444 h 515"/>
                <a:gd name="T8" fmla="*/ 341 w 499"/>
                <a:gd name="T9" fmla="*/ 470 h 515"/>
                <a:gd name="T10" fmla="*/ 284 w 499"/>
                <a:gd name="T11" fmla="*/ 487 h 515"/>
                <a:gd name="T12" fmla="*/ 227 w 499"/>
                <a:gd name="T13" fmla="*/ 489 h 515"/>
                <a:gd name="T14" fmla="*/ 170 w 499"/>
                <a:gd name="T15" fmla="*/ 477 h 515"/>
                <a:gd name="T16" fmla="*/ 117 w 499"/>
                <a:gd name="T17" fmla="*/ 453 h 515"/>
                <a:gd name="T18" fmla="*/ 72 w 499"/>
                <a:gd name="T19" fmla="*/ 417 h 515"/>
                <a:gd name="T20" fmla="*/ 36 w 499"/>
                <a:gd name="T21" fmla="*/ 372 h 515"/>
                <a:gd name="T22" fmla="*/ 12 w 499"/>
                <a:gd name="T23" fmla="*/ 320 h 515"/>
                <a:gd name="T24" fmla="*/ 0 w 499"/>
                <a:gd name="T25" fmla="*/ 262 h 515"/>
                <a:gd name="T26" fmla="*/ 3 w 499"/>
                <a:gd name="T27" fmla="*/ 208 h 515"/>
                <a:gd name="T28" fmla="*/ 17 w 499"/>
                <a:gd name="T29" fmla="*/ 150 h 515"/>
                <a:gd name="T30" fmla="*/ 46 w 499"/>
                <a:gd name="T31" fmla="*/ 103 h 515"/>
                <a:gd name="T32" fmla="*/ 84 w 499"/>
                <a:gd name="T33" fmla="*/ 60 h 515"/>
                <a:gd name="T34" fmla="*/ 134 w 499"/>
                <a:gd name="T35" fmla="*/ 29 h 515"/>
                <a:gd name="T36" fmla="*/ 186 w 499"/>
                <a:gd name="T37" fmla="*/ 7 h 515"/>
                <a:gd name="T38" fmla="*/ 244 w 499"/>
                <a:gd name="T39" fmla="*/ 0 h 515"/>
                <a:gd name="T40" fmla="*/ 303 w 499"/>
                <a:gd name="T41" fmla="*/ 7 h 515"/>
                <a:gd name="T42" fmla="*/ 358 w 499"/>
                <a:gd name="T43" fmla="*/ 29 h 515"/>
                <a:gd name="T44" fmla="*/ 406 w 499"/>
                <a:gd name="T45" fmla="*/ 60 h 515"/>
                <a:gd name="T46" fmla="*/ 446 w 499"/>
                <a:gd name="T47" fmla="*/ 103 h 515"/>
                <a:gd name="T48" fmla="*/ 477 w 499"/>
                <a:gd name="T49" fmla="*/ 153 h 515"/>
                <a:gd name="T50" fmla="*/ 494 w 499"/>
                <a:gd name="T51" fmla="*/ 210 h 515"/>
                <a:gd name="T52" fmla="*/ 499 w 499"/>
                <a:gd name="T53" fmla="*/ 270 h 515"/>
                <a:gd name="T54" fmla="*/ 489 w 499"/>
                <a:gd name="T55" fmla="*/ 327 h 515"/>
                <a:gd name="T56" fmla="*/ 468 w 499"/>
                <a:gd name="T57" fmla="*/ 382 h 515"/>
                <a:gd name="T58" fmla="*/ 432 w 499"/>
                <a:gd name="T59" fmla="*/ 429 h 515"/>
                <a:gd name="T60" fmla="*/ 389 w 499"/>
                <a:gd name="T61" fmla="*/ 470 h 515"/>
                <a:gd name="T62" fmla="*/ 337 w 499"/>
                <a:gd name="T63" fmla="*/ 496 h 515"/>
                <a:gd name="T64" fmla="*/ 279 w 499"/>
                <a:gd name="T65" fmla="*/ 513 h 515"/>
                <a:gd name="T66" fmla="*/ 222 w 499"/>
                <a:gd name="T67" fmla="*/ 515 h 515"/>
                <a:gd name="T68" fmla="*/ 165 w 499"/>
                <a:gd name="T69" fmla="*/ 503 h 515"/>
                <a:gd name="T70" fmla="*/ 113 w 499"/>
                <a:gd name="T71" fmla="*/ 479 h 515"/>
                <a:gd name="T72" fmla="*/ 67 w 499"/>
                <a:gd name="T73" fmla="*/ 444 h 515"/>
                <a:gd name="T74" fmla="*/ 31 w 499"/>
                <a:gd name="T75" fmla="*/ 398 h 515"/>
                <a:gd name="T76" fmla="*/ 8 w 499"/>
                <a:gd name="T77" fmla="*/ 34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515">
                  <a:moveTo>
                    <a:pt x="494" y="301"/>
                  </a:moveTo>
                  <a:lnTo>
                    <a:pt x="470" y="355"/>
                  </a:lnTo>
                  <a:lnTo>
                    <a:pt x="439" y="403"/>
                  </a:lnTo>
                  <a:lnTo>
                    <a:pt x="392" y="444"/>
                  </a:lnTo>
                  <a:lnTo>
                    <a:pt x="341" y="470"/>
                  </a:lnTo>
                  <a:lnTo>
                    <a:pt x="284" y="487"/>
                  </a:lnTo>
                  <a:lnTo>
                    <a:pt x="227" y="489"/>
                  </a:lnTo>
                  <a:lnTo>
                    <a:pt x="170" y="477"/>
                  </a:lnTo>
                  <a:lnTo>
                    <a:pt x="117" y="453"/>
                  </a:lnTo>
                  <a:lnTo>
                    <a:pt x="72" y="417"/>
                  </a:lnTo>
                  <a:lnTo>
                    <a:pt x="36" y="372"/>
                  </a:lnTo>
                  <a:lnTo>
                    <a:pt x="12" y="320"/>
                  </a:lnTo>
                  <a:lnTo>
                    <a:pt x="0" y="262"/>
                  </a:lnTo>
                  <a:lnTo>
                    <a:pt x="3" y="208"/>
                  </a:lnTo>
                  <a:lnTo>
                    <a:pt x="17" y="150"/>
                  </a:lnTo>
                  <a:lnTo>
                    <a:pt x="46" y="103"/>
                  </a:lnTo>
                  <a:lnTo>
                    <a:pt x="84" y="60"/>
                  </a:lnTo>
                  <a:lnTo>
                    <a:pt x="134" y="29"/>
                  </a:lnTo>
                  <a:lnTo>
                    <a:pt x="186" y="7"/>
                  </a:lnTo>
                  <a:lnTo>
                    <a:pt x="244" y="0"/>
                  </a:lnTo>
                  <a:lnTo>
                    <a:pt x="303" y="7"/>
                  </a:lnTo>
                  <a:lnTo>
                    <a:pt x="358" y="29"/>
                  </a:lnTo>
                  <a:lnTo>
                    <a:pt x="406" y="60"/>
                  </a:lnTo>
                  <a:lnTo>
                    <a:pt x="446" y="103"/>
                  </a:lnTo>
                  <a:lnTo>
                    <a:pt x="477" y="153"/>
                  </a:lnTo>
                  <a:lnTo>
                    <a:pt x="494" y="210"/>
                  </a:lnTo>
                  <a:lnTo>
                    <a:pt x="499" y="270"/>
                  </a:lnTo>
                  <a:lnTo>
                    <a:pt x="489" y="327"/>
                  </a:lnTo>
                  <a:lnTo>
                    <a:pt x="468" y="382"/>
                  </a:lnTo>
                  <a:lnTo>
                    <a:pt x="432" y="429"/>
                  </a:lnTo>
                  <a:lnTo>
                    <a:pt x="389" y="470"/>
                  </a:lnTo>
                  <a:lnTo>
                    <a:pt x="337" y="496"/>
                  </a:lnTo>
                  <a:lnTo>
                    <a:pt x="279" y="513"/>
                  </a:lnTo>
                  <a:lnTo>
                    <a:pt x="222" y="515"/>
                  </a:lnTo>
                  <a:lnTo>
                    <a:pt x="165" y="503"/>
                  </a:lnTo>
                  <a:lnTo>
                    <a:pt x="113" y="479"/>
                  </a:lnTo>
                  <a:lnTo>
                    <a:pt x="67" y="444"/>
                  </a:lnTo>
                  <a:lnTo>
                    <a:pt x="31" y="398"/>
                  </a:lnTo>
                  <a:lnTo>
                    <a:pt x="8" y="3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464"/>
            <p:cNvSpPr/>
            <p:nvPr/>
          </p:nvSpPr>
          <p:spPr bwMode="auto">
            <a:xfrm>
              <a:off x="2706312" y="1374448"/>
              <a:ext cx="1449785" cy="1449786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465"/>
            <p:cNvSpPr/>
            <p:nvPr/>
          </p:nvSpPr>
          <p:spPr bwMode="auto">
            <a:xfrm>
              <a:off x="3166838" y="1833215"/>
              <a:ext cx="540194" cy="546152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原创设计师QQ69613753    _3"/>
          <p:cNvGrpSpPr/>
          <p:nvPr/>
        </p:nvGrpSpPr>
        <p:grpSpPr>
          <a:xfrm>
            <a:off x="4139128" y="3481972"/>
            <a:ext cx="3913744" cy="972820"/>
            <a:chOff x="4274562" y="3481972"/>
            <a:chExt cx="3913744" cy="972820"/>
          </a:xfrm>
        </p:grpSpPr>
        <p:sp>
          <p:nvSpPr>
            <p:cNvPr id="28" name="文本框 27"/>
            <p:cNvSpPr txBox="1"/>
            <p:nvPr/>
          </p:nvSpPr>
          <p:spPr>
            <a:xfrm>
              <a:off x="4274562" y="3481972"/>
              <a:ext cx="1972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75000">
                        <a:srgbClr val="FEFEFF"/>
                      </a:gs>
                      <a:gs pos="25000">
                        <a:srgbClr val="FDFEFF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lin ang="0" scaled="0"/>
                  </a:gradFill>
                </a:rPr>
                <a:t>PART</a:t>
              </a:r>
              <a:endParaRPr lang="en-US" altLang="zh-CN" sz="5400" dirty="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005247" y="3481972"/>
              <a:ext cx="2183059" cy="9728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75000">
                        <a:srgbClr val="FEFEFF"/>
                      </a:gs>
                      <a:gs pos="25000">
                        <a:srgbClr val="FDFEFF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lin ang="0" scaled="0"/>
                  </a:gradFill>
                </a:rPr>
                <a:t>1</a:t>
              </a:r>
              <a:endParaRPr lang="en-US" altLang="zh-CN" sz="5400" dirty="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endParaRPr>
            </a:p>
          </p:txBody>
        </p:sp>
      </p:grpSp>
      <p:cxnSp>
        <p:nvCxnSpPr>
          <p:cNvPr id="91" name="原创设计师QQ69613753    _4"/>
          <p:cNvCxnSpPr/>
          <p:nvPr/>
        </p:nvCxnSpPr>
        <p:spPr>
          <a:xfrm flipH="1">
            <a:off x="3597402" y="4339268"/>
            <a:ext cx="4997197" cy="0"/>
          </a:xfrm>
          <a:prstGeom prst="line">
            <a:avLst/>
          </a:prstGeom>
          <a:gradFill>
            <a:gsLst>
              <a:gs pos="100000">
                <a:schemeClr val="bg1">
                  <a:alpha val="13000"/>
                </a:schemeClr>
              </a:gs>
              <a:gs pos="0">
                <a:schemeClr val="bg1">
                  <a:alpha val="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矩形 92"/>
          <p:cNvSpPr/>
          <p:nvPr/>
        </p:nvSpPr>
        <p:spPr>
          <a:xfrm>
            <a:off x="5209332" y="2592019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保险资料下载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 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门户网站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”“万一网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制作整 理，未经授权请勿转 载转发，</a:t>
            </a:r>
            <a:r>
              <a:rPr lang="en-US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SimSun" panose="02010600030101010101" pitchFamily="2" charset="-122"/>
                <a:ea typeface="Microsoft YaHei" panose="020B0503020204020204" charset="-122"/>
                <a:cs typeface="Times New Roman" panose="02020603050405020304"/>
              </a:rPr>
              <a:t>违者必究” </a:t>
            </a:r>
            <a:endParaRPr lang="zh-CN" sz="1200">
              <a:effectLst/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835" y="2568893"/>
            <a:ext cx="9510713" cy="1424940"/>
          </a:xfrm>
          <a:prstGeom prst="rect">
            <a:avLst/>
          </a:prstGeom>
          <a:noFill/>
        </p:spPr>
        <p:txBody>
          <a:bodyPr wrap="square" lIns="90603" tIns="45301" rIns="90603" bIns="45301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zh-CN" altLang="en-US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因为</a:t>
            </a:r>
            <a:r>
              <a:rPr lang="en-US" altLang="zh-CN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……</a:t>
            </a:r>
            <a:r>
              <a:rPr lang="zh-CN" altLang="en-US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所以</a:t>
            </a:r>
            <a:r>
              <a:rPr lang="en-US" altLang="zh-CN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……</a:t>
            </a:r>
            <a:r>
              <a:rPr lang="zh-CN" altLang="en-US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对您而言</a:t>
            </a:r>
            <a:r>
              <a:rPr lang="en-US" altLang="zh-CN" sz="400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……</a:t>
            </a:r>
            <a:r>
              <a:rPr lang="zh-CN" altLang="en-US" sz="438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您看</a:t>
            </a:r>
            <a:r>
              <a:rPr lang="en-US" altLang="zh-CN" sz="4380" b="1" strike="noStrike" noProof="1">
                <a:latin typeface="Microsoft YaHei" panose="020B0503020204020204" charset="-122"/>
                <a:ea typeface="Microsoft YaHei" panose="020B0503020204020204" charset="-122"/>
                <a:cs typeface="+mn-ea"/>
                <a:sym typeface="Wingdings" panose="05000000000000000000" pitchFamily="2" charset="2"/>
              </a:rPr>
              <a:t>……</a:t>
            </a:r>
            <a:endParaRPr lang="zh-CN" altLang="en-US" sz="3525" b="1" strike="noStrike" noProof="1">
              <a:latin typeface="Microsoft YaHei" panose="020B0503020204020204" charset="-122"/>
              <a:ea typeface="Microsoft YaHei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985" y="1125538"/>
            <a:ext cx="6830060" cy="866140"/>
          </a:xfrm>
          <a:prstGeom prst="rect">
            <a:avLst/>
          </a:prstGeom>
          <a:noFill/>
        </p:spPr>
        <p:txBody>
          <a:bodyPr wrap="none" lIns="90603" tIns="45301" rIns="90603" bIns="45301" rtlCol="0">
            <a:spAutoFit/>
          </a:bodyPr>
          <a:lstStyle/>
          <a:p>
            <a:pPr fontAlgn="base"/>
            <a:r>
              <a:rPr lang="zh-CN" altLang="en-US" sz="4760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利益需求满足法</a:t>
            </a:r>
            <a:r>
              <a:rPr lang="en-US" altLang="zh-CN" sz="4760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“</a:t>
            </a:r>
            <a:r>
              <a:rPr lang="zh-CN" altLang="en-US" sz="4760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公式</a:t>
            </a:r>
            <a:r>
              <a:rPr lang="en-US" altLang="zh-CN" sz="4760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”</a:t>
            </a:r>
            <a:endParaRPr lang="en-US" altLang="zh-CN" sz="4760" b="1" strike="noStrike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ea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4"/>
          <p:cNvSpPr/>
          <p:nvPr/>
        </p:nvSpPr>
        <p:spPr>
          <a:xfrm>
            <a:off x="762000" y="1250633"/>
            <a:ext cx="11430000" cy="23774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卖婴儿奶粉：</a:t>
            </a:r>
            <a:endParaRPr lang="en-US" altLang="x-none" sz="20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F: 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因为，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这是专为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18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个月儿童设计的专用奶粉，内含钙、铁、维他命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B2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，</a:t>
            </a:r>
            <a:endParaRPr lang="en-US" altLang="x-none" sz="20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A: 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所以，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它可以使你的孩子吸收更充分的营养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,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B: 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对您而言，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孩子的营养健康是天大的事，而且现在购买五包还送一包，活动今天就结束了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,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E: 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您看，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这款奶粉在家乐福超市销售连续三年获得第一，你是要五桶还是要十桶？</a:t>
            </a:r>
            <a:endParaRPr lang="zh-CN" altLang="en-US" sz="20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53250" name="Picture 2" descr="c:\users\ADMINI~1\appdata\roaming\360se6\USERDA~1\Temp\584569~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62250" y="3656648"/>
            <a:ext cx="5715000" cy="32242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0417" name="标题 1"/>
          <p:cNvSpPr/>
          <p:nvPr/>
        </p:nvSpPr>
        <p:spPr>
          <a:xfrm>
            <a:off x="763901" y="541338"/>
            <a:ext cx="5087943" cy="5635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sz="3600" b="1" strike="noStrike" spc="50" noProof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FABE销售应用案例一</a:t>
            </a:r>
            <a:endParaRPr lang="zh-CN" altLang="en-US" sz="3600" b="1" strike="noStrike" spc="50" noProof="1"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oup 3"/>
          <p:cNvGraphicFramePr>
            <a:graphicFrameLocks noGrp="1"/>
          </p:cNvGraphicFramePr>
          <p:nvPr/>
        </p:nvGraphicFramePr>
        <p:xfrm>
          <a:off x="2741613" y="1927225"/>
          <a:ext cx="9203267" cy="1908176"/>
        </p:xfrm>
        <a:graphic>
          <a:graphicData uri="http://schemas.openxmlformats.org/drawingml/2006/table">
            <a:tbl>
              <a:tblPr/>
              <a:tblGrid>
                <a:gridCol w="527148"/>
                <a:gridCol w="1660348"/>
                <a:gridCol w="2454428"/>
                <a:gridCol w="2128739"/>
                <a:gridCol w="2432604"/>
              </a:tblGrid>
              <a:tr h="95408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Microsoft YaHei" panose="020B0503020204020204" charset="-122"/>
                        </a:rPr>
                        <a:t>F-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特点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（因为）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Microsoft YaHei" panose="020B0503020204020204" charset="-122"/>
                        </a:rPr>
                        <a:t>A-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优势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（所以）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Microsoft YaHei" panose="020B0503020204020204" charset="-122"/>
                        </a:rPr>
                        <a:t>B-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好处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（对您而言）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Microsoft YaHei" panose="020B0503020204020204" charset="-122"/>
                        </a:rPr>
                        <a:t>E-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证据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（您看）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95408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1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纯棉质地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吸水性强，无静电产生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柔软、易处理，不会刺激皮肤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婴儿的服装、贴身衣服都是纯棉的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Group 3"/>
          <p:cNvGraphicFramePr>
            <a:graphicFrameLocks noGrp="1"/>
          </p:cNvGraphicFramePr>
          <p:nvPr/>
        </p:nvGraphicFramePr>
        <p:xfrm>
          <a:off x="2730500" y="3879850"/>
          <a:ext cx="9213849" cy="955675"/>
        </p:xfrm>
        <a:graphic>
          <a:graphicData uri="http://schemas.openxmlformats.org/drawingml/2006/table">
            <a:tbl>
              <a:tblPr/>
              <a:tblGrid>
                <a:gridCol w="527685"/>
                <a:gridCol w="1662327"/>
                <a:gridCol w="2457251"/>
                <a:gridCol w="2131185"/>
                <a:gridCol w="2435401"/>
              </a:tblGrid>
              <a:tr h="955675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2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红色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颜色鲜艳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穿起来显得特别喜庆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婚礼、年会、开门红等场合都穿红色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Group 3"/>
          <p:cNvGraphicFramePr>
            <a:graphicFrameLocks noGrp="1"/>
          </p:cNvGraphicFramePr>
          <p:nvPr/>
        </p:nvGraphicFramePr>
        <p:xfrm>
          <a:off x="2730500" y="4887913"/>
          <a:ext cx="9213852" cy="955675"/>
        </p:xfrm>
        <a:graphic>
          <a:graphicData uri="http://schemas.openxmlformats.org/drawingml/2006/table">
            <a:tbl>
              <a:tblPr/>
              <a:tblGrid>
                <a:gridCol w="527755"/>
                <a:gridCol w="1662259"/>
                <a:gridCol w="2457251"/>
                <a:gridCol w="2131187"/>
                <a:gridCol w="2435400"/>
              </a:tblGrid>
              <a:tr h="955675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Microsoft YaHei" panose="020B0503020204020204" charset="-122"/>
                        </a:rPr>
                        <a:t>3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Microsoft YaHei" panose="020B0503020204020204" charset="-122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十字线钉纽扣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牢固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耐用，不易掉扣子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2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1pPr>
                      <a:lvl2pPr marL="742950" indent="-28575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2pPr>
                      <a:lvl3pPr marL="11430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3pPr>
                      <a:lvl4pPr marL="16002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4pPr>
                      <a:lvl5pPr marL="2057400" indent="-228600" defTabSz="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1929"/>
                          </a:solidFill>
                          <a:effectLst/>
                          <a:latin typeface="Microsoft YaHei" panose="020B0503020204020204" charset="-122"/>
                          <a:ea typeface="Microsoft YaHei" panose="020B0503020204020204" charset="-122"/>
                          <a:sym typeface="Arial" panose="020B0604020202020204" pitchFamily="34" charset="0"/>
                        </a:rPr>
                        <a:t>穿着多年扣子依然完好如初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01929"/>
                        </a:solidFill>
                        <a:effectLst/>
                        <a:latin typeface="Microsoft YaHei" panose="020B0503020204020204" charset="-122"/>
                        <a:ea typeface="Microsoft YaHei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7393" name="矩形 45"/>
          <p:cNvSpPr/>
          <p:nvPr/>
        </p:nvSpPr>
        <p:spPr>
          <a:xfrm>
            <a:off x="2827338" y="1282700"/>
            <a:ext cx="227647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 b="1" u="sng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以</a:t>
            </a:r>
            <a:r>
              <a:rPr lang="en-US" altLang="zh-CN" sz="2000" b="1" u="sng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1</a:t>
            </a:r>
            <a:r>
              <a:rPr lang="zh-CN" altLang="en-US" sz="2000" b="1" u="sng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件红色</a:t>
            </a:r>
            <a:r>
              <a:rPr lang="en-US" altLang="zh-CN" sz="2000" b="1" u="sng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T</a:t>
            </a:r>
            <a:r>
              <a:rPr lang="zh-CN" altLang="en-US" sz="2000" b="1" u="sng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恤为例</a:t>
            </a:r>
            <a:endParaRPr lang="zh-CN" altLang="en-US" sz="2000" b="1" u="sng" dirty="0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57394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01900"/>
            <a:ext cx="2938463" cy="2784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标题 1"/>
          <p:cNvSpPr/>
          <p:nvPr/>
        </p:nvSpPr>
        <p:spPr>
          <a:xfrm>
            <a:off x="763901" y="314643"/>
            <a:ext cx="5087943" cy="5635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 eaLnBrk="0" fontAlgn="base" hangingPunct="0"/>
            <a:r>
              <a:rPr lang="zh-CN" altLang="en-US" sz="3600" b="1" strike="noStrike" spc="50" noProof="1">
                <a:ln w="11430"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FABE销售应用案例二</a:t>
            </a:r>
            <a:endParaRPr lang="zh-CN" altLang="en-US" sz="3600" b="1" strike="noStrike" spc="50" noProof="1">
              <a:ln w="11430"/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0" y="2928938"/>
            <a:ext cx="4667250" cy="2824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文本框 14"/>
          <p:cNvSpPr txBox="1"/>
          <p:nvPr/>
        </p:nvSpPr>
        <p:spPr>
          <a:xfrm>
            <a:off x="8477250" y="1928813"/>
            <a:ext cx="2095500" cy="6134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中性笔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811213" y="2649538"/>
            <a:ext cx="9393237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所以（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A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）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---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</a:rPr>
              <a:t>随时掌握笔芯使用的情况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795338" y="3213100"/>
            <a:ext cx="962025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对您而言（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B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）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---</a:t>
            </a: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</a:rPr>
              <a:t>笔芯快用完时可以第一</a:t>
            </a:r>
            <a:endParaRPr lang="en-US" altLang="zh-CN" sz="2000" b="1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</a:rPr>
              <a:t>时间进行更换，以免遗漏记录重要事项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804863" y="4292600"/>
            <a:ext cx="911225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您看（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E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）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---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现在很多白领、商人都使用</a:t>
            </a:r>
            <a:endParaRPr lang="en-US" altLang="zh-CN" sz="20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这种圆珠笔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832168" y="1844675"/>
            <a:ext cx="5505450" cy="5486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因为（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F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）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---</a:t>
            </a:r>
            <a:r>
              <a:rPr lang="zh-CN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笔杆采用透明设计</a:t>
            </a:r>
            <a:endParaRPr lang="zh-CN" altLang="en-US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795654" y="431165"/>
            <a:ext cx="5057141" cy="5632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 eaLnBrk="0" fontAlgn="base" hangingPunct="0"/>
            <a:r>
              <a:rPr lang="zh-CN" altLang="en-US" sz="3600" b="1" strike="noStrike" spc="50" noProof="1">
                <a:ln w="11430"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FABE销售应用案例三</a:t>
            </a:r>
            <a:endParaRPr lang="zh-CN" altLang="en-US" sz="3600" b="1" strike="noStrike" spc="50" noProof="1">
              <a:ln w="11430"/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9475" y="716280"/>
            <a:ext cx="10513695" cy="498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如果只是简单的产品介绍，那么我们就只是充当了产品说明书、阅读机的角色， 而只有将产品与顾客发生联系，</a:t>
            </a:r>
            <a:endParaRPr lang="zh-CN" altLang="en-US" sz="32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才能唤起顾客的兴趣，才能有效触动顾客，而这两点正是成功销售所必备的条件</a:t>
            </a:r>
            <a:endParaRPr lang="zh-CN" altLang="en-US" sz="32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 algn="ctr">
              <a:lnSpc>
                <a:spcPct val="15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原理正是把复杂的讲解产品简单化，使我们讲解产品时有章可循，这才是最高明的。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原创设计师QQ69613753    _1"/>
          <p:cNvGrpSpPr/>
          <p:nvPr/>
        </p:nvGrpSpPr>
        <p:grpSpPr>
          <a:xfrm>
            <a:off x="311903" y="3462812"/>
            <a:ext cx="11568194" cy="11599907"/>
            <a:chOff x="2706312" y="1374448"/>
            <a:chExt cx="1449785" cy="1453759"/>
          </a:xfrm>
          <a:noFill/>
        </p:grpSpPr>
        <p:sp>
          <p:nvSpPr>
            <p:cNvPr id="10" name="Freeform 1405"/>
            <p:cNvSpPr/>
            <p:nvPr/>
          </p:nvSpPr>
          <p:spPr bwMode="auto">
            <a:xfrm>
              <a:off x="3228401" y="2280068"/>
              <a:ext cx="800361" cy="520335"/>
            </a:xfrm>
            <a:custGeom>
              <a:avLst/>
              <a:gdLst>
                <a:gd name="T0" fmla="*/ 403 w 403"/>
                <a:gd name="T1" fmla="*/ 0 h 262"/>
                <a:gd name="T2" fmla="*/ 400 w 403"/>
                <a:gd name="T3" fmla="*/ 57 h 262"/>
                <a:gd name="T4" fmla="*/ 384 w 403"/>
                <a:gd name="T5" fmla="*/ 112 h 262"/>
                <a:gd name="T6" fmla="*/ 357 w 403"/>
                <a:gd name="T7" fmla="*/ 162 h 262"/>
                <a:gd name="T8" fmla="*/ 317 w 403"/>
                <a:gd name="T9" fmla="*/ 205 h 262"/>
                <a:gd name="T10" fmla="*/ 269 w 403"/>
                <a:gd name="T11" fmla="*/ 236 h 262"/>
                <a:gd name="T12" fmla="*/ 217 w 403"/>
                <a:gd name="T13" fmla="*/ 255 h 262"/>
                <a:gd name="T14" fmla="*/ 159 w 403"/>
                <a:gd name="T15" fmla="*/ 262 h 262"/>
                <a:gd name="T16" fmla="*/ 102 w 403"/>
                <a:gd name="T17" fmla="*/ 255 h 262"/>
                <a:gd name="T18" fmla="*/ 47 w 403"/>
                <a:gd name="T19" fmla="*/ 236 h 262"/>
                <a:gd name="T20" fmla="*/ 0 w 403"/>
                <a:gd name="T21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262">
                  <a:moveTo>
                    <a:pt x="403" y="0"/>
                  </a:moveTo>
                  <a:lnTo>
                    <a:pt x="400" y="57"/>
                  </a:lnTo>
                  <a:lnTo>
                    <a:pt x="384" y="112"/>
                  </a:lnTo>
                  <a:lnTo>
                    <a:pt x="357" y="162"/>
                  </a:lnTo>
                  <a:lnTo>
                    <a:pt x="317" y="205"/>
                  </a:lnTo>
                  <a:lnTo>
                    <a:pt x="269" y="236"/>
                  </a:lnTo>
                  <a:lnTo>
                    <a:pt x="217" y="255"/>
                  </a:lnTo>
                  <a:lnTo>
                    <a:pt x="159" y="262"/>
                  </a:lnTo>
                  <a:lnTo>
                    <a:pt x="102" y="255"/>
                  </a:lnTo>
                  <a:lnTo>
                    <a:pt x="47" y="236"/>
                  </a:lnTo>
                  <a:lnTo>
                    <a:pt x="0" y="20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06"/>
            <p:cNvSpPr/>
            <p:nvPr/>
          </p:nvSpPr>
          <p:spPr bwMode="auto">
            <a:xfrm>
              <a:off x="3057605" y="1795482"/>
              <a:ext cx="448838" cy="885759"/>
            </a:xfrm>
            <a:custGeom>
              <a:avLst/>
              <a:gdLst>
                <a:gd name="T0" fmla="*/ 226 w 226"/>
                <a:gd name="T1" fmla="*/ 0 h 446"/>
                <a:gd name="T2" fmla="*/ 167 w 226"/>
                <a:gd name="T3" fmla="*/ 15 h 446"/>
                <a:gd name="T4" fmla="*/ 114 w 226"/>
                <a:gd name="T5" fmla="*/ 41 h 446"/>
                <a:gd name="T6" fmla="*/ 69 w 226"/>
                <a:gd name="T7" fmla="*/ 79 h 446"/>
                <a:gd name="T8" fmla="*/ 36 w 226"/>
                <a:gd name="T9" fmla="*/ 127 h 446"/>
                <a:gd name="T10" fmla="*/ 12 w 226"/>
                <a:gd name="T11" fmla="*/ 184 h 446"/>
                <a:gd name="T12" fmla="*/ 0 w 226"/>
                <a:gd name="T13" fmla="*/ 239 h 446"/>
                <a:gd name="T14" fmla="*/ 2 w 226"/>
                <a:gd name="T15" fmla="*/ 299 h 446"/>
                <a:gd name="T16" fmla="*/ 19 w 226"/>
                <a:gd name="T17" fmla="*/ 353 h 446"/>
                <a:gd name="T18" fmla="*/ 47 w 226"/>
                <a:gd name="T19" fmla="*/ 403 h 446"/>
                <a:gd name="T20" fmla="*/ 86 w 22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446">
                  <a:moveTo>
                    <a:pt x="226" y="0"/>
                  </a:move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6" y="127"/>
                  </a:lnTo>
                  <a:lnTo>
                    <a:pt x="12" y="184"/>
                  </a:lnTo>
                  <a:lnTo>
                    <a:pt x="0" y="239"/>
                  </a:lnTo>
                  <a:lnTo>
                    <a:pt x="2" y="299"/>
                  </a:lnTo>
                  <a:lnTo>
                    <a:pt x="19" y="353"/>
                  </a:lnTo>
                  <a:lnTo>
                    <a:pt x="47" y="403"/>
                  </a:lnTo>
                  <a:lnTo>
                    <a:pt x="8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07"/>
            <p:cNvSpPr/>
            <p:nvPr/>
          </p:nvSpPr>
          <p:spPr bwMode="auto">
            <a:xfrm>
              <a:off x="3506442" y="1795482"/>
              <a:ext cx="564026" cy="778516"/>
            </a:xfrm>
            <a:custGeom>
              <a:avLst/>
              <a:gdLst>
                <a:gd name="T0" fmla="*/ 236 w 284"/>
                <a:gd name="T1" fmla="*/ 392 h 392"/>
                <a:gd name="T2" fmla="*/ 265 w 284"/>
                <a:gd name="T3" fmla="*/ 344 h 392"/>
                <a:gd name="T4" fmla="*/ 282 w 284"/>
                <a:gd name="T5" fmla="*/ 287 h 392"/>
                <a:gd name="T6" fmla="*/ 284 w 284"/>
                <a:gd name="T7" fmla="*/ 229 h 392"/>
                <a:gd name="T8" fmla="*/ 275 w 284"/>
                <a:gd name="T9" fmla="*/ 175 h 392"/>
                <a:gd name="T10" fmla="*/ 248 w 284"/>
                <a:gd name="T11" fmla="*/ 120 h 392"/>
                <a:gd name="T12" fmla="*/ 215 w 284"/>
                <a:gd name="T13" fmla="*/ 74 h 392"/>
                <a:gd name="T14" fmla="*/ 170 w 284"/>
                <a:gd name="T15" fmla="*/ 39 h 392"/>
                <a:gd name="T16" fmla="*/ 115 w 284"/>
                <a:gd name="T17" fmla="*/ 12 h 392"/>
                <a:gd name="T18" fmla="*/ 58 w 284"/>
                <a:gd name="T19" fmla="*/ 0 h 392"/>
                <a:gd name="T20" fmla="*/ 0 w 284"/>
                <a:gd name="T2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2">
                  <a:moveTo>
                    <a:pt x="236" y="392"/>
                  </a:moveTo>
                  <a:lnTo>
                    <a:pt x="265" y="344"/>
                  </a:lnTo>
                  <a:lnTo>
                    <a:pt x="282" y="287"/>
                  </a:lnTo>
                  <a:lnTo>
                    <a:pt x="284" y="229"/>
                  </a:lnTo>
                  <a:lnTo>
                    <a:pt x="275" y="175"/>
                  </a:lnTo>
                  <a:lnTo>
                    <a:pt x="248" y="120"/>
                  </a:lnTo>
                  <a:lnTo>
                    <a:pt x="215" y="74"/>
                  </a:lnTo>
                  <a:lnTo>
                    <a:pt x="170" y="39"/>
                  </a:lnTo>
                  <a:lnTo>
                    <a:pt x="115" y="12"/>
                  </a:ln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08"/>
            <p:cNvSpPr/>
            <p:nvPr/>
          </p:nvSpPr>
          <p:spPr bwMode="auto">
            <a:xfrm>
              <a:off x="3105269" y="2349578"/>
              <a:ext cx="869871" cy="423020"/>
            </a:xfrm>
            <a:custGeom>
              <a:avLst/>
              <a:gdLst>
                <a:gd name="T0" fmla="*/ 438 w 438"/>
                <a:gd name="T1" fmla="*/ 113 h 213"/>
                <a:gd name="T2" fmla="*/ 400 w 438"/>
                <a:gd name="T3" fmla="*/ 155 h 213"/>
                <a:gd name="T4" fmla="*/ 353 w 438"/>
                <a:gd name="T5" fmla="*/ 187 h 213"/>
                <a:gd name="T6" fmla="*/ 298 w 438"/>
                <a:gd name="T7" fmla="*/ 206 h 213"/>
                <a:gd name="T8" fmla="*/ 241 w 438"/>
                <a:gd name="T9" fmla="*/ 213 h 213"/>
                <a:gd name="T10" fmla="*/ 186 w 438"/>
                <a:gd name="T11" fmla="*/ 206 h 213"/>
                <a:gd name="T12" fmla="*/ 131 w 438"/>
                <a:gd name="T13" fmla="*/ 184 h 213"/>
                <a:gd name="T14" fmla="*/ 83 w 438"/>
                <a:gd name="T15" fmla="*/ 151 h 213"/>
                <a:gd name="T16" fmla="*/ 43 w 438"/>
                <a:gd name="T17" fmla="*/ 108 h 213"/>
                <a:gd name="T18" fmla="*/ 16 w 438"/>
                <a:gd name="T19" fmla="*/ 58 h 213"/>
                <a:gd name="T20" fmla="*/ 0 w 438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213">
                  <a:moveTo>
                    <a:pt x="438" y="113"/>
                  </a:moveTo>
                  <a:lnTo>
                    <a:pt x="400" y="155"/>
                  </a:lnTo>
                  <a:lnTo>
                    <a:pt x="353" y="187"/>
                  </a:lnTo>
                  <a:lnTo>
                    <a:pt x="298" y="206"/>
                  </a:lnTo>
                  <a:lnTo>
                    <a:pt x="241" y="213"/>
                  </a:lnTo>
                  <a:lnTo>
                    <a:pt x="186" y="206"/>
                  </a:lnTo>
                  <a:lnTo>
                    <a:pt x="131" y="184"/>
                  </a:lnTo>
                  <a:lnTo>
                    <a:pt x="83" y="151"/>
                  </a:lnTo>
                  <a:lnTo>
                    <a:pt x="43" y="108"/>
                  </a:lnTo>
                  <a:lnTo>
                    <a:pt x="16" y="5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09"/>
            <p:cNvSpPr/>
            <p:nvPr/>
          </p:nvSpPr>
          <p:spPr bwMode="auto">
            <a:xfrm>
              <a:off x="3728875" y="1839174"/>
              <a:ext cx="379327" cy="881788"/>
            </a:xfrm>
            <a:custGeom>
              <a:avLst/>
              <a:gdLst>
                <a:gd name="T0" fmla="*/ 77 w 191"/>
                <a:gd name="T1" fmla="*/ 0 h 444"/>
                <a:gd name="T2" fmla="*/ 122 w 191"/>
                <a:gd name="T3" fmla="*/ 36 h 444"/>
                <a:gd name="T4" fmla="*/ 158 w 191"/>
                <a:gd name="T5" fmla="*/ 81 h 444"/>
                <a:gd name="T6" fmla="*/ 182 w 191"/>
                <a:gd name="T7" fmla="*/ 133 h 444"/>
                <a:gd name="T8" fmla="*/ 191 w 191"/>
                <a:gd name="T9" fmla="*/ 191 h 444"/>
                <a:gd name="T10" fmla="*/ 189 w 191"/>
                <a:gd name="T11" fmla="*/ 248 h 444"/>
                <a:gd name="T12" fmla="*/ 172 w 191"/>
                <a:gd name="T13" fmla="*/ 303 h 444"/>
                <a:gd name="T14" fmla="*/ 144 w 191"/>
                <a:gd name="T15" fmla="*/ 353 h 444"/>
                <a:gd name="T16" fmla="*/ 103 w 191"/>
                <a:gd name="T17" fmla="*/ 393 h 444"/>
                <a:gd name="T18" fmla="*/ 55 w 191"/>
                <a:gd name="T19" fmla="*/ 424 h 444"/>
                <a:gd name="T20" fmla="*/ 0 w 191"/>
                <a:gd name="T21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4">
                  <a:moveTo>
                    <a:pt x="77" y="0"/>
                  </a:moveTo>
                  <a:lnTo>
                    <a:pt x="122" y="36"/>
                  </a:lnTo>
                  <a:lnTo>
                    <a:pt x="158" y="81"/>
                  </a:lnTo>
                  <a:lnTo>
                    <a:pt x="182" y="133"/>
                  </a:lnTo>
                  <a:lnTo>
                    <a:pt x="191" y="191"/>
                  </a:lnTo>
                  <a:lnTo>
                    <a:pt x="189" y="248"/>
                  </a:lnTo>
                  <a:lnTo>
                    <a:pt x="172" y="303"/>
                  </a:lnTo>
                  <a:lnTo>
                    <a:pt x="144" y="353"/>
                  </a:lnTo>
                  <a:lnTo>
                    <a:pt x="103" y="393"/>
                  </a:lnTo>
                  <a:lnTo>
                    <a:pt x="55" y="424"/>
                  </a:lnTo>
                  <a:lnTo>
                    <a:pt x="0" y="44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10"/>
            <p:cNvSpPr/>
            <p:nvPr/>
          </p:nvSpPr>
          <p:spPr bwMode="auto">
            <a:xfrm>
              <a:off x="3009941" y="1980180"/>
              <a:ext cx="488558" cy="840081"/>
            </a:xfrm>
            <a:custGeom>
              <a:avLst/>
              <a:gdLst>
                <a:gd name="T0" fmla="*/ 69 w 246"/>
                <a:gd name="T1" fmla="*/ 0 h 423"/>
                <a:gd name="T2" fmla="*/ 33 w 246"/>
                <a:gd name="T3" fmla="*/ 46 h 423"/>
                <a:gd name="T4" fmla="*/ 9 w 246"/>
                <a:gd name="T5" fmla="*/ 101 h 423"/>
                <a:gd name="T6" fmla="*/ 0 w 246"/>
                <a:gd name="T7" fmla="*/ 158 h 423"/>
                <a:gd name="T8" fmla="*/ 2 w 246"/>
                <a:gd name="T9" fmla="*/ 217 h 423"/>
                <a:gd name="T10" fmla="*/ 19 w 246"/>
                <a:gd name="T11" fmla="*/ 272 h 423"/>
                <a:gd name="T12" fmla="*/ 48 w 246"/>
                <a:gd name="T13" fmla="*/ 322 h 423"/>
                <a:gd name="T14" fmla="*/ 88 w 246"/>
                <a:gd name="T15" fmla="*/ 365 h 423"/>
                <a:gd name="T16" fmla="*/ 136 w 246"/>
                <a:gd name="T17" fmla="*/ 396 h 423"/>
                <a:gd name="T18" fmla="*/ 188 w 246"/>
                <a:gd name="T19" fmla="*/ 415 h 423"/>
                <a:gd name="T20" fmla="*/ 246 w 246"/>
                <a:gd name="T2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423">
                  <a:moveTo>
                    <a:pt x="69" y="0"/>
                  </a:moveTo>
                  <a:lnTo>
                    <a:pt x="33" y="46"/>
                  </a:lnTo>
                  <a:lnTo>
                    <a:pt x="9" y="101"/>
                  </a:lnTo>
                  <a:lnTo>
                    <a:pt x="0" y="158"/>
                  </a:lnTo>
                  <a:lnTo>
                    <a:pt x="2" y="217"/>
                  </a:lnTo>
                  <a:lnTo>
                    <a:pt x="19" y="272"/>
                  </a:lnTo>
                  <a:lnTo>
                    <a:pt x="48" y="322"/>
                  </a:lnTo>
                  <a:lnTo>
                    <a:pt x="88" y="365"/>
                  </a:lnTo>
                  <a:lnTo>
                    <a:pt x="136" y="396"/>
                  </a:lnTo>
                  <a:lnTo>
                    <a:pt x="188" y="415"/>
                  </a:lnTo>
                  <a:lnTo>
                    <a:pt x="246" y="42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11"/>
            <p:cNvSpPr/>
            <p:nvPr/>
          </p:nvSpPr>
          <p:spPr bwMode="auto">
            <a:xfrm>
              <a:off x="3133073" y="1966279"/>
              <a:ext cx="595802" cy="762627"/>
            </a:xfrm>
            <a:custGeom>
              <a:avLst/>
              <a:gdLst>
                <a:gd name="T0" fmla="*/ 33 w 300"/>
                <a:gd name="T1" fmla="*/ 0 h 384"/>
                <a:gd name="T2" fmla="*/ 9 w 300"/>
                <a:gd name="T3" fmla="*/ 55 h 384"/>
                <a:gd name="T4" fmla="*/ 0 w 300"/>
                <a:gd name="T5" fmla="*/ 112 h 384"/>
                <a:gd name="T6" fmla="*/ 2 w 300"/>
                <a:gd name="T7" fmla="*/ 172 h 384"/>
                <a:gd name="T8" fmla="*/ 17 w 300"/>
                <a:gd name="T9" fmla="*/ 229 h 384"/>
                <a:gd name="T10" fmla="*/ 45 w 300"/>
                <a:gd name="T11" fmla="*/ 279 h 384"/>
                <a:gd name="T12" fmla="*/ 86 w 300"/>
                <a:gd name="T13" fmla="*/ 322 h 384"/>
                <a:gd name="T14" fmla="*/ 133 w 300"/>
                <a:gd name="T15" fmla="*/ 356 h 384"/>
                <a:gd name="T16" fmla="*/ 186 w 300"/>
                <a:gd name="T17" fmla="*/ 377 h 384"/>
                <a:gd name="T18" fmla="*/ 243 w 300"/>
                <a:gd name="T19" fmla="*/ 384 h 384"/>
                <a:gd name="T20" fmla="*/ 300 w 300"/>
                <a:gd name="T21" fmla="*/ 38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84">
                  <a:moveTo>
                    <a:pt x="33" y="0"/>
                  </a:moveTo>
                  <a:lnTo>
                    <a:pt x="9" y="55"/>
                  </a:lnTo>
                  <a:lnTo>
                    <a:pt x="0" y="112"/>
                  </a:lnTo>
                  <a:lnTo>
                    <a:pt x="2" y="172"/>
                  </a:lnTo>
                  <a:lnTo>
                    <a:pt x="17" y="229"/>
                  </a:lnTo>
                  <a:lnTo>
                    <a:pt x="45" y="279"/>
                  </a:lnTo>
                  <a:lnTo>
                    <a:pt x="86" y="322"/>
                  </a:lnTo>
                  <a:lnTo>
                    <a:pt x="133" y="356"/>
                  </a:lnTo>
                  <a:lnTo>
                    <a:pt x="186" y="377"/>
                  </a:lnTo>
                  <a:lnTo>
                    <a:pt x="243" y="384"/>
                  </a:lnTo>
                  <a:lnTo>
                    <a:pt x="300" y="38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12"/>
            <p:cNvSpPr/>
            <p:nvPr/>
          </p:nvSpPr>
          <p:spPr bwMode="auto">
            <a:xfrm>
              <a:off x="3150947" y="1668377"/>
              <a:ext cx="1000947" cy="1018822"/>
            </a:xfrm>
            <a:custGeom>
              <a:avLst/>
              <a:gdLst>
                <a:gd name="T0" fmla="*/ 482 w 504"/>
                <a:gd name="T1" fmla="*/ 343 h 513"/>
                <a:gd name="T2" fmla="*/ 501 w 504"/>
                <a:gd name="T3" fmla="*/ 289 h 513"/>
                <a:gd name="T4" fmla="*/ 504 w 504"/>
                <a:gd name="T5" fmla="*/ 231 h 513"/>
                <a:gd name="T6" fmla="*/ 497 w 504"/>
                <a:gd name="T7" fmla="*/ 176 h 513"/>
                <a:gd name="T8" fmla="*/ 473 w 504"/>
                <a:gd name="T9" fmla="*/ 124 h 513"/>
                <a:gd name="T10" fmla="*/ 439 w 504"/>
                <a:gd name="T11" fmla="*/ 76 h 513"/>
                <a:gd name="T12" fmla="*/ 394 w 504"/>
                <a:gd name="T13" fmla="*/ 41 h 513"/>
                <a:gd name="T14" fmla="*/ 342 w 504"/>
                <a:gd name="T15" fmla="*/ 14 h 513"/>
                <a:gd name="T16" fmla="*/ 287 w 504"/>
                <a:gd name="T17" fmla="*/ 0 h 513"/>
                <a:gd name="T18" fmla="*/ 227 w 504"/>
                <a:gd name="T19" fmla="*/ 0 h 513"/>
                <a:gd name="T20" fmla="*/ 170 w 504"/>
                <a:gd name="T21" fmla="*/ 14 h 513"/>
                <a:gd name="T22" fmla="*/ 117 w 504"/>
                <a:gd name="T23" fmla="*/ 41 h 513"/>
                <a:gd name="T24" fmla="*/ 72 w 504"/>
                <a:gd name="T25" fmla="*/ 79 h 513"/>
                <a:gd name="T26" fmla="*/ 36 w 504"/>
                <a:gd name="T27" fmla="*/ 124 h 513"/>
                <a:gd name="T28" fmla="*/ 12 w 504"/>
                <a:gd name="T29" fmla="*/ 179 h 513"/>
                <a:gd name="T30" fmla="*/ 0 w 504"/>
                <a:gd name="T31" fmla="*/ 236 h 513"/>
                <a:gd name="T32" fmla="*/ 3 w 504"/>
                <a:gd name="T33" fmla="*/ 296 h 513"/>
                <a:gd name="T34" fmla="*/ 20 w 504"/>
                <a:gd name="T35" fmla="*/ 353 h 513"/>
                <a:gd name="T36" fmla="*/ 48 w 504"/>
                <a:gd name="T37" fmla="*/ 405 h 513"/>
                <a:gd name="T38" fmla="*/ 86 w 504"/>
                <a:gd name="T39" fmla="*/ 448 h 513"/>
                <a:gd name="T40" fmla="*/ 134 w 504"/>
                <a:gd name="T41" fmla="*/ 482 h 513"/>
                <a:gd name="T42" fmla="*/ 189 w 504"/>
                <a:gd name="T43" fmla="*/ 503 h 513"/>
                <a:gd name="T44" fmla="*/ 246 w 504"/>
                <a:gd name="T45" fmla="*/ 513 h 513"/>
                <a:gd name="T46" fmla="*/ 303 w 504"/>
                <a:gd name="T47" fmla="*/ 508 h 513"/>
                <a:gd name="T48" fmla="*/ 358 w 504"/>
                <a:gd name="T49" fmla="*/ 489 h 513"/>
                <a:gd name="T50" fmla="*/ 406 w 504"/>
                <a:gd name="T51" fmla="*/ 458 h 513"/>
                <a:gd name="T52" fmla="*/ 447 w 504"/>
                <a:gd name="T53" fmla="*/ 417 h 513"/>
                <a:gd name="T54" fmla="*/ 475 w 504"/>
                <a:gd name="T55" fmla="*/ 367 h 513"/>
                <a:gd name="T56" fmla="*/ 492 w 504"/>
                <a:gd name="T57" fmla="*/ 312 h 513"/>
                <a:gd name="T58" fmla="*/ 497 w 504"/>
                <a:gd name="T59" fmla="*/ 255 h 513"/>
                <a:gd name="T60" fmla="*/ 487 w 504"/>
                <a:gd name="T61" fmla="*/ 20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513">
                  <a:moveTo>
                    <a:pt x="482" y="343"/>
                  </a:moveTo>
                  <a:lnTo>
                    <a:pt x="501" y="289"/>
                  </a:lnTo>
                  <a:lnTo>
                    <a:pt x="504" y="231"/>
                  </a:lnTo>
                  <a:lnTo>
                    <a:pt x="497" y="176"/>
                  </a:lnTo>
                  <a:lnTo>
                    <a:pt x="473" y="124"/>
                  </a:lnTo>
                  <a:lnTo>
                    <a:pt x="439" y="76"/>
                  </a:lnTo>
                  <a:lnTo>
                    <a:pt x="394" y="41"/>
                  </a:lnTo>
                  <a:lnTo>
                    <a:pt x="342" y="14"/>
                  </a:lnTo>
                  <a:lnTo>
                    <a:pt x="287" y="0"/>
                  </a:lnTo>
                  <a:lnTo>
                    <a:pt x="227" y="0"/>
                  </a:lnTo>
                  <a:lnTo>
                    <a:pt x="170" y="14"/>
                  </a:lnTo>
                  <a:lnTo>
                    <a:pt x="117" y="41"/>
                  </a:lnTo>
                  <a:lnTo>
                    <a:pt x="72" y="79"/>
                  </a:lnTo>
                  <a:lnTo>
                    <a:pt x="36" y="124"/>
                  </a:lnTo>
                  <a:lnTo>
                    <a:pt x="12" y="179"/>
                  </a:lnTo>
                  <a:lnTo>
                    <a:pt x="0" y="236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48" y="405"/>
                  </a:lnTo>
                  <a:lnTo>
                    <a:pt x="86" y="448"/>
                  </a:lnTo>
                  <a:lnTo>
                    <a:pt x="134" y="482"/>
                  </a:lnTo>
                  <a:lnTo>
                    <a:pt x="189" y="503"/>
                  </a:lnTo>
                  <a:lnTo>
                    <a:pt x="246" y="513"/>
                  </a:lnTo>
                  <a:lnTo>
                    <a:pt x="303" y="508"/>
                  </a:lnTo>
                  <a:lnTo>
                    <a:pt x="358" y="489"/>
                  </a:lnTo>
                  <a:lnTo>
                    <a:pt x="406" y="458"/>
                  </a:lnTo>
                  <a:lnTo>
                    <a:pt x="447" y="417"/>
                  </a:lnTo>
                  <a:lnTo>
                    <a:pt x="475" y="367"/>
                  </a:lnTo>
                  <a:lnTo>
                    <a:pt x="492" y="312"/>
                  </a:lnTo>
                  <a:lnTo>
                    <a:pt x="497" y="255"/>
                  </a:lnTo>
                  <a:lnTo>
                    <a:pt x="487" y="20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13"/>
            <p:cNvSpPr/>
            <p:nvPr/>
          </p:nvSpPr>
          <p:spPr bwMode="auto">
            <a:xfrm>
              <a:off x="3198611" y="2311844"/>
              <a:ext cx="909591" cy="323719"/>
            </a:xfrm>
            <a:custGeom>
              <a:avLst/>
              <a:gdLst>
                <a:gd name="T0" fmla="*/ 458 w 458"/>
                <a:gd name="T1" fmla="*/ 19 h 163"/>
                <a:gd name="T2" fmla="*/ 430 w 458"/>
                <a:gd name="T3" fmla="*/ 70 h 163"/>
                <a:gd name="T4" fmla="*/ 389 w 458"/>
                <a:gd name="T5" fmla="*/ 110 h 163"/>
                <a:gd name="T6" fmla="*/ 339 w 458"/>
                <a:gd name="T7" fmla="*/ 139 h 163"/>
                <a:gd name="T8" fmla="*/ 284 w 458"/>
                <a:gd name="T9" fmla="*/ 158 h 163"/>
                <a:gd name="T10" fmla="*/ 227 w 458"/>
                <a:gd name="T11" fmla="*/ 163 h 163"/>
                <a:gd name="T12" fmla="*/ 170 w 458"/>
                <a:gd name="T13" fmla="*/ 153 h 163"/>
                <a:gd name="T14" fmla="*/ 115 w 458"/>
                <a:gd name="T15" fmla="*/ 132 h 163"/>
                <a:gd name="T16" fmla="*/ 67 w 458"/>
                <a:gd name="T17" fmla="*/ 98 h 163"/>
                <a:gd name="T18" fmla="*/ 31 w 458"/>
                <a:gd name="T19" fmla="*/ 55 h 163"/>
                <a:gd name="T20" fmla="*/ 0 w 458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63">
                  <a:moveTo>
                    <a:pt x="458" y="19"/>
                  </a:moveTo>
                  <a:lnTo>
                    <a:pt x="430" y="70"/>
                  </a:lnTo>
                  <a:lnTo>
                    <a:pt x="389" y="110"/>
                  </a:lnTo>
                  <a:lnTo>
                    <a:pt x="339" y="139"/>
                  </a:lnTo>
                  <a:lnTo>
                    <a:pt x="284" y="158"/>
                  </a:lnTo>
                  <a:lnTo>
                    <a:pt x="227" y="163"/>
                  </a:lnTo>
                  <a:lnTo>
                    <a:pt x="170" y="153"/>
                  </a:lnTo>
                  <a:lnTo>
                    <a:pt x="115" y="132"/>
                  </a:lnTo>
                  <a:lnTo>
                    <a:pt x="67" y="98"/>
                  </a:lnTo>
                  <a:lnTo>
                    <a:pt x="31" y="55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14"/>
            <p:cNvSpPr/>
            <p:nvPr/>
          </p:nvSpPr>
          <p:spPr bwMode="auto">
            <a:xfrm>
              <a:off x="3160877" y="1616741"/>
              <a:ext cx="994990" cy="965200"/>
            </a:xfrm>
            <a:custGeom>
              <a:avLst/>
              <a:gdLst>
                <a:gd name="T0" fmla="*/ 12 w 501"/>
                <a:gd name="T1" fmla="*/ 150 h 486"/>
                <a:gd name="T2" fmla="*/ 0 w 501"/>
                <a:gd name="T3" fmla="*/ 207 h 486"/>
                <a:gd name="T4" fmla="*/ 3 w 501"/>
                <a:gd name="T5" fmla="*/ 267 h 486"/>
                <a:gd name="T6" fmla="*/ 19 w 501"/>
                <a:gd name="T7" fmla="*/ 324 h 486"/>
                <a:gd name="T8" fmla="*/ 46 w 501"/>
                <a:gd name="T9" fmla="*/ 374 h 486"/>
                <a:gd name="T10" fmla="*/ 88 w 501"/>
                <a:gd name="T11" fmla="*/ 422 h 486"/>
                <a:gd name="T12" fmla="*/ 134 w 501"/>
                <a:gd name="T13" fmla="*/ 455 h 486"/>
                <a:gd name="T14" fmla="*/ 186 w 501"/>
                <a:gd name="T15" fmla="*/ 477 h 486"/>
                <a:gd name="T16" fmla="*/ 246 w 501"/>
                <a:gd name="T17" fmla="*/ 486 h 486"/>
                <a:gd name="T18" fmla="*/ 303 w 501"/>
                <a:gd name="T19" fmla="*/ 482 h 486"/>
                <a:gd name="T20" fmla="*/ 358 w 501"/>
                <a:gd name="T21" fmla="*/ 465 h 486"/>
                <a:gd name="T22" fmla="*/ 408 w 501"/>
                <a:gd name="T23" fmla="*/ 434 h 486"/>
                <a:gd name="T24" fmla="*/ 449 w 501"/>
                <a:gd name="T25" fmla="*/ 393 h 486"/>
                <a:gd name="T26" fmla="*/ 480 w 501"/>
                <a:gd name="T27" fmla="*/ 346 h 486"/>
                <a:gd name="T28" fmla="*/ 496 w 501"/>
                <a:gd name="T29" fmla="*/ 291 h 486"/>
                <a:gd name="T30" fmla="*/ 501 w 501"/>
                <a:gd name="T31" fmla="*/ 233 h 486"/>
                <a:gd name="T32" fmla="*/ 494 w 501"/>
                <a:gd name="T33" fmla="*/ 176 h 486"/>
                <a:gd name="T34" fmla="*/ 473 w 501"/>
                <a:gd name="T35" fmla="*/ 124 h 486"/>
                <a:gd name="T36" fmla="*/ 437 w 501"/>
                <a:gd name="T37" fmla="*/ 78 h 486"/>
                <a:gd name="T38" fmla="*/ 394 w 501"/>
                <a:gd name="T39" fmla="*/ 40 h 486"/>
                <a:gd name="T40" fmla="*/ 344 w 501"/>
                <a:gd name="T41" fmla="*/ 14 h 486"/>
                <a:gd name="T42" fmla="*/ 286 w 501"/>
                <a:gd name="T43" fmla="*/ 0 h 486"/>
                <a:gd name="T44" fmla="*/ 229 w 501"/>
                <a:gd name="T45" fmla="*/ 0 h 486"/>
                <a:gd name="T46" fmla="*/ 172 w 501"/>
                <a:gd name="T47" fmla="*/ 14 h 486"/>
                <a:gd name="T48" fmla="*/ 119 w 501"/>
                <a:gd name="T49" fmla="*/ 38 h 486"/>
                <a:gd name="T50" fmla="*/ 74 w 501"/>
                <a:gd name="T51" fmla="*/ 76 h 486"/>
                <a:gd name="T52" fmla="*/ 36 w 501"/>
                <a:gd name="T53" fmla="*/ 124 h 486"/>
                <a:gd name="T54" fmla="*/ 12 w 501"/>
                <a:gd name="T55" fmla="*/ 176 h 486"/>
                <a:gd name="T56" fmla="*/ 3 w 501"/>
                <a:gd name="T57" fmla="*/ 236 h 486"/>
                <a:gd name="T58" fmla="*/ 5 w 501"/>
                <a:gd name="T59" fmla="*/ 296 h 486"/>
                <a:gd name="T60" fmla="*/ 19 w 501"/>
                <a:gd name="T61" fmla="*/ 35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1" h="486">
                  <a:moveTo>
                    <a:pt x="12" y="150"/>
                  </a:moveTo>
                  <a:lnTo>
                    <a:pt x="0" y="207"/>
                  </a:lnTo>
                  <a:lnTo>
                    <a:pt x="3" y="267"/>
                  </a:lnTo>
                  <a:lnTo>
                    <a:pt x="19" y="324"/>
                  </a:lnTo>
                  <a:lnTo>
                    <a:pt x="46" y="374"/>
                  </a:lnTo>
                  <a:lnTo>
                    <a:pt x="88" y="422"/>
                  </a:lnTo>
                  <a:lnTo>
                    <a:pt x="134" y="455"/>
                  </a:lnTo>
                  <a:lnTo>
                    <a:pt x="186" y="477"/>
                  </a:lnTo>
                  <a:lnTo>
                    <a:pt x="246" y="486"/>
                  </a:lnTo>
                  <a:lnTo>
                    <a:pt x="303" y="482"/>
                  </a:lnTo>
                  <a:lnTo>
                    <a:pt x="358" y="465"/>
                  </a:lnTo>
                  <a:lnTo>
                    <a:pt x="408" y="434"/>
                  </a:lnTo>
                  <a:lnTo>
                    <a:pt x="449" y="393"/>
                  </a:lnTo>
                  <a:lnTo>
                    <a:pt x="480" y="346"/>
                  </a:lnTo>
                  <a:lnTo>
                    <a:pt x="496" y="291"/>
                  </a:lnTo>
                  <a:lnTo>
                    <a:pt x="501" y="233"/>
                  </a:lnTo>
                  <a:lnTo>
                    <a:pt x="494" y="176"/>
                  </a:lnTo>
                  <a:lnTo>
                    <a:pt x="473" y="124"/>
                  </a:lnTo>
                  <a:lnTo>
                    <a:pt x="437" y="78"/>
                  </a:lnTo>
                  <a:lnTo>
                    <a:pt x="394" y="40"/>
                  </a:lnTo>
                  <a:lnTo>
                    <a:pt x="344" y="14"/>
                  </a:lnTo>
                  <a:lnTo>
                    <a:pt x="286" y="0"/>
                  </a:lnTo>
                  <a:lnTo>
                    <a:pt x="229" y="0"/>
                  </a:lnTo>
                  <a:lnTo>
                    <a:pt x="172" y="14"/>
                  </a:lnTo>
                  <a:lnTo>
                    <a:pt x="119" y="38"/>
                  </a:lnTo>
                  <a:lnTo>
                    <a:pt x="74" y="76"/>
                  </a:lnTo>
                  <a:lnTo>
                    <a:pt x="36" y="124"/>
                  </a:lnTo>
                  <a:lnTo>
                    <a:pt x="12" y="176"/>
                  </a:lnTo>
                  <a:lnTo>
                    <a:pt x="3" y="236"/>
                  </a:lnTo>
                  <a:lnTo>
                    <a:pt x="5" y="296"/>
                  </a:lnTo>
                  <a:lnTo>
                    <a:pt x="19" y="35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15"/>
            <p:cNvSpPr/>
            <p:nvPr/>
          </p:nvSpPr>
          <p:spPr bwMode="auto">
            <a:xfrm>
              <a:off x="3516373" y="1815341"/>
              <a:ext cx="635523" cy="714963"/>
            </a:xfrm>
            <a:custGeom>
              <a:avLst/>
              <a:gdLst>
                <a:gd name="T0" fmla="*/ 289 w 320"/>
                <a:gd name="T1" fmla="*/ 0 h 360"/>
                <a:gd name="T2" fmla="*/ 310 w 320"/>
                <a:gd name="T3" fmla="*/ 52 h 360"/>
                <a:gd name="T4" fmla="*/ 320 w 320"/>
                <a:gd name="T5" fmla="*/ 110 h 360"/>
                <a:gd name="T6" fmla="*/ 313 w 320"/>
                <a:gd name="T7" fmla="*/ 167 h 360"/>
                <a:gd name="T8" fmla="*/ 296 w 320"/>
                <a:gd name="T9" fmla="*/ 219 h 360"/>
                <a:gd name="T10" fmla="*/ 265 w 320"/>
                <a:gd name="T11" fmla="*/ 269 h 360"/>
                <a:gd name="T12" fmla="*/ 222 w 320"/>
                <a:gd name="T13" fmla="*/ 310 h 360"/>
                <a:gd name="T14" fmla="*/ 172 w 320"/>
                <a:gd name="T15" fmla="*/ 339 h 360"/>
                <a:gd name="T16" fmla="*/ 117 w 320"/>
                <a:gd name="T17" fmla="*/ 355 h 360"/>
                <a:gd name="T18" fmla="*/ 60 w 320"/>
                <a:gd name="T19" fmla="*/ 360 h 360"/>
                <a:gd name="T20" fmla="*/ 0 w 320"/>
                <a:gd name="T21" fmla="*/ 35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360">
                  <a:moveTo>
                    <a:pt x="289" y="0"/>
                  </a:moveTo>
                  <a:lnTo>
                    <a:pt x="310" y="52"/>
                  </a:lnTo>
                  <a:lnTo>
                    <a:pt x="320" y="110"/>
                  </a:lnTo>
                  <a:lnTo>
                    <a:pt x="313" y="167"/>
                  </a:lnTo>
                  <a:lnTo>
                    <a:pt x="296" y="219"/>
                  </a:lnTo>
                  <a:lnTo>
                    <a:pt x="265" y="269"/>
                  </a:lnTo>
                  <a:lnTo>
                    <a:pt x="222" y="310"/>
                  </a:lnTo>
                  <a:lnTo>
                    <a:pt x="172" y="339"/>
                  </a:lnTo>
                  <a:lnTo>
                    <a:pt x="117" y="355"/>
                  </a:lnTo>
                  <a:lnTo>
                    <a:pt x="60" y="360"/>
                  </a:lnTo>
                  <a:lnTo>
                    <a:pt x="0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16"/>
            <p:cNvSpPr/>
            <p:nvPr/>
          </p:nvSpPr>
          <p:spPr bwMode="auto">
            <a:xfrm>
              <a:off x="3146975" y="1586951"/>
              <a:ext cx="369397" cy="925480"/>
            </a:xfrm>
            <a:custGeom>
              <a:avLst/>
              <a:gdLst>
                <a:gd name="T0" fmla="*/ 117 w 186"/>
                <a:gd name="T1" fmla="*/ 0 h 466"/>
                <a:gd name="T2" fmla="*/ 72 w 186"/>
                <a:gd name="T3" fmla="*/ 39 h 466"/>
                <a:gd name="T4" fmla="*/ 36 w 186"/>
                <a:gd name="T5" fmla="*/ 84 h 466"/>
                <a:gd name="T6" fmla="*/ 14 w 186"/>
                <a:gd name="T7" fmla="*/ 136 h 466"/>
                <a:gd name="T8" fmla="*/ 0 w 186"/>
                <a:gd name="T9" fmla="*/ 196 h 466"/>
                <a:gd name="T10" fmla="*/ 2 w 186"/>
                <a:gd name="T11" fmla="*/ 256 h 466"/>
                <a:gd name="T12" fmla="*/ 17 w 186"/>
                <a:gd name="T13" fmla="*/ 311 h 466"/>
                <a:gd name="T14" fmla="*/ 45 w 186"/>
                <a:gd name="T15" fmla="*/ 363 h 466"/>
                <a:gd name="T16" fmla="*/ 84 w 186"/>
                <a:gd name="T17" fmla="*/ 408 h 466"/>
                <a:gd name="T18" fmla="*/ 134 w 186"/>
                <a:gd name="T19" fmla="*/ 444 h 466"/>
                <a:gd name="T20" fmla="*/ 186 w 186"/>
                <a:gd name="T21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466">
                  <a:moveTo>
                    <a:pt x="117" y="0"/>
                  </a:moveTo>
                  <a:lnTo>
                    <a:pt x="72" y="39"/>
                  </a:lnTo>
                  <a:lnTo>
                    <a:pt x="36" y="84"/>
                  </a:lnTo>
                  <a:lnTo>
                    <a:pt x="14" y="136"/>
                  </a:lnTo>
                  <a:lnTo>
                    <a:pt x="0" y="196"/>
                  </a:lnTo>
                  <a:lnTo>
                    <a:pt x="2" y="256"/>
                  </a:lnTo>
                  <a:lnTo>
                    <a:pt x="17" y="311"/>
                  </a:lnTo>
                  <a:lnTo>
                    <a:pt x="45" y="363"/>
                  </a:lnTo>
                  <a:lnTo>
                    <a:pt x="84" y="408"/>
                  </a:lnTo>
                  <a:lnTo>
                    <a:pt x="134" y="444"/>
                  </a:lnTo>
                  <a:lnTo>
                    <a:pt x="186" y="46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17"/>
            <p:cNvSpPr/>
            <p:nvPr/>
          </p:nvSpPr>
          <p:spPr bwMode="auto">
            <a:xfrm>
              <a:off x="3379338" y="1511482"/>
              <a:ext cx="748725" cy="587859"/>
            </a:xfrm>
            <a:custGeom>
              <a:avLst/>
              <a:gdLst>
                <a:gd name="T0" fmla="*/ 372 w 377"/>
                <a:gd name="T1" fmla="*/ 296 h 296"/>
                <a:gd name="T2" fmla="*/ 377 w 377"/>
                <a:gd name="T3" fmla="*/ 239 h 296"/>
                <a:gd name="T4" fmla="*/ 370 w 377"/>
                <a:gd name="T5" fmla="*/ 182 h 296"/>
                <a:gd name="T6" fmla="*/ 351 w 377"/>
                <a:gd name="T7" fmla="*/ 129 h 296"/>
                <a:gd name="T8" fmla="*/ 317 w 377"/>
                <a:gd name="T9" fmla="*/ 81 h 296"/>
                <a:gd name="T10" fmla="*/ 274 w 377"/>
                <a:gd name="T11" fmla="*/ 43 h 296"/>
                <a:gd name="T12" fmla="*/ 224 w 377"/>
                <a:gd name="T13" fmla="*/ 17 h 296"/>
                <a:gd name="T14" fmla="*/ 167 w 377"/>
                <a:gd name="T15" fmla="*/ 3 h 296"/>
                <a:gd name="T16" fmla="*/ 110 w 377"/>
                <a:gd name="T17" fmla="*/ 0 h 296"/>
                <a:gd name="T18" fmla="*/ 52 w 377"/>
                <a:gd name="T19" fmla="*/ 15 h 296"/>
                <a:gd name="T20" fmla="*/ 0 w 377"/>
                <a:gd name="T21" fmla="*/ 3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96">
                  <a:moveTo>
                    <a:pt x="372" y="296"/>
                  </a:moveTo>
                  <a:lnTo>
                    <a:pt x="377" y="239"/>
                  </a:lnTo>
                  <a:lnTo>
                    <a:pt x="370" y="182"/>
                  </a:lnTo>
                  <a:lnTo>
                    <a:pt x="351" y="129"/>
                  </a:lnTo>
                  <a:lnTo>
                    <a:pt x="317" y="81"/>
                  </a:lnTo>
                  <a:lnTo>
                    <a:pt x="274" y="43"/>
                  </a:lnTo>
                  <a:lnTo>
                    <a:pt x="224" y="17"/>
                  </a:lnTo>
                  <a:lnTo>
                    <a:pt x="167" y="3"/>
                  </a:lnTo>
                  <a:lnTo>
                    <a:pt x="110" y="0"/>
                  </a:lnTo>
                  <a:lnTo>
                    <a:pt x="52" y="15"/>
                  </a:lnTo>
                  <a:lnTo>
                    <a:pt x="0" y="3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18"/>
            <p:cNvSpPr/>
            <p:nvPr/>
          </p:nvSpPr>
          <p:spPr bwMode="auto">
            <a:xfrm>
              <a:off x="3212514" y="2099341"/>
              <a:ext cx="905619" cy="383299"/>
            </a:xfrm>
            <a:custGeom>
              <a:avLst/>
              <a:gdLst>
                <a:gd name="T0" fmla="*/ 456 w 456"/>
                <a:gd name="T1" fmla="*/ 0 h 193"/>
                <a:gd name="T2" fmla="*/ 437 w 456"/>
                <a:gd name="T3" fmla="*/ 55 h 193"/>
                <a:gd name="T4" fmla="*/ 406 w 456"/>
                <a:gd name="T5" fmla="*/ 103 h 193"/>
                <a:gd name="T6" fmla="*/ 363 w 456"/>
                <a:gd name="T7" fmla="*/ 143 h 193"/>
                <a:gd name="T8" fmla="*/ 313 w 456"/>
                <a:gd name="T9" fmla="*/ 172 h 193"/>
                <a:gd name="T10" fmla="*/ 258 w 456"/>
                <a:gd name="T11" fmla="*/ 188 h 193"/>
                <a:gd name="T12" fmla="*/ 198 w 456"/>
                <a:gd name="T13" fmla="*/ 193 h 193"/>
                <a:gd name="T14" fmla="*/ 144 w 456"/>
                <a:gd name="T15" fmla="*/ 184 h 193"/>
                <a:gd name="T16" fmla="*/ 86 w 456"/>
                <a:gd name="T17" fmla="*/ 160 h 193"/>
                <a:gd name="T18" fmla="*/ 39 w 456"/>
                <a:gd name="T19" fmla="*/ 126 h 193"/>
                <a:gd name="T20" fmla="*/ 0 w 456"/>
                <a:gd name="T21" fmla="*/ 8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93">
                  <a:moveTo>
                    <a:pt x="456" y="0"/>
                  </a:moveTo>
                  <a:lnTo>
                    <a:pt x="437" y="55"/>
                  </a:lnTo>
                  <a:lnTo>
                    <a:pt x="406" y="103"/>
                  </a:lnTo>
                  <a:lnTo>
                    <a:pt x="363" y="143"/>
                  </a:lnTo>
                  <a:lnTo>
                    <a:pt x="313" y="172"/>
                  </a:lnTo>
                  <a:lnTo>
                    <a:pt x="258" y="188"/>
                  </a:lnTo>
                  <a:lnTo>
                    <a:pt x="198" y="193"/>
                  </a:lnTo>
                  <a:lnTo>
                    <a:pt x="144" y="184"/>
                  </a:lnTo>
                  <a:lnTo>
                    <a:pt x="86" y="160"/>
                  </a:lnTo>
                  <a:lnTo>
                    <a:pt x="39" y="126"/>
                  </a:lnTo>
                  <a:lnTo>
                    <a:pt x="0" y="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19"/>
            <p:cNvSpPr/>
            <p:nvPr/>
          </p:nvSpPr>
          <p:spPr bwMode="auto">
            <a:xfrm>
              <a:off x="3146975" y="1819314"/>
              <a:ext cx="881787" cy="460754"/>
            </a:xfrm>
            <a:custGeom>
              <a:avLst/>
              <a:gdLst>
                <a:gd name="T0" fmla="*/ 0 w 444"/>
                <a:gd name="T1" fmla="*/ 81 h 232"/>
                <a:gd name="T2" fmla="*/ 45 w 444"/>
                <a:gd name="T3" fmla="*/ 43 h 232"/>
                <a:gd name="T4" fmla="*/ 98 w 444"/>
                <a:gd name="T5" fmla="*/ 15 h 232"/>
                <a:gd name="T6" fmla="*/ 155 w 444"/>
                <a:gd name="T7" fmla="*/ 0 h 232"/>
                <a:gd name="T8" fmla="*/ 215 w 444"/>
                <a:gd name="T9" fmla="*/ 0 h 232"/>
                <a:gd name="T10" fmla="*/ 272 w 444"/>
                <a:gd name="T11" fmla="*/ 12 h 232"/>
                <a:gd name="T12" fmla="*/ 324 w 444"/>
                <a:gd name="T13" fmla="*/ 38 h 232"/>
                <a:gd name="T14" fmla="*/ 370 w 444"/>
                <a:gd name="T15" fmla="*/ 74 h 232"/>
                <a:gd name="T16" fmla="*/ 408 w 444"/>
                <a:gd name="T17" fmla="*/ 122 h 232"/>
                <a:gd name="T18" fmla="*/ 432 w 444"/>
                <a:gd name="T19" fmla="*/ 174 h 232"/>
                <a:gd name="T20" fmla="*/ 444 w 444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4" h="232">
                  <a:moveTo>
                    <a:pt x="0" y="81"/>
                  </a:moveTo>
                  <a:lnTo>
                    <a:pt x="45" y="43"/>
                  </a:lnTo>
                  <a:lnTo>
                    <a:pt x="98" y="15"/>
                  </a:lnTo>
                  <a:lnTo>
                    <a:pt x="155" y="0"/>
                  </a:lnTo>
                  <a:lnTo>
                    <a:pt x="215" y="0"/>
                  </a:lnTo>
                  <a:lnTo>
                    <a:pt x="272" y="12"/>
                  </a:lnTo>
                  <a:lnTo>
                    <a:pt x="324" y="38"/>
                  </a:lnTo>
                  <a:lnTo>
                    <a:pt x="370" y="74"/>
                  </a:lnTo>
                  <a:lnTo>
                    <a:pt x="408" y="122"/>
                  </a:lnTo>
                  <a:lnTo>
                    <a:pt x="432" y="174"/>
                  </a:lnTo>
                  <a:lnTo>
                    <a:pt x="444" y="23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20"/>
            <p:cNvSpPr/>
            <p:nvPr/>
          </p:nvSpPr>
          <p:spPr bwMode="auto">
            <a:xfrm>
              <a:off x="3123143" y="1469776"/>
              <a:ext cx="564026" cy="790431"/>
            </a:xfrm>
            <a:custGeom>
              <a:avLst/>
              <a:gdLst>
                <a:gd name="T0" fmla="*/ 284 w 284"/>
                <a:gd name="T1" fmla="*/ 2 h 398"/>
                <a:gd name="T2" fmla="*/ 227 w 284"/>
                <a:gd name="T3" fmla="*/ 0 h 398"/>
                <a:gd name="T4" fmla="*/ 170 w 284"/>
                <a:gd name="T5" fmla="*/ 12 h 398"/>
                <a:gd name="T6" fmla="*/ 117 w 284"/>
                <a:gd name="T7" fmla="*/ 36 h 398"/>
                <a:gd name="T8" fmla="*/ 72 w 284"/>
                <a:gd name="T9" fmla="*/ 74 h 398"/>
                <a:gd name="T10" fmla="*/ 36 w 284"/>
                <a:gd name="T11" fmla="*/ 119 h 398"/>
                <a:gd name="T12" fmla="*/ 12 w 284"/>
                <a:gd name="T13" fmla="*/ 172 h 398"/>
                <a:gd name="T14" fmla="*/ 0 w 284"/>
                <a:gd name="T15" fmla="*/ 229 h 398"/>
                <a:gd name="T16" fmla="*/ 3 w 284"/>
                <a:gd name="T17" fmla="*/ 291 h 398"/>
                <a:gd name="T18" fmla="*/ 17 w 284"/>
                <a:gd name="T19" fmla="*/ 346 h 398"/>
                <a:gd name="T20" fmla="*/ 45 w 284"/>
                <a:gd name="T21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8">
                  <a:moveTo>
                    <a:pt x="284" y="2"/>
                  </a:moveTo>
                  <a:lnTo>
                    <a:pt x="227" y="0"/>
                  </a:lnTo>
                  <a:lnTo>
                    <a:pt x="170" y="12"/>
                  </a:lnTo>
                  <a:lnTo>
                    <a:pt x="117" y="36"/>
                  </a:lnTo>
                  <a:lnTo>
                    <a:pt x="72" y="74"/>
                  </a:lnTo>
                  <a:lnTo>
                    <a:pt x="36" y="119"/>
                  </a:lnTo>
                  <a:lnTo>
                    <a:pt x="12" y="172"/>
                  </a:lnTo>
                  <a:lnTo>
                    <a:pt x="0" y="229"/>
                  </a:lnTo>
                  <a:lnTo>
                    <a:pt x="3" y="291"/>
                  </a:lnTo>
                  <a:lnTo>
                    <a:pt x="17" y="346"/>
                  </a:lnTo>
                  <a:lnTo>
                    <a:pt x="45" y="3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21"/>
            <p:cNvSpPr/>
            <p:nvPr/>
          </p:nvSpPr>
          <p:spPr bwMode="auto">
            <a:xfrm>
              <a:off x="3198611" y="1716042"/>
              <a:ext cx="919521" cy="349537"/>
            </a:xfrm>
            <a:custGeom>
              <a:avLst/>
              <a:gdLst>
                <a:gd name="T0" fmla="*/ 463 w 463"/>
                <a:gd name="T1" fmla="*/ 176 h 176"/>
                <a:gd name="T2" fmla="*/ 439 w 463"/>
                <a:gd name="T3" fmla="*/ 124 h 176"/>
                <a:gd name="T4" fmla="*/ 406 w 463"/>
                <a:gd name="T5" fmla="*/ 76 h 176"/>
                <a:gd name="T6" fmla="*/ 360 w 463"/>
                <a:gd name="T7" fmla="*/ 40 h 176"/>
                <a:gd name="T8" fmla="*/ 308 w 463"/>
                <a:gd name="T9" fmla="*/ 14 h 176"/>
                <a:gd name="T10" fmla="*/ 251 w 463"/>
                <a:gd name="T11" fmla="*/ 0 h 176"/>
                <a:gd name="T12" fmla="*/ 194 w 463"/>
                <a:gd name="T13" fmla="*/ 2 h 176"/>
                <a:gd name="T14" fmla="*/ 136 w 463"/>
                <a:gd name="T15" fmla="*/ 14 h 176"/>
                <a:gd name="T16" fmla="*/ 81 w 463"/>
                <a:gd name="T17" fmla="*/ 40 h 176"/>
                <a:gd name="T18" fmla="*/ 36 w 463"/>
                <a:gd name="T19" fmla="*/ 79 h 176"/>
                <a:gd name="T20" fmla="*/ 0 w 463"/>
                <a:gd name="T21" fmla="*/ 12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76">
                  <a:moveTo>
                    <a:pt x="463" y="176"/>
                  </a:moveTo>
                  <a:lnTo>
                    <a:pt x="439" y="124"/>
                  </a:lnTo>
                  <a:lnTo>
                    <a:pt x="406" y="76"/>
                  </a:lnTo>
                  <a:lnTo>
                    <a:pt x="360" y="40"/>
                  </a:lnTo>
                  <a:lnTo>
                    <a:pt x="308" y="14"/>
                  </a:lnTo>
                  <a:lnTo>
                    <a:pt x="251" y="0"/>
                  </a:lnTo>
                  <a:lnTo>
                    <a:pt x="194" y="2"/>
                  </a:lnTo>
                  <a:lnTo>
                    <a:pt x="136" y="14"/>
                  </a:lnTo>
                  <a:lnTo>
                    <a:pt x="81" y="40"/>
                  </a:lnTo>
                  <a:lnTo>
                    <a:pt x="36" y="79"/>
                  </a:lnTo>
                  <a:lnTo>
                    <a:pt x="0" y="12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22"/>
            <p:cNvSpPr/>
            <p:nvPr/>
          </p:nvSpPr>
          <p:spPr bwMode="auto">
            <a:xfrm>
              <a:off x="3184709" y="1565105"/>
              <a:ext cx="905619" cy="349537"/>
            </a:xfrm>
            <a:custGeom>
              <a:avLst/>
              <a:gdLst>
                <a:gd name="T0" fmla="*/ 456 w 456"/>
                <a:gd name="T1" fmla="*/ 126 h 176"/>
                <a:gd name="T2" fmla="*/ 422 w 456"/>
                <a:gd name="T3" fmla="*/ 78 h 176"/>
                <a:gd name="T4" fmla="*/ 379 w 456"/>
                <a:gd name="T5" fmla="*/ 40 h 176"/>
                <a:gd name="T6" fmla="*/ 329 w 456"/>
                <a:gd name="T7" fmla="*/ 14 h 176"/>
                <a:gd name="T8" fmla="*/ 272 w 456"/>
                <a:gd name="T9" fmla="*/ 0 h 176"/>
                <a:gd name="T10" fmla="*/ 215 w 456"/>
                <a:gd name="T11" fmla="*/ 0 h 176"/>
                <a:gd name="T12" fmla="*/ 158 w 456"/>
                <a:gd name="T13" fmla="*/ 11 h 176"/>
                <a:gd name="T14" fmla="*/ 105 w 456"/>
                <a:gd name="T15" fmla="*/ 38 h 176"/>
                <a:gd name="T16" fmla="*/ 60 w 456"/>
                <a:gd name="T17" fmla="*/ 76 h 176"/>
                <a:gd name="T18" fmla="*/ 24 w 456"/>
                <a:gd name="T19" fmla="*/ 121 h 176"/>
                <a:gd name="T20" fmla="*/ 0 w 456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76">
                  <a:moveTo>
                    <a:pt x="456" y="126"/>
                  </a:moveTo>
                  <a:lnTo>
                    <a:pt x="422" y="78"/>
                  </a:lnTo>
                  <a:lnTo>
                    <a:pt x="379" y="40"/>
                  </a:lnTo>
                  <a:lnTo>
                    <a:pt x="329" y="14"/>
                  </a:lnTo>
                  <a:lnTo>
                    <a:pt x="272" y="0"/>
                  </a:lnTo>
                  <a:lnTo>
                    <a:pt x="215" y="0"/>
                  </a:lnTo>
                  <a:lnTo>
                    <a:pt x="158" y="11"/>
                  </a:lnTo>
                  <a:lnTo>
                    <a:pt x="105" y="38"/>
                  </a:lnTo>
                  <a:lnTo>
                    <a:pt x="60" y="76"/>
                  </a:lnTo>
                  <a:lnTo>
                    <a:pt x="24" y="121"/>
                  </a:lnTo>
                  <a:lnTo>
                    <a:pt x="0" y="17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23"/>
            <p:cNvSpPr/>
            <p:nvPr/>
          </p:nvSpPr>
          <p:spPr bwMode="auto">
            <a:xfrm>
              <a:off x="3085409" y="1432042"/>
              <a:ext cx="1014850" cy="1008892"/>
            </a:xfrm>
            <a:custGeom>
              <a:avLst/>
              <a:gdLst>
                <a:gd name="T0" fmla="*/ 432 w 511"/>
                <a:gd name="T1" fmla="*/ 83 h 508"/>
                <a:gd name="T2" fmla="*/ 391 w 511"/>
                <a:gd name="T3" fmla="*/ 45 h 508"/>
                <a:gd name="T4" fmla="*/ 341 w 511"/>
                <a:gd name="T5" fmla="*/ 16 h 508"/>
                <a:gd name="T6" fmla="*/ 291 w 511"/>
                <a:gd name="T7" fmla="*/ 0 h 508"/>
                <a:gd name="T8" fmla="*/ 229 w 511"/>
                <a:gd name="T9" fmla="*/ 0 h 508"/>
                <a:gd name="T10" fmla="*/ 172 w 511"/>
                <a:gd name="T11" fmla="*/ 12 h 508"/>
                <a:gd name="T12" fmla="*/ 119 w 511"/>
                <a:gd name="T13" fmla="*/ 35 h 508"/>
                <a:gd name="T14" fmla="*/ 74 w 511"/>
                <a:gd name="T15" fmla="*/ 71 h 508"/>
                <a:gd name="T16" fmla="*/ 38 w 511"/>
                <a:gd name="T17" fmla="*/ 117 h 508"/>
                <a:gd name="T18" fmla="*/ 12 w 511"/>
                <a:gd name="T19" fmla="*/ 171 h 508"/>
                <a:gd name="T20" fmla="*/ 0 w 511"/>
                <a:gd name="T21" fmla="*/ 229 h 508"/>
                <a:gd name="T22" fmla="*/ 2 w 511"/>
                <a:gd name="T23" fmla="*/ 286 h 508"/>
                <a:gd name="T24" fmla="*/ 17 w 511"/>
                <a:gd name="T25" fmla="*/ 346 h 508"/>
                <a:gd name="T26" fmla="*/ 45 w 511"/>
                <a:gd name="T27" fmla="*/ 396 h 508"/>
                <a:gd name="T28" fmla="*/ 84 w 511"/>
                <a:gd name="T29" fmla="*/ 441 h 508"/>
                <a:gd name="T30" fmla="*/ 131 w 511"/>
                <a:gd name="T31" fmla="*/ 474 h 508"/>
                <a:gd name="T32" fmla="*/ 186 w 511"/>
                <a:gd name="T33" fmla="*/ 498 h 508"/>
                <a:gd name="T34" fmla="*/ 246 w 511"/>
                <a:gd name="T35" fmla="*/ 508 h 508"/>
                <a:gd name="T36" fmla="*/ 303 w 511"/>
                <a:gd name="T37" fmla="*/ 505 h 508"/>
                <a:gd name="T38" fmla="*/ 360 w 511"/>
                <a:gd name="T39" fmla="*/ 489 h 508"/>
                <a:gd name="T40" fmla="*/ 410 w 511"/>
                <a:gd name="T41" fmla="*/ 458 h 508"/>
                <a:gd name="T42" fmla="*/ 453 w 511"/>
                <a:gd name="T43" fmla="*/ 420 h 508"/>
                <a:gd name="T44" fmla="*/ 484 w 511"/>
                <a:gd name="T45" fmla="*/ 369 h 508"/>
                <a:gd name="T46" fmla="*/ 503 w 511"/>
                <a:gd name="T47" fmla="*/ 317 h 508"/>
                <a:gd name="T48" fmla="*/ 511 w 511"/>
                <a:gd name="T49" fmla="*/ 260 h 508"/>
                <a:gd name="T50" fmla="*/ 503 w 511"/>
                <a:gd name="T51" fmla="*/ 202 h 508"/>
                <a:gd name="T52" fmla="*/ 484 w 511"/>
                <a:gd name="T53" fmla="*/ 148 h 508"/>
                <a:gd name="T54" fmla="*/ 451 w 511"/>
                <a:gd name="T55" fmla="*/ 100 h 508"/>
                <a:gd name="T56" fmla="*/ 408 w 511"/>
                <a:gd name="T57" fmla="*/ 62 h 508"/>
                <a:gd name="T58" fmla="*/ 358 w 511"/>
                <a:gd name="T59" fmla="*/ 35 h 508"/>
                <a:gd name="T60" fmla="*/ 303 w 511"/>
                <a:gd name="T61" fmla="*/ 2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508">
                  <a:moveTo>
                    <a:pt x="432" y="83"/>
                  </a:moveTo>
                  <a:lnTo>
                    <a:pt x="391" y="45"/>
                  </a:lnTo>
                  <a:lnTo>
                    <a:pt x="341" y="16"/>
                  </a:lnTo>
                  <a:lnTo>
                    <a:pt x="291" y="0"/>
                  </a:lnTo>
                  <a:lnTo>
                    <a:pt x="229" y="0"/>
                  </a:lnTo>
                  <a:lnTo>
                    <a:pt x="172" y="12"/>
                  </a:lnTo>
                  <a:lnTo>
                    <a:pt x="119" y="35"/>
                  </a:lnTo>
                  <a:lnTo>
                    <a:pt x="74" y="71"/>
                  </a:lnTo>
                  <a:lnTo>
                    <a:pt x="38" y="117"/>
                  </a:lnTo>
                  <a:lnTo>
                    <a:pt x="12" y="171"/>
                  </a:lnTo>
                  <a:lnTo>
                    <a:pt x="0" y="229"/>
                  </a:lnTo>
                  <a:lnTo>
                    <a:pt x="2" y="286"/>
                  </a:lnTo>
                  <a:lnTo>
                    <a:pt x="17" y="346"/>
                  </a:lnTo>
                  <a:lnTo>
                    <a:pt x="45" y="396"/>
                  </a:lnTo>
                  <a:lnTo>
                    <a:pt x="84" y="441"/>
                  </a:lnTo>
                  <a:lnTo>
                    <a:pt x="131" y="474"/>
                  </a:lnTo>
                  <a:lnTo>
                    <a:pt x="186" y="498"/>
                  </a:lnTo>
                  <a:lnTo>
                    <a:pt x="246" y="508"/>
                  </a:lnTo>
                  <a:lnTo>
                    <a:pt x="303" y="505"/>
                  </a:lnTo>
                  <a:lnTo>
                    <a:pt x="360" y="489"/>
                  </a:lnTo>
                  <a:lnTo>
                    <a:pt x="410" y="458"/>
                  </a:lnTo>
                  <a:lnTo>
                    <a:pt x="453" y="420"/>
                  </a:lnTo>
                  <a:lnTo>
                    <a:pt x="484" y="369"/>
                  </a:lnTo>
                  <a:lnTo>
                    <a:pt x="503" y="317"/>
                  </a:lnTo>
                  <a:lnTo>
                    <a:pt x="511" y="260"/>
                  </a:lnTo>
                  <a:lnTo>
                    <a:pt x="503" y="202"/>
                  </a:lnTo>
                  <a:lnTo>
                    <a:pt x="484" y="148"/>
                  </a:lnTo>
                  <a:lnTo>
                    <a:pt x="451" y="100"/>
                  </a:lnTo>
                  <a:lnTo>
                    <a:pt x="408" y="62"/>
                  </a:lnTo>
                  <a:lnTo>
                    <a:pt x="358" y="35"/>
                  </a:lnTo>
                  <a:lnTo>
                    <a:pt x="303" y="2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24"/>
            <p:cNvSpPr/>
            <p:nvPr/>
          </p:nvSpPr>
          <p:spPr bwMode="auto">
            <a:xfrm>
              <a:off x="3522331" y="1596881"/>
              <a:ext cx="538208" cy="814264"/>
            </a:xfrm>
            <a:custGeom>
              <a:avLst/>
              <a:gdLst>
                <a:gd name="T0" fmla="*/ 212 w 271"/>
                <a:gd name="T1" fmla="*/ 0 h 410"/>
                <a:gd name="T2" fmla="*/ 245 w 271"/>
                <a:gd name="T3" fmla="*/ 48 h 410"/>
                <a:gd name="T4" fmla="*/ 264 w 271"/>
                <a:gd name="T5" fmla="*/ 103 h 410"/>
                <a:gd name="T6" fmla="*/ 271 w 271"/>
                <a:gd name="T7" fmla="*/ 160 h 410"/>
                <a:gd name="T8" fmla="*/ 264 w 271"/>
                <a:gd name="T9" fmla="*/ 217 h 410"/>
                <a:gd name="T10" fmla="*/ 243 w 271"/>
                <a:gd name="T11" fmla="*/ 272 h 410"/>
                <a:gd name="T12" fmla="*/ 212 w 271"/>
                <a:gd name="T13" fmla="*/ 320 h 410"/>
                <a:gd name="T14" fmla="*/ 169 w 271"/>
                <a:gd name="T15" fmla="*/ 360 h 410"/>
                <a:gd name="T16" fmla="*/ 116 w 271"/>
                <a:gd name="T17" fmla="*/ 389 h 410"/>
                <a:gd name="T18" fmla="*/ 62 w 271"/>
                <a:gd name="T19" fmla="*/ 406 h 410"/>
                <a:gd name="T20" fmla="*/ 0 w 271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410">
                  <a:moveTo>
                    <a:pt x="212" y="0"/>
                  </a:moveTo>
                  <a:lnTo>
                    <a:pt x="245" y="48"/>
                  </a:lnTo>
                  <a:lnTo>
                    <a:pt x="264" y="103"/>
                  </a:lnTo>
                  <a:lnTo>
                    <a:pt x="271" y="160"/>
                  </a:lnTo>
                  <a:lnTo>
                    <a:pt x="264" y="217"/>
                  </a:lnTo>
                  <a:lnTo>
                    <a:pt x="243" y="272"/>
                  </a:lnTo>
                  <a:lnTo>
                    <a:pt x="212" y="320"/>
                  </a:lnTo>
                  <a:lnTo>
                    <a:pt x="169" y="360"/>
                  </a:lnTo>
                  <a:lnTo>
                    <a:pt x="116" y="389"/>
                  </a:lnTo>
                  <a:lnTo>
                    <a:pt x="62" y="406"/>
                  </a:lnTo>
                  <a:lnTo>
                    <a:pt x="0" y="41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25"/>
            <p:cNvSpPr/>
            <p:nvPr/>
          </p:nvSpPr>
          <p:spPr bwMode="auto">
            <a:xfrm>
              <a:off x="3190668" y="1402253"/>
              <a:ext cx="824193" cy="492530"/>
            </a:xfrm>
            <a:custGeom>
              <a:avLst/>
              <a:gdLst>
                <a:gd name="T0" fmla="*/ 415 w 415"/>
                <a:gd name="T1" fmla="*/ 248 h 248"/>
                <a:gd name="T2" fmla="*/ 407 w 415"/>
                <a:gd name="T3" fmla="*/ 189 h 248"/>
                <a:gd name="T4" fmla="*/ 388 w 415"/>
                <a:gd name="T5" fmla="*/ 136 h 248"/>
                <a:gd name="T6" fmla="*/ 357 w 415"/>
                <a:gd name="T7" fmla="*/ 89 h 248"/>
                <a:gd name="T8" fmla="*/ 317 w 415"/>
                <a:gd name="T9" fmla="*/ 48 h 248"/>
                <a:gd name="T10" fmla="*/ 267 w 415"/>
                <a:gd name="T11" fmla="*/ 19 h 248"/>
                <a:gd name="T12" fmla="*/ 212 w 415"/>
                <a:gd name="T13" fmla="*/ 3 h 248"/>
                <a:gd name="T14" fmla="*/ 155 w 415"/>
                <a:gd name="T15" fmla="*/ 0 h 248"/>
                <a:gd name="T16" fmla="*/ 97 w 415"/>
                <a:gd name="T17" fmla="*/ 12 h 248"/>
                <a:gd name="T18" fmla="*/ 45 w 415"/>
                <a:gd name="T19" fmla="*/ 36 h 248"/>
                <a:gd name="T20" fmla="*/ 0 w 415"/>
                <a:gd name="T21" fmla="*/ 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248">
                  <a:moveTo>
                    <a:pt x="415" y="248"/>
                  </a:moveTo>
                  <a:lnTo>
                    <a:pt x="407" y="189"/>
                  </a:lnTo>
                  <a:lnTo>
                    <a:pt x="388" y="136"/>
                  </a:lnTo>
                  <a:lnTo>
                    <a:pt x="357" y="89"/>
                  </a:lnTo>
                  <a:lnTo>
                    <a:pt x="317" y="48"/>
                  </a:lnTo>
                  <a:lnTo>
                    <a:pt x="267" y="19"/>
                  </a:lnTo>
                  <a:lnTo>
                    <a:pt x="212" y="3"/>
                  </a:lnTo>
                  <a:lnTo>
                    <a:pt x="155" y="0"/>
                  </a:lnTo>
                  <a:lnTo>
                    <a:pt x="97" y="12"/>
                  </a:lnTo>
                  <a:lnTo>
                    <a:pt x="45" y="36"/>
                  </a:lnTo>
                  <a:lnTo>
                    <a:pt x="0" y="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26"/>
            <p:cNvSpPr/>
            <p:nvPr/>
          </p:nvSpPr>
          <p:spPr bwMode="auto">
            <a:xfrm>
              <a:off x="3156905" y="1894783"/>
              <a:ext cx="857955" cy="494516"/>
            </a:xfrm>
            <a:custGeom>
              <a:avLst/>
              <a:gdLst>
                <a:gd name="T0" fmla="*/ 432 w 432"/>
                <a:gd name="T1" fmla="*/ 0 h 249"/>
                <a:gd name="T2" fmla="*/ 424 w 432"/>
                <a:gd name="T3" fmla="*/ 58 h 249"/>
                <a:gd name="T4" fmla="*/ 403 w 432"/>
                <a:gd name="T5" fmla="*/ 110 h 249"/>
                <a:gd name="T6" fmla="*/ 370 w 432"/>
                <a:gd name="T7" fmla="*/ 160 h 249"/>
                <a:gd name="T8" fmla="*/ 327 w 432"/>
                <a:gd name="T9" fmla="*/ 198 h 249"/>
                <a:gd name="T10" fmla="*/ 277 w 432"/>
                <a:gd name="T11" fmla="*/ 229 h 249"/>
                <a:gd name="T12" fmla="*/ 219 w 432"/>
                <a:gd name="T13" fmla="*/ 246 h 249"/>
                <a:gd name="T14" fmla="*/ 160 w 432"/>
                <a:gd name="T15" fmla="*/ 249 h 249"/>
                <a:gd name="T16" fmla="*/ 102 w 432"/>
                <a:gd name="T17" fmla="*/ 239 h 249"/>
                <a:gd name="T18" fmla="*/ 48 w 432"/>
                <a:gd name="T19" fmla="*/ 215 h 249"/>
                <a:gd name="T20" fmla="*/ 0 w 432"/>
                <a:gd name="T21" fmla="*/ 18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249">
                  <a:moveTo>
                    <a:pt x="432" y="0"/>
                  </a:moveTo>
                  <a:lnTo>
                    <a:pt x="424" y="58"/>
                  </a:lnTo>
                  <a:lnTo>
                    <a:pt x="403" y="110"/>
                  </a:lnTo>
                  <a:lnTo>
                    <a:pt x="370" y="160"/>
                  </a:lnTo>
                  <a:lnTo>
                    <a:pt x="327" y="198"/>
                  </a:lnTo>
                  <a:lnTo>
                    <a:pt x="277" y="229"/>
                  </a:lnTo>
                  <a:lnTo>
                    <a:pt x="219" y="246"/>
                  </a:lnTo>
                  <a:lnTo>
                    <a:pt x="160" y="249"/>
                  </a:lnTo>
                  <a:lnTo>
                    <a:pt x="102" y="239"/>
                  </a:lnTo>
                  <a:lnTo>
                    <a:pt x="48" y="215"/>
                  </a:lnTo>
                  <a:lnTo>
                    <a:pt x="0" y="1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27"/>
            <p:cNvSpPr/>
            <p:nvPr/>
          </p:nvSpPr>
          <p:spPr bwMode="auto">
            <a:xfrm>
              <a:off x="3450834" y="1388350"/>
              <a:ext cx="510404" cy="816249"/>
            </a:xfrm>
            <a:custGeom>
              <a:avLst/>
              <a:gdLst>
                <a:gd name="T0" fmla="*/ 195 w 257"/>
                <a:gd name="T1" fmla="*/ 411 h 411"/>
                <a:gd name="T2" fmla="*/ 229 w 257"/>
                <a:gd name="T3" fmla="*/ 363 h 411"/>
                <a:gd name="T4" fmla="*/ 250 w 257"/>
                <a:gd name="T5" fmla="*/ 308 h 411"/>
                <a:gd name="T6" fmla="*/ 257 w 257"/>
                <a:gd name="T7" fmla="*/ 251 h 411"/>
                <a:gd name="T8" fmla="*/ 253 w 257"/>
                <a:gd name="T9" fmla="*/ 191 h 411"/>
                <a:gd name="T10" fmla="*/ 233 w 257"/>
                <a:gd name="T11" fmla="*/ 136 h 411"/>
                <a:gd name="T12" fmla="*/ 202 w 257"/>
                <a:gd name="T13" fmla="*/ 89 h 411"/>
                <a:gd name="T14" fmla="*/ 160 w 257"/>
                <a:gd name="T15" fmla="*/ 48 h 411"/>
                <a:gd name="T16" fmla="*/ 107 w 257"/>
                <a:gd name="T17" fmla="*/ 22 h 411"/>
                <a:gd name="T18" fmla="*/ 57 w 257"/>
                <a:gd name="T19" fmla="*/ 3 h 411"/>
                <a:gd name="T20" fmla="*/ 0 w 257"/>
                <a:gd name="T2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411">
                  <a:moveTo>
                    <a:pt x="195" y="411"/>
                  </a:moveTo>
                  <a:lnTo>
                    <a:pt x="229" y="363"/>
                  </a:lnTo>
                  <a:lnTo>
                    <a:pt x="250" y="308"/>
                  </a:lnTo>
                  <a:lnTo>
                    <a:pt x="257" y="251"/>
                  </a:lnTo>
                  <a:lnTo>
                    <a:pt x="253" y="191"/>
                  </a:lnTo>
                  <a:lnTo>
                    <a:pt x="233" y="136"/>
                  </a:lnTo>
                  <a:lnTo>
                    <a:pt x="202" y="89"/>
                  </a:lnTo>
                  <a:lnTo>
                    <a:pt x="160" y="48"/>
                  </a:lnTo>
                  <a:lnTo>
                    <a:pt x="107" y="22"/>
                  </a:lnTo>
                  <a:lnTo>
                    <a:pt x="57" y="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28"/>
            <p:cNvSpPr/>
            <p:nvPr/>
          </p:nvSpPr>
          <p:spPr bwMode="auto">
            <a:xfrm>
              <a:off x="3512401" y="1394308"/>
              <a:ext cx="208531" cy="89370"/>
            </a:xfrm>
            <a:custGeom>
              <a:avLst/>
              <a:gdLst>
                <a:gd name="T0" fmla="*/ 105 w 105"/>
                <a:gd name="T1" fmla="*/ 45 h 45"/>
                <a:gd name="T2" fmla="*/ 55 w 105"/>
                <a:gd name="T3" fmla="*/ 16 h 45"/>
                <a:gd name="T4" fmla="*/ 0 w 105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45">
                  <a:moveTo>
                    <a:pt x="105" y="45"/>
                  </a:moveTo>
                  <a:lnTo>
                    <a:pt x="55" y="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29"/>
            <p:cNvSpPr/>
            <p:nvPr/>
          </p:nvSpPr>
          <p:spPr bwMode="auto">
            <a:xfrm>
              <a:off x="2944403" y="1402253"/>
              <a:ext cx="345565" cy="536222"/>
            </a:xfrm>
            <a:custGeom>
              <a:avLst/>
              <a:gdLst>
                <a:gd name="T0" fmla="*/ 174 w 174"/>
                <a:gd name="T1" fmla="*/ 0 h 270"/>
                <a:gd name="T2" fmla="*/ 121 w 174"/>
                <a:gd name="T3" fmla="*/ 24 h 270"/>
                <a:gd name="T4" fmla="*/ 73 w 174"/>
                <a:gd name="T5" fmla="*/ 58 h 270"/>
                <a:gd name="T6" fmla="*/ 38 w 174"/>
                <a:gd name="T7" fmla="*/ 103 h 270"/>
                <a:gd name="T8" fmla="*/ 11 w 174"/>
                <a:gd name="T9" fmla="*/ 155 h 270"/>
                <a:gd name="T10" fmla="*/ 0 w 174"/>
                <a:gd name="T11" fmla="*/ 210 h 270"/>
                <a:gd name="T12" fmla="*/ 0 w 174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70">
                  <a:moveTo>
                    <a:pt x="174" y="0"/>
                  </a:moveTo>
                  <a:lnTo>
                    <a:pt x="121" y="24"/>
                  </a:lnTo>
                  <a:lnTo>
                    <a:pt x="73" y="58"/>
                  </a:lnTo>
                  <a:lnTo>
                    <a:pt x="38" y="103"/>
                  </a:lnTo>
                  <a:lnTo>
                    <a:pt x="11" y="155"/>
                  </a:lnTo>
                  <a:lnTo>
                    <a:pt x="0" y="210"/>
                  </a:lnTo>
                  <a:lnTo>
                    <a:pt x="0" y="27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30"/>
            <p:cNvSpPr/>
            <p:nvPr/>
          </p:nvSpPr>
          <p:spPr bwMode="auto">
            <a:xfrm>
              <a:off x="3289968" y="1384378"/>
              <a:ext cx="222433" cy="17874"/>
            </a:xfrm>
            <a:custGeom>
              <a:avLst/>
              <a:gdLst>
                <a:gd name="T0" fmla="*/ 112 w 112"/>
                <a:gd name="T1" fmla="*/ 5 h 9"/>
                <a:gd name="T2" fmla="*/ 54 w 112"/>
                <a:gd name="T3" fmla="*/ 0 h 9"/>
                <a:gd name="T4" fmla="*/ 0 w 1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">
                  <a:moveTo>
                    <a:pt x="112" y="5"/>
                  </a:moveTo>
                  <a:lnTo>
                    <a:pt x="54" y="0"/>
                  </a:lnTo>
                  <a:lnTo>
                    <a:pt x="0" y="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31"/>
            <p:cNvSpPr/>
            <p:nvPr/>
          </p:nvSpPr>
          <p:spPr bwMode="auto">
            <a:xfrm>
              <a:off x="3482611" y="1483679"/>
              <a:ext cx="426991" cy="889732"/>
            </a:xfrm>
            <a:custGeom>
              <a:avLst/>
              <a:gdLst>
                <a:gd name="T0" fmla="*/ 120 w 215"/>
                <a:gd name="T1" fmla="*/ 0 h 448"/>
                <a:gd name="T2" fmla="*/ 160 w 215"/>
                <a:gd name="T3" fmla="*/ 41 h 448"/>
                <a:gd name="T4" fmla="*/ 191 w 215"/>
                <a:gd name="T5" fmla="*/ 91 h 448"/>
                <a:gd name="T6" fmla="*/ 210 w 215"/>
                <a:gd name="T7" fmla="*/ 145 h 448"/>
                <a:gd name="T8" fmla="*/ 215 w 215"/>
                <a:gd name="T9" fmla="*/ 203 h 448"/>
                <a:gd name="T10" fmla="*/ 206 w 215"/>
                <a:gd name="T11" fmla="*/ 260 h 448"/>
                <a:gd name="T12" fmla="*/ 184 w 215"/>
                <a:gd name="T13" fmla="*/ 315 h 448"/>
                <a:gd name="T14" fmla="*/ 151 w 215"/>
                <a:gd name="T15" fmla="*/ 365 h 448"/>
                <a:gd name="T16" fmla="*/ 108 w 215"/>
                <a:gd name="T17" fmla="*/ 403 h 448"/>
                <a:gd name="T18" fmla="*/ 58 w 215"/>
                <a:gd name="T19" fmla="*/ 432 h 448"/>
                <a:gd name="T20" fmla="*/ 0 w 215"/>
                <a:gd name="T2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448">
                  <a:moveTo>
                    <a:pt x="120" y="0"/>
                  </a:moveTo>
                  <a:lnTo>
                    <a:pt x="160" y="41"/>
                  </a:lnTo>
                  <a:lnTo>
                    <a:pt x="191" y="91"/>
                  </a:lnTo>
                  <a:lnTo>
                    <a:pt x="210" y="145"/>
                  </a:lnTo>
                  <a:lnTo>
                    <a:pt x="215" y="203"/>
                  </a:lnTo>
                  <a:lnTo>
                    <a:pt x="206" y="260"/>
                  </a:lnTo>
                  <a:lnTo>
                    <a:pt x="184" y="315"/>
                  </a:lnTo>
                  <a:lnTo>
                    <a:pt x="151" y="365"/>
                  </a:lnTo>
                  <a:lnTo>
                    <a:pt x="108" y="403"/>
                  </a:lnTo>
                  <a:lnTo>
                    <a:pt x="58" y="432"/>
                  </a:lnTo>
                  <a:lnTo>
                    <a:pt x="0" y="44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32"/>
            <p:cNvSpPr/>
            <p:nvPr/>
          </p:nvSpPr>
          <p:spPr bwMode="auto">
            <a:xfrm>
              <a:off x="2966249" y="1394308"/>
              <a:ext cx="891718" cy="1002934"/>
            </a:xfrm>
            <a:custGeom>
              <a:avLst/>
              <a:gdLst>
                <a:gd name="T0" fmla="*/ 62 w 449"/>
                <a:gd name="T1" fmla="*/ 470 h 505"/>
                <a:gd name="T2" fmla="*/ 115 w 449"/>
                <a:gd name="T3" fmla="*/ 493 h 505"/>
                <a:gd name="T4" fmla="*/ 175 w 449"/>
                <a:gd name="T5" fmla="*/ 505 h 505"/>
                <a:gd name="T6" fmla="*/ 232 w 449"/>
                <a:gd name="T7" fmla="*/ 501 h 505"/>
                <a:gd name="T8" fmla="*/ 289 w 449"/>
                <a:gd name="T9" fmla="*/ 486 h 505"/>
                <a:gd name="T10" fmla="*/ 342 w 449"/>
                <a:gd name="T11" fmla="*/ 458 h 505"/>
                <a:gd name="T12" fmla="*/ 384 w 449"/>
                <a:gd name="T13" fmla="*/ 417 h 505"/>
                <a:gd name="T14" fmla="*/ 418 w 449"/>
                <a:gd name="T15" fmla="*/ 369 h 505"/>
                <a:gd name="T16" fmla="*/ 439 w 449"/>
                <a:gd name="T17" fmla="*/ 314 h 505"/>
                <a:gd name="T18" fmla="*/ 449 w 449"/>
                <a:gd name="T19" fmla="*/ 255 h 505"/>
                <a:gd name="T20" fmla="*/ 444 w 449"/>
                <a:gd name="T21" fmla="*/ 198 h 505"/>
                <a:gd name="T22" fmla="*/ 425 w 449"/>
                <a:gd name="T23" fmla="*/ 143 h 505"/>
                <a:gd name="T24" fmla="*/ 394 w 449"/>
                <a:gd name="T25" fmla="*/ 93 h 505"/>
                <a:gd name="T26" fmla="*/ 353 w 449"/>
                <a:gd name="T27" fmla="*/ 52 h 505"/>
                <a:gd name="T28" fmla="*/ 306 w 449"/>
                <a:gd name="T29" fmla="*/ 21 h 505"/>
                <a:gd name="T30" fmla="*/ 251 w 449"/>
                <a:gd name="T31" fmla="*/ 4 h 505"/>
                <a:gd name="T32" fmla="*/ 194 w 449"/>
                <a:gd name="T33" fmla="*/ 0 h 505"/>
                <a:gd name="T34" fmla="*/ 136 w 449"/>
                <a:gd name="T35" fmla="*/ 9 h 505"/>
                <a:gd name="T36" fmla="*/ 84 w 449"/>
                <a:gd name="T37" fmla="*/ 31 h 505"/>
                <a:gd name="T38" fmla="*/ 39 w 449"/>
                <a:gd name="T39" fmla="*/ 66 h 505"/>
                <a:gd name="T40" fmla="*/ 0 w 449"/>
                <a:gd name="T41" fmla="*/ 10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9" h="505">
                  <a:moveTo>
                    <a:pt x="62" y="470"/>
                  </a:moveTo>
                  <a:lnTo>
                    <a:pt x="115" y="493"/>
                  </a:lnTo>
                  <a:lnTo>
                    <a:pt x="175" y="505"/>
                  </a:lnTo>
                  <a:lnTo>
                    <a:pt x="232" y="501"/>
                  </a:lnTo>
                  <a:lnTo>
                    <a:pt x="289" y="486"/>
                  </a:lnTo>
                  <a:lnTo>
                    <a:pt x="342" y="458"/>
                  </a:lnTo>
                  <a:lnTo>
                    <a:pt x="384" y="417"/>
                  </a:lnTo>
                  <a:lnTo>
                    <a:pt x="418" y="369"/>
                  </a:lnTo>
                  <a:lnTo>
                    <a:pt x="439" y="314"/>
                  </a:lnTo>
                  <a:lnTo>
                    <a:pt x="449" y="255"/>
                  </a:lnTo>
                  <a:lnTo>
                    <a:pt x="444" y="198"/>
                  </a:lnTo>
                  <a:lnTo>
                    <a:pt x="425" y="143"/>
                  </a:lnTo>
                  <a:lnTo>
                    <a:pt x="394" y="93"/>
                  </a:lnTo>
                  <a:lnTo>
                    <a:pt x="353" y="52"/>
                  </a:lnTo>
                  <a:lnTo>
                    <a:pt x="306" y="21"/>
                  </a:lnTo>
                  <a:lnTo>
                    <a:pt x="251" y="4"/>
                  </a:lnTo>
                  <a:lnTo>
                    <a:pt x="194" y="0"/>
                  </a:lnTo>
                  <a:lnTo>
                    <a:pt x="136" y="9"/>
                  </a:lnTo>
                  <a:lnTo>
                    <a:pt x="84" y="31"/>
                  </a:lnTo>
                  <a:lnTo>
                    <a:pt x="39" y="66"/>
                  </a:lnTo>
                  <a:lnTo>
                    <a:pt x="0" y="10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33"/>
            <p:cNvSpPr/>
            <p:nvPr/>
          </p:nvSpPr>
          <p:spPr bwMode="auto">
            <a:xfrm>
              <a:off x="3043703" y="1545244"/>
              <a:ext cx="478628" cy="865899"/>
            </a:xfrm>
            <a:custGeom>
              <a:avLst/>
              <a:gdLst>
                <a:gd name="T0" fmla="*/ 74 w 241"/>
                <a:gd name="T1" fmla="*/ 0 h 436"/>
                <a:gd name="T2" fmla="*/ 38 w 241"/>
                <a:gd name="T3" fmla="*/ 45 h 436"/>
                <a:gd name="T4" fmla="*/ 12 w 241"/>
                <a:gd name="T5" fmla="*/ 98 h 436"/>
                <a:gd name="T6" fmla="*/ 0 w 241"/>
                <a:gd name="T7" fmla="*/ 155 h 436"/>
                <a:gd name="T8" fmla="*/ 2 w 241"/>
                <a:gd name="T9" fmla="*/ 212 h 436"/>
                <a:gd name="T10" fmla="*/ 16 w 241"/>
                <a:gd name="T11" fmla="*/ 269 h 436"/>
                <a:gd name="T12" fmla="*/ 45 w 241"/>
                <a:gd name="T13" fmla="*/ 324 h 436"/>
                <a:gd name="T14" fmla="*/ 83 w 241"/>
                <a:gd name="T15" fmla="*/ 367 h 436"/>
                <a:gd name="T16" fmla="*/ 131 w 241"/>
                <a:gd name="T17" fmla="*/ 403 h 436"/>
                <a:gd name="T18" fmla="*/ 186 w 241"/>
                <a:gd name="T19" fmla="*/ 425 h 436"/>
                <a:gd name="T20" fmla="*/ 241 w 241"/>
                <a:gd name="T21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436">
                  <a:moveTo>
                    <a:pt x="74" y="0"/>
                  </a:moveTo>
                  <a:lnTo>
                    <a:pt x="38" y="45"/>
                  </a:lnTo>
                  <a:lnTo>
                    <a:pt x="12" y="98"/>
                  </a:lnTo>
                  <a:lnTo>
                    <a:pt x="0" y="155"/>
                  </a:lnTo>
                  <a:lnTo>
                    <a:pt x="2" y="212"/>
                  </a:lnTo>
                  <a:lnTo>
                    <a:pt x="16" y="269"/>
                  </a:lnTo>
                  <a:lnTo>
                    <a:pt x="45" y="324"/>
                  </a:lnTo>
                  <a:lnTo>
                    <a:pt x="83" y="367"/>
                  </a:lnTo>
                  <a:lnTo>
                    <a:pt x="131" y="403"/>
                  </a:lnTo>
                  <a:lnTo>
                    <a:pt x="186" y="425"/>
                  </a:lnTo>
                  <a:lnTo>
                    <a:pt x="241" y="43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34"/>
            <p:cNvSpPr/>
            <p:nvPr/>
          </p:nvSpPr>
          <p:spPr bwMode="auto">
            <a:xfrm>
              <a:off x="2843116" y="1432042"/>
              <a:ext cx="351524" cy="895690"/>
            </a:xfrm>
            <a:custGeom>
              <a:avLst/>
              <a:gdLst>
                <a:gd name="T0" fmla="*/ 177 w 177"/>
                <a:gd name="T1" fmla="*/ 0 h 451"/>
                <a:gd name="T2" fmla="*/ 122 w 177"/>
                <a:gd name="T3" fmla="*/ 21 h 451"/>
                <a:gd name="T4" fmla="*/ 77 w 177"/>
                <a:gd name="T5" fmla="*/ 55 h 451"/>
                <a:gd name="T6" fmla="*/ 39 w 177"/>
                <a:gd name="T7" fmla="*/ 98 h 451"/>
                <a:gd name="T8" fmla="*/ 12 w 177"/>
                <a:gd name="T9" fmla="*/ 150 h 451"/>
                <a:gd name="T10" fmla="*/ 0 w 177"/>
                <a:gd name="T11" fmla="*/ 205 h 451"/>
                <a:gd name="T12" fmla="*/ 0 w 177"/>
                <a:gd name="T13" fmla="*/ 262 h 451"/>
                <a:gd name="T14" fmla="*/ 12 w 177"/>
                <a:gd name="T15" fmla="*/ 319 h 451"/>
                <a:gd name="T16" fmla="*/ 39 w 177"/>
                <a:gd name="T17" fmla="*/ 372 h 451"/>
                <a:gd name="T18" fmla="*/ 77 w 177"/>
                <a:gd name="T19" fmla="*/ 417 h 451"/>
                <a:gd name="T20" fmla="*/ 124 w 177"/>
                <a:gd name="T2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451">
                  <a:moveTo>
                    <a:pt x="177" y="0"/>
                  </a:moveTo>
                  <a:lnTo>
                    <a:pt x="122" y="21"/>
                  </a:lnTo>
                  <a:lnTo>
                    <a:pt x="77" y="55"/>
                  </a:lnTo>
                  <a:lnTo>
                    <a:pt x="39" y="98"/>
                  </a:lnTo>
                  <a:lnTo>
                    <a:pt x="12" y="150"/>
                  </a:lnTo>
                  <a:lnTo>
                    <a:pt x="0" y="205"/>
                  </a:lnTo>
                  <a:lnTo>
                    <a:pt x="0" y="262"/>
                  </a:lnTo>
                  <a:lnTo>
                    <a:pt x="12" y="319"/>
                  </a:lnTo>
                  <a:lnTo>
                    <a:pt x="39" y="372"/>
                  </a:lnTo>
                  <a:lnTo>
                    <a:pt x="77" y="417"/>
                  </a:lnTo>
                  <a:lnTo>
                    <a:pt x="124" y="4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35"/>
            <p:cNvSpPr/>
            <p:nvPr/>
          </p:nvSpPr>
          <p:spPr bwMode="auto">
            <a:xfrm>
              <a:off x="3194639" y="1418140"/>
              <a:ext cx="222433" cy="13902"/>
            </a:xfrm>
            <a:custGeom>
              <a:avLst/>
              <a:gdLst>
                <a:gd name="T0" fmla="*/ 112 w 112"/>
                <a:gd name="T1" fmla="*/ 4 h 7"/>
                <a:gd name="T2" fmla="*/ 55 w 112"/>
                <a:gd name="T3" fmla="*/ 0 h 7"/>
                <a:gd name="T4" fmla="*/ 0 w 1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7">
                  <a:moveTo>
                    <a:pt x="112" y="4"/>
                  </a:moveTo>
                  <a:lnTo>
                    <a:pt x="55" y="0"/>
                  </a:lnTo>
                  <a:lnTo>
                    <a:pt x="0" y="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36"/>
            <p:cNvSpPr/>
            <p:nvPr/>
          </p:nvSpPr>
          <p:spPr bwMode="auto">
            <a:xfrm>
              <a:off x="3099311" y="1757747"/>
              <a:ext cx="782487" cy="591831"/>
            </a:xfrm>
            <a:custGeom>
              <a:avLst/>
              <a:gdLst>
                <a:gd name="T0" fmla="*/ 394 w 394"/>
                <a:gd name="T1" fmla="*/ 41 h 298"/>
                <a:gd name="T2" fmla="*/ 341 w 394"/>
                <a:gd name="T3" fmla="*/ 15 h 298"/>
                <a:gd name="T4" fmla="*/ 284 w 394"/>
                <a:gd name="T5" fmla="*/ 0 h 298"/>
                <a:gd name="T6" fmla="*/ 227 w 394"/>
                <a:gd name="T7" fmla="*/ 3 h 298"/>
                <a:gd name="T8" fmla="*/ 167 w 394"/>
                <a:gd name="T9" fmla="*/ 17 h 298"/>
                <a:gd name="T10" fmla="*/ 115 w 394"/>
                <a:gd name="T11" fmla="*/ 43 h 298"/>
                <a:gd name="T12" fmla="*/ 69 w 394"/>
                <a:gd name="T13" fmla="*/ 81 h 298"/>
                <a:gd name="T14" fmla="*/ 34 w 394"/>
                <a:gd name="T15" fmla="*/ 127 h 298"/>
                <a:gd name="T16" fmla="*/ 10 w 394"/>
                <a:gd name="T17" fmla="*/ 182 h 298"/>
                <a:gd name="T18" fmla="*/ 0 w 394"/>
                <a:gd name="T19" fmla="*/ 239 h 298"/>
                <a:gd name="T20" fmla="*/ 3 w 394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98">
                  <a:moveTo>
                    <a:pt x="394" y="41"/>
                  </a:moveTo>
                  <a:lnTo>
                    <a:pt x="341" y="15"/>
                  </a:lnTo>
                  <a:lnTo>
                    <a:pt x="284" y="0"/>
                  </a:lnTo>
                  <a:lnTo>
                    <a:pt x="227" y="3"/>
                  </a:lnTo>
                  <a:lnTo>
                    <a:pt x="167" y="17"/>
                  </a:lnTo>
                  <a:lnTo>
                    <a:pt x="115" y="43"/>
                  </a:lnTo>
                  <a:lnTo>
                    <a:pt x="69" y="81"/>
                  </a:lnTo>
                  <a:lnTo>
                    <a:pt x="34" y="127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37"/>
            <p:cNvSpPr/>
            <p:nvPr/>
          </p:nvSpPr>
          <p:spPr bwMode="auto">
            <a:xfrm>
              <a:off x="2797438" y="1426085"/>
              <a:ext cx="1012863" cy="994990"/>
            </a:xfrm>
            <a:custGeom>
              <a:avLst/>
              <a:gdLst>
                <a:gd name="T0" fmla="*/ 331 w 510"/>
                <a:gd name="T1" fmla="*/ 501 h 501"/>
                <a:gd name="T2" fmla="*/ 381 w 510"/>
                <a:gd name="T3" fmla="*/ 473 h 501"/>
                <a:gd name="T4" fmla="*/ 424 w 510"/>
                <a:gd name="T5" fmla="*/ 434 h 501"/>
                <a:gd name="T6" fmla="*/ 460 w 510"/>
                <a:gd name="T7" fmla="*/ 384 h 501"/>
                <a:gd name="T8" fmla="*/ 481 w 510"/>
                <a:gd name="T9" fmla="*/ 329 h 501"/>
                <a:gd name="T10" fmla="*/ 491 w 510"/>
                <a:gd name="T11" fmla="*/ 272 h 501"/>
                <a:gd name="T12" fmla="*/ 486 w 510"/>
                <a:gd name="T13" fmla="*/ 213 h 501"/>
                <a:gd name="T14" fmla="*/ 467 w 510"/>
                <a:gd name="T15" fmla="*/ 158 h 501"/>
                <a:gd name="T16" fmla="*/ 438 w 510"/>
                <a:gd name="T17" fmla="*/ 108 h 501"/>
                <a:gd name="T18" fmla="*/ 396 w 510"/>
                <a:gd name="T19" fmla="*/ 65 h 501"/>
                <a:gd name="T20" fmla="*/ 348 w 510"/>
                <a:gd name="T21" fmla="*/ 34 h 501"/>
                <a:gd name="T22" fmla="*/ 293 w 510"/>
                <a:gd name="T23" fmla="*/ 15 h 501"/>
                <a:gd name="T24" fmla="*/ 236 w 510"/>
                <a:gd name="T25" fmla="*/ 10 h 501"/>
                <a:gd name="T26" fmla="*/ 178 w 510"/>
                <a:gd name="T27" fmla="*/ 17 h 501"/>
                <a:gd name="T28" fmla="*/ 126 w 510"/>
                <a:gd name="T29" fmla="*/ 38 h 501"/>
                <a:gd name="T30" fmla="*/ 78 w 510"/>
                <a:gd name="T31" fmla="*/ 72 h 501"/>
                <a:gd name="T32" fmla="*/ 40 w 510"/>
                <a:gd name="T33" fmla="*/ 115 h 501"/>
                <a:gd name="T34" fmla="*/ 14 w 510"/>
                <a:gd name="T35" fmla="*/ 165 h 501"/>
                <a:gd name="T36" fmla="*/ 0 w 510"/>
                <a:gd name="T37" fmla="*/ 222 h 501"/>
                <a:gd name="T38" fmla="*/ 0 w 510"/>
                <a:gd name="T39" fmla="*/ 279 h 501"/>
                <a:gd name="T40" fmla="*/ 14 w 510"/>
                <a:gd name="T41" fmla="*/ 337 h 501"/>
                <a:gd name="T42" fmla="*/ 38 w 510"/>
                <a:gd name="T43" fmla="*/ 384 h 501"/>
                <a:gd name="T44" fmla="*/ 76 w 510"/>
                <a:gd name="T45" fmla="*/ 432 h 501"/>
                <a:gd name="T46" fmla="*/ 124 w 510"/>
                <a:gd name="T47" fmla="*/ 468 h 501"/>
                <a:gd name="T48" fmla="*/ 176 w 510"/>
                <a:gd name="T49" fmla="*/ 492 h 501"/>
                <a:gd name="T50" fmla="*/ 233 w 510"/>
                <a:gd name="T51" fmla="*/ 501 h 501"/>
                <a:gd name="T52" fmla="*/ 295 w 510"/>
                <a:gd name="T53" fmla="*/ 499 h 501"/>
                <a:gd name="T54" fmla="*/ 350 w 510"/>
                <a:gd name="T55" fmla="*/ 482 h 501"/>
                <a:gd name="T56" fmla="*/ 403 w 510"/>
                <a:gd name="T57" fmla="*/ 454 h 501"/>
                <a:gd name="T58" fmla="*/ 446 w 510"/>
                <a:gd name="T59" fmla="*/ 415 h 501"/>
                <a:gd name="T60" fmla="*/ 479 w 510"/>
                <a:gd name="T61" fmla="*/ 365 h 501"/>
                <a:gd name="T62" fmla="*/ 500 w 510"/>
                <a:gd name="T63" fmla="*/ 310 h 501"/>
                <a:gd name="T64" fmla="*/ 510 w 510"/>
                <a:gd name="T65" fmla="*/ 253 h 501"/>
                <a:gd name="T66" fmla="*/ 505 w 510"/>
                <a:gd name="T67" fmla="*/ 194 h 501"/>
                <a:gd name="T68" fmla="*/ 486 w 510"/>
                <a:gd name="T69" fmla="*/ 139 h 501"/>
                <a:gd name="T70" fmla="*/ 458 w 510"/>
                <a:gd name="T71" fmla="*/ 89 h 501"/>
                <a:gd name="T72" fmla="*/ 417 w 510"/>
                <a:gd name="T73" fmla="*/ 48 h 501"/>
                <a:gd name="T74" fmla="*/ 367 w 510"/>
                <a:gd name="T75" fmla="*/ 17 h 501"/>
                <a:gd name="T76" fmla="*/ 312 w 510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0" h="501">
                  <a:moveTo>
                    <a:pt x="331" y="501"/>
                  </a:moveTo>
                  <a:lnTo>
                    <a:pt x="381" y="473"/>
                  </a:lnTo>
                  <a:lnTo>
                    <a:pt x="424" y="434"/>
                  </a:lnTo>
                  <a:lnTo>
                    <a:pt x="460" y="384"/>
                  </a:lnTo>
                  <a:lnTo>
                    <a:pt x="481" y="329"/>
                  </a:lnTo>
                  <a:lnTo>
                    <a:pt x="491" y="272"/>
                  </a:lnTo>
                  <a:lnTo>
                    <a:pt x="486" y="213"/>
                  </a:lnTo>
                  <a:lnTo>
                    <a:pt x="467" y="158"/>
                  </a:lnTo>
                  <a:lnTo>
                    <a:pt x="438" y="108"/>
                  </a:lnTo>
                  <a:lnTo>
                    <a:pt x="396" y="65"/>
                  </a:lnTo>
                  <a:lnTo>
                    <a:pt x="348" y="34"/>
                  </a:lnTo>
                  <a:lnTo>
                    <a:pt x="293" y="15"/>
                  </a:lnTo>
                  <a:lnTo>
                    <a:pt x="236" y="10"/>
                  </a:lnTo>
                  <a:lnTo>
                    <a:pt x="178" y="17"/>
                  </a:lnTo>
                  <a:lnTo>
                    <a:pt x="126" y="38"/>
                  </a:lnTo>
                  <a:lnTo>
                    <a:pt x="78" y="72"/>
                  </a:lnTo>
                  <a:lnTo>
                    <a:pt x="40" y="115"/>
                  </a:lnTo>
                  <a:lnTo>
                    <a:pt x="14" y="165"/>
                  </a:lnTo>
                  <a:lnTo>
                    <a:pt x="0" y="222"/>
                  </a:lnTo>
                  <a:lnTo>
                    <a:pt x="0" y="279"/>
                  </a:lnTo>
                  <a:lnTo>
                    <a:pt x="14" y="337"/>
                  </a:lnTo>
                  <a:lnTo>
                    <a:pt x="38" y="384"/>
                  </a:lnTo>
                  <a:lnTo>
                    <a:pt x="76" y="432"/>
                  </a:lnTo>
                  <a:lnTo>
                    <a:pt x="124" y="468"/>
                  </a:lnTo>
                  <a:lnTo>
                    <a:pt x="176" y="492"/>
                  </a:lnTo>
                  <a:lnTo>
                    <a:pt x="233" y="501"/>
                  </a:lnTo>
                  <a:lnTo>
                    <a:pt x="295" y="499"/>
                  </a:lnTo>
                  <a:lnTo>
                    <a:pt x="350" y="482"/>
                  </a:lnTo>
                  <a:lnTo>
                    <a:pt x="403" y="454"/>
                  </a:lnTo>
                  <a:lnTo>
                    <a:pt x="446" y="415"/>
                  </a:lnTo>
                  <a:lnTo>
                    <a:pt x="479" y="365"/>
                  </a:lnTo>
                  <a:lnTo>
                    <a:pt x="500" y="310"/>
                  </a:lnTo>
                  <a:lnTo>
                    <a:pt x="510" y="253"/>
                  </a:lnTo>
                  <a:lnTo>
                    <a:pt x="505" y="194"/>
                  </a:lnTo>
                  <a:lnTo>
                    <a:pt x="486" y="139"/>
                  </a:lnTo>
                  <a:lnTo>
                    <a:pt x="458" y="89"/>
                  </a:lnTo>
                  <a:lnTo>
                    <a:pt x="417" y="48"/>
                  </a:lnTo>
                  <a:lnTo>
                    <a:pt x="367" y="17"/>
                  </a:lnTo>
                  <a:lnTo>
                    <a:pt x="312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38"/>
            <p:cNvSpPr/>
            <p:nvPr/>
          </p:nvSpPr>
          <p:spPr bwMode="auto">
            <a:xfrm>
              <a:off x="3683197" y="1777608"/>
              <a:ext cx="51636" cy="434936"/>
            </a:xfrm>
            <a:custGeom>
              <a:avLst/>
              <a:gdLst>
                <a:gd name="T0" fmla="*/ 4 w 26"/>
                <a:gd name="T1" fmla="*/ 0 h 219"/>
                <a:gd name="T2" fmla="*/ 23 w 26"/>
                <a:gd name="T3" fmla="*/ 57 h 219"/>
                <a:gd name="T4" fmla="*/ 26 w 26"/>
                <a:gd name="T5" fmla="*/ 117 h 219"/>
                <a:gd name="T6" fmla="*/ 19 w 26"/>
                <a:gd name="T7" fmla="*/ 176 h 219"/>
                <a:gd name="T8" fmla="*/ 0 w 26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9">
                  <a:moveTo>
                    <a:pt x="4" y="0"/>
                  </a:moveTo>
                  <a:lnTo>
                    <a:pt x="23" y="57"/>
                  </a:lnTo>
                  <a:lnTo>
                    <a:pt x="26" y="117"/>
                  </a:lnTo>
                  <a:lnTo>
                    <a:pt x="19" y="176"/>
                  </a:lnTo>
                  <a:lnTo>
                    <a:pt x="0" y="21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39"/>
            <p:cNvSpPr/>
            <p:nvPr/>
          </p:nvSpPr>
          <p:spPr bwMode="auto">
            <a:xfrm>
              <a:off x="2996039" y="1455874"/>
              <a:ext cx="236335" cy="800362"/>
            </a:xfrm>
            <a:custGeom>
              <a:avLst/>
              <a:gdLst>
                <a:gd name="T0" fmla="*/ 81 w 119"/>
                <a:gd name="T1" fmla="*/ 403 h 403"/>
                <a:gd name="T2" fmla="*/ 43 w 119"/>
                <a:gd name="T3" fmla="*/ 355 h 403"/>
                <a:gd name="T4" fmla="*/ 14 w 119"/>
                <a:gd name="T5" fmla="*/ 305 h 403"/>
                <a:gd name="T6" fmla="*/ 0 w 119"/>
                <a:gd name="T7" fmla="*/ 248 h 403"/>
                <a:gd name="T8" fmla="*/ 0 w 119"/>
                <a:gd name="T9" fmla="*/ 188 h 403"/>
                <a:gd name="T10" fmla="*/ 12 w 119"/>
                <a:gd name="T11" fmla="*/ 133 h 403"/>
                <a:gd name="T12" fmla="*/ 38 w 119"/>
                <a:gd name="T13" fmla="*/ 81 h 403"/>
                <a:gd name="T14" fmla="*/ 74 w 119"/>
                <a:gd name="T15" fmla="*/ 35 h 403"/>
                <a:gd name="T16" fmla="*/ 119 w 119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03">
                  <a:moveTo>
                    <a:pt x="81" y="403"/>
                  </a:moveTo>
                  <a:lnTo>
                    <a:pt x="43" y="355"/>
                  </a:lnTo>
                  <a:lnTo>
                    <a:pt x="14" y="305"/>
                  </a:lnTo>
                  <a:lnTo>
                    <a:pt x="0" y="248"/>
                  </a:lnTo>
                  <a:lnTo>
                    <a:pt x="0" y="188"/>
                  </a:lnTo>
                  <a:lnTo>
                    <a:pt x="12" y="133"/>
                  </a:lnTo>
                  <a:lnTo>
                    <a:pt x="38" y="81"/>
                  </a:lnTo>
                  <a:lnTo>
                    <a:pt x="74" y="35"/>
                  </a:lnTo>
                  <a:lnTo>
                    <a:pt x="119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40"/>
            <p:cNvSpPr/>
            <p:nvPr/>
          </p:nvSpPr>
          <p:spPr bwMode="auto">
            <a:xfrm>
              <a:off x="3232373" y="1388350"/>
              <a:ext cx="218460" cy="67524"/>
            </a:xfrm>
            <a:custGeom>
              <a:avLst/>
              <a:gdLst>
                <a:gd name="T0" fmla="*/ 110 w 110"/>
                <a:gd name="T1" fmla="*/ 0 h 34"/>
                <a:gd name="T2" fmla="*/ 52 w 110"/>
                <a:gd name="T3" fmla="*/ 10 h 34"/>
                <a:gd name="T4" fmla="*/ 0 w 11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34">
                  <a:moveTo>
                    <a:pt x="110" y="0"/>
                  </a:moveTo>
                  <a:lnTo>
                    <a:pt x="52" y="10"/>
                  </a:lnTo>
                  <a:lnTo>
                    <a:pt x="0" y="3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41"/>
            <p:cNvSpPr/>
            <p:nvPr/>
          </p:nvSpPr>
          <p:spPr bwMode="auto">
            <a:xfrm>
              <a:off x="2890780" y="1610783"/>
              <a:ext cx="591830" cy="768585"/>
            </a:xfrm>
            <a:custGeom>
              <a:avLst/>
              <a:gdLst>
                <a:gd name="T0" fmla="*/ 38 w 298"/>
                <a:gd name="T1" fmla="*/ 0 h 387"/>
                <a:gd name="T2" fmla="*/ 12 w 298"/>
                <a:gd name="T3" fmla="*/ 53 h 387"/>
                <a:gd name="T4" fmla="*/ 0 w 298"/>
                <a:gd name="T5" fmla="*/ 108 h 387"/>
                <a:gd name="T6" fmla="*/ 0 w 298"/>
                <a:gd name="T7" fmla="*/ 165 h 387"/>
                <a:gd name="T8" fmla="*/ 15 w 298"/>
                <a:gd name="T9" fmla="*/ 222 h 387"/>
                <a:gd name="T10" fmla="*/ 41 w 298"/>
                <a:gd name="T11" fmla="*/ 275 h 387"/>
                <a:gd name="T12" fmla="*/ 79 w 298"/>
                <a:gd name="T13" fmla="*/ 320 h 387"/>
                <a:gd name="T14" fmla="*/ 127 w 298"/>
                <a:gd name="T15" fmla="*/ 353 h 387"/>
                <a:gd name="T16" fmla="*/ 182 w 298"/>
                <a:gd name="T17" fmla="*/ 377 h 387"/>
                <a:gd name="T18" fmla="*/ 239 w 298"/>
                <a:gd name="T19" fmla="*/ 387 h 387"/>
                <a:gd name="T20" fmla="*/ 298 w 298"/>
                <a:gd name="T21" fmla="*/ 38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87">
                  <a:moveTo>
                    <a:pt x="38" y="0"/>
                  </a:moveTo>
                  <a:lnTo>
                    <a:pt x="12" y="53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15" y="222"/>
                  </a:lnTo>
                  <a:lnTo>
                    <a:pt x="41" y="275"/>
                  </a:lnTo>
                  <a:lnTo>
                    <a:pt x="79" y="320"/>
                  </a:lnTo>
                  <a:lnTo>
                    <a:pt x="127" y="353"/>
                  </a:lnTo>
                  <a:lnTo>
                    <a:pt x="182" y="377"/>
                  </a:lnTo>
                  <a:lnTo>
                    <a:pt x="239" y="387"/>
                  </a:lnTo>
                  <a:lnTo>
                    <a:pt x="298" y="38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42"/>
            <p:cNvSpPr/>
            <p:nvPr/>
          </p:nvSpPr>
          <p:spPr bwMode="auto">
            <a:xfrm>
              <a:off x="2763676" y="1791509"/>
              <a:ext cx="691131" cy="667299"/>
            </a:xfrm>
            <a:custGeom>
              <a:avLst/>
              <a:gdLst>
                <a:gd name="T0" fmla="*/ 14 w 348"/>
                <a:gd name="T1" fmla="*/ 0 h 336"/>
                <a:gd name="T2" fmla="*/ 0 w 348"/>
                <a:gd name="T3" fmla="*/ 55 h 336"/>
                <a:gd name="T4" fmla="*/ 0 w 348"/>
                <a:gd name="T5" fmla="*/ 112 h 336"/>
                <a:gd name="T6" fmla="*/ 12 w 348"/>
                <a:gd name="T7" fmla="*/ 169 h 336"/>
                <a:gd name="T8" fmla="*/ 36 w 348"/>
                <a:gd name="T9" fmla="*/ 222 h 336"/>
                <a:gd name="T10" fmla="*/ 74 w 348"/>
                <a:gd name="T11" fmla="*/ 267 h 336"/>
                <a:gd name="T12" fmla="*/ 119 w 348"/>
                <a:gd name="T13" fmla="*/ 301 h 336"/>
                <a:gd name="T14" fmla="*/ 174 w 348"/>
                <a:gd name="T15" fmla="*/ 324 h 336"/>
                <a:gd name="T16" fmla="*/ 231 w 348"/>
                <a:gd name="T17" fmla="*/ 336 h 336"/>
                <a:gd name="T18" fmla="*/ 288 w 348"/>
                <a:gd name="T19" fmla="*/ 334 h 336"/>
                <a:gd name="T20" fmla="*/ 348 w 348"/>
                <a:gd name="T21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6">
                  <a:moveTo>
                    <a:pt x="14" y="0"/>
                  </a:moveTo>
                  <a:lnTo>
                    <a:pt x="0" y="55"/>
                  </a:lnTo>
                  <a:lnTo>
                    <a:pt x="0" y="112"/>
                  </a:lnTo>
                  <a:lnTo>
                    <a:pt x="12" y="169"/>
                  </a:lnTo>
                  <a:lnTo>
                    <a:pt x="36" y="222"/>
                  </a:lnTo>
                  <a:lnTo>
                    <a:pt x="74" y="267"/>
                  </a:lnTo>
                  <a:lnTo>
                    <a:pt x="119" y="301"/>
                  </a:lnTo>
                  <a:lnTo>
                    <a:pt x="174" y="324"/>
                  </a:lnTo>
                  <a:lnTo>
                    <a:pt x="231" y="336"/>
                  </a:lnTo>
                  <a:lnTo>
                    <a:pt x="288" y="334"/>
                  </a:lnTo>
                  <a:lnTo>
                    <a:pt x="348" y="3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43"/>
            <p:cNvSpPr/>
            <p:nvPr/>
          </p:nvSpPr>
          <p:spPr bwMode="auto">
            <a:xfrm>
              <a:off x="2811340" y="2127145"/>
              <a:ext cx="909591" cy="375356"/>
            </a:xfrm>
            <a:custGeom>
              <a:avLst/>
              <a:gdLst>
                <a:gd name="T0" fmla="*/ 458 w 458"/>
                <a:gd name="T1" fmla="*/ 0 h 189"/>
                <a:gd name="T2" fmla="*/ 436 w 458"/>
                <a:gd name="T3" fmla="*/ 55 h 189"/>
                <a:gd name="T4" fmla="*/ 400 w 458"/>
                <a:gd name="T5" fmla="*/ 105 h 189"/>
                <a:gd name="T6" fmla="*/ 358 w 458"/>
                <a:gd name="T7" fmla="*/ 143 h 189"/>
                <a:gd name="T8" fmla="*/ 303 w 458"/>
                <a:gd name="T9" fmla="*/ 172 h 189"/>
                <a:gd name="T10" fmla="*/ 250 w 458"/>
                <a:gd name="T11" fmla="*/ 186 h 189"/>
                <a:gd name="T12" fmla="*/ 191 w 458"/>
                <a:gd name="T13" fmla="*/ 189 h 189"/>
                <a:gd name="T14" fmla="*/ 133 w 458"/>
                <a:gd name="T15" fmla="*/ 177 h 189"/>
                <a:gd name="T16" fmla="*/ 81 w 458"/>
                <a:gd name="T17" fmla="*/ 153 h 189"/>
                <a:gd name="T18" fmla="*/ 36 w 458"/>
                <a:gd name="T19" fmla="*/ 117 h 189"/>
                <a:gd name="T20" fmla="*/ 0 w 458"/>
                <a:gd name="T21" fmla="*/ 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89">
                  <a:moveTo>
                    <a:pt x="458" y="0"/>
                  </a:moveTo>
                  <a:lnTo>
                    <a:pt x="436" y="55"/>
                  </a:lnTo>
                  <a:lnTo>
                    <a:pt x="400" y="105"/>
                  </a:lnTo>
                  <a:lnTo>
                    <a:pt x="358" y="143"/>
                  </a:lnTo>
                  <a:lnTo>
                    <a:pt x="303" y="172"/>
                  </a:lnTo>
                  <a:lnTo>
                    <a:pt x="250" y="186"/>
                  </a:lnTo>
                  <a:lnTo>
                    <a:pt x="191" y="189"/>
                  </a:lnTo>
                  <a:lnTo>
                    <a:pt x="133" y="177"/>
                  </a:lnTo>
                  <a:lnTo>
                    <a:pt x="81" y="153"/>
                  </a:lnTo>
                  <a:lnTo>
                    <a:pt x="36" y="117"/>
                  </a:lnTo>
                  <a:lnTo>
                    <a:pt x="0" y="7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44"/>
            <p:cNvSpPr/>
            <p:nvPr/>
          </p:nvSpPr>
          <p:spPr bwMode="auto">
            <a:xfrm>
              <a:off x="2944403" y="1938474"/>
              <a:ext cx="893703" cy="440893"/>
            </a:xfrm>
            <a:custGeom>
              <a:avLst/>
              <a:gdLst>
                <a:gd name="T0" fmla="*/ 450 w 450"/>
                <a:gd name="T1" fmla="*/ 134 h 222"/>
                <a:gd name="T2" fmla="*/ 407 w 450"/>
                <a:gd name="T3" fmla="*/ 174 h 222"/>
                <a:gd name="T4" fmla="*/ 355 w 450"/>
                <a:gd name="T5" fmla="*/ 203 h 222"/>
                <a:gd name="T6" fmla="*/ 298 w 450"/>
                <a:gd name="T7" fmla="*/ 219 h 222"/>
                <a:gd name="T8" fmla="*/ 240 w 450"/>
                <a:gd name="T9" fmla="*/ 222 h 222"/>
                <a:gd name="T10" fmla="*/ 181 w 450"/>
                <a:gd name="T11" fmla="*/ 212 h 222"/>
                <a:gd name="T12" fmla="*/ 128 w 450"/>
                <a:gd name="T13" fmla="*/ 188 h 222"/>
                <a:gd name="T14" fmla="*/ 81 w 450"/>
                <a:gd name="T15" fmla="*/ 153 h 222"/>
                <a:gd name="T16" fmla="*/ 40 w 450"/>
                <a:gd name="T17" fmla="*/ 107 h 222"/>
                <a:gd name="T18" fmla="*/ 14 w 450"/>
                <a:gd name="T19" fmla="*/ 57 h 222"/>
                <a:gd name="T20" fmla="*/ 0 w 450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0" h="222">
                  <a:moveTo>
                    <a:pt x="450" y="134"/>
                  </a:moveTo>
                  <a:lnTo>
                    <a:pt x="407" y="174"/>
                  </a:lnTo>
                  <a:lnTo>
                    <a:pt x="355" y="203"/>
                  </a:lnTo>
                  <a:lnTo>
                    <a:pt x="298" y="219"/>
                  </a:lnTo>
                  <a:lnTo>
                    <a:pt x="240" y="222"/>
                  </a:lnTo>
                  <a:lnTo>
                    <a:pt x="181" y="212"/>
                  </a:lnTo>
                  <a:lnTo>
                    <a:pt x="128" y="188"/>
                  </a:lnTo>
                  <a:lnTo>
                    <a:pt x="81" y="153"/>
                  </a:lnTo>
                  <a:lnTo>
                    <a:pt x="40" y="107"/>
                  </a:lnTo>
                  <a:lnTo>
                    <a:pt x="14" y="57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45"/>
            <p:cNvSpPr/>
            <p:nvPr/>
          </p:nvSpPr>
          <p:spPr bwMode="auto">
            <a:xfrm>
              <a:off x="2719984" y="1620713"/>
              <a:ext cx="991017" cy="1018822"/>
            </a:xfrm>
            <a:custGeom>
              <a:avLst/>
              <a:gdLst>
                <a:gd name="T0" fmla="*/ 492 w 499"/>
                <a:gd name="T1" fmla="*/ 198 h 513"/>
                <a:gd name="T2" fmla="*/ 466 w 499"/>
                <a:gd name="T3" fmla="*/ 146 h 513"/>
                <a:gd name="T4" fmla="*/ 427 w 499"/>
                <a:gd name="T5" fmla="*/ 100 h 513"/>
                <a:gd name="T6" fmla="*/ 380 w 499"/>
                <a:gd name="T7" fmla="*/ 62 h 513"/>
                <a:gd name="T8" fmla="*/ 327 w 499"/>
                <a:gd name="T9" fmla="*/ 38 h 513"/>
                <a:gd name="T10" fmla="*/ 270 w 499"/>
                <a:gd name="T11" fmla="*/ 26 h 513"/>
                <a:gd name="T12" fmla="*/ 210 w 499"/>
                <a:gd name="T13" fmla="*/ 29 h 513"/>
                <a:gd name="T14" fmla="*/ 155 w 499"/>
                <a:gd name="T15" fmla="*/ 45 h 513"/>
                <a:gd name="T16" fmla="*/ 103 w 499"/>
                <a:gd name="T17" fmla="*/ 72 h 513"/>
                <a:gd name="T18" fmla="*/ 62 w 499"/>
                <a:gd name="T19" fmla="*/ 110 h 513"/>
                <a:gd name="T20" fmla="*/ 29 w 499"/>
                <a:gd name="T21" fmla="*/ 158 h 513"/>
                <a:gd name="T22" fmla="*/ 8 w 499"/>
                <a:gd name="T23" fmla="*/ 212 h 513"/>
                <a:gd name="T24" fmla="*/ 0 w 499"/>
                <a:gd name="T25" fmla="*/ 270 h 513"/>
                <a:gd name="T26" fmla="*/ 8 w 499"/>
                <a:gd name="T27" fmla="*/ 327 h 513"/>
                <a:gd name="T28" fmla="*/ 27 w 499"/>
                <a:gd name="T29" fmla="*/ 379 h 513"/>
                <a:gd name="T30" fmla="*/ 58 w 499"/>
                <a:gd name="T31" fmla="*/ 427 h 513"/>
                <a:gd name="T32" fmla="*/ 101 w 499"/>
                <a:gd name="T33" fmla="*/ 468 h 513"/>
                <a:gd name="T34" fmla="*/ 151 w 499"/>
                <a:gd name="T35" fmla="*/ 496 h 513"/>
                <a:gd name="T36" fmla="*/ 206 w 499"/>
                <a:gd name="T37" fmla="*/ 511 h 513"/>
                <a:gd name="T38" fmla="*/ 263 w 499"/>
                <a:gd name="T39" fmla="*/ 513 h 513"/>
                <a:gd name="T40" fmla="*/ 320 w 499"/>
                <a:gd name="T41" fmla="*/ 503 h 513"/>
                <a:gd name="T42" fmla="*/ 375 w 499"/>
                <a:gd name="T43" fmla="*/ 480 h 513"/>
                <a:gd name="T44" fmla="*/ 420 w 499"/>
                <a:gd name="T45" fmla="*/ 444 h 513"/>
                <a:gd name="T46" fmla="*/ 458 w 499"/>
                <a:gd name="T47" fmla="*/ 398 h 513"/>
                <a:gd name="T48" fmla="*/ 485 w 499"/>
                <a:gd name="T49" fmla="*/ 346 h 513"/>
                <a:gd name="T50" fmla="*/ 499 w 499"/>
                <a:gd name="T51" fmla="*/ 286 h 513"/>
                <a:gd name="T52" fmla="*/ 499 w 499"/>
                <a:gd name="T53" fmla="*/ 229 h 513"/>
                <a:gd name="T54" fmla="*/ 485 w 499"/>
                <a:gd name="T55" fmla="*/ 172 h 513"/>
                <a:gd name="T56" fmla="*/ 458 w 499"/>
                <a:gd name="T57" fmla="*/ 117 h 513"/>
                <a:gd name="T58" fmla="*/ 420 w 499"/>
                <a:gd name="T59" fmla="*/ 72 h 513"/>
                <a:gd name="T60" fmla="*/ 375 w 499"/>
                <a:gd name="T61" fmla="*/ 36 h 513"/>
                <a:gd name="T62" fmla="*/ 320 w 499"/>
                <a:gd name="T63" fmla="*/ 12 h 513"/>
                <a:gd name="T64" fmla="*/ 263 w 499"/>
                <a:gd name="T65" fmla="*/ 0 h 513"/>
                <a:gd name="T66" fmla="*/ 206 w 499"/>
                <a:gd name="T67" fmla="*/ 3 h 513"/>
                <a:gd name="T68" fmla="*/ 148 w 499"/>
                <a:gd name="T69" fmla="*/ 19 h 513"/>
                <a:gd name="T70" fmla="*/ 98 w 499"/>
                <a:gd name="T71" fmla="*/ 48 h 513"/>
                <a:gd name="T72" fmla="*/ 60 w 499"/>
                <a:gd name="T73" fmla="*/ 84 h 513"/>
                <a:gd name="T74" fmla="*/ 24 w 499"/>
                <a:gd name="T75" fmla="*/ 134 h 513"/>
                <a:gd name="T76" fmla="*/ 3 w 499"/>
                <a:gd name="T77" fmla="*/ 189 h 513"/>
                <a:gd name="T78" fmla="*/ 0 w 499"/>
                <a:gd name="T79" fmla="*/ 24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513">
                  <a:moveTo>
                    <a:pt x="492" y="198"/>
                  </a:moveTo>
                  <a:lnTo>
                    <a:pt x="466" y="146"/>
                  </a:lnTo>
                  <a:lnTo>
                    <a:pt x="427" y="100"/>
                  </a:lnTo>
                  <a:lnTo>
                    <a:pt x="380" y="62"/>
                  </a:lnTo>
                  <a:lnTo>
                    <a:pt x="327" y="38"/>
                  </a:lnTo>
                  <a:lnTo>
                    <a:pt x="270" y="26"/>
                  </a:lnTo>
                  <a:lnTo>
                    <a:pt x="210" y="29"/>
                  </a:lnTo>
                  <a:lnTo>
                    <a:pt x="155" y="45"/>
                  </a:lnTo>
                  <a:lnTo>
                    <a:pt x="103" y="72"/>
                  </a:lnTo>
                  <a:lnTo>
                    <a:pt x="62" y="110"/>
                  </a:lnTo>
                  <a:lnTo>
                    <a:pt x="29" y="158"/>
                  </a:lnTo>
                  <a:lnTo>
                    <a:pt x="8" y="212"/>
                  </a:lnTo>
                  <a:lnTo>
                    <a:pt x="0" y="270"/>
                  </a:lnTo>
                  <a:lnTo>
                    <a:pt x="8" y="327"/>
                  </a:lnTo>
                  <a:lnTo>
                    <a:pt x="27" y="379"/>
                  </a:lnTo>
                  <a:lnTo>
                    <a:pt x="58" y="427"/>
                  </a:lnTo>
                  <a:lnTo>
                    <a:pt x="101" y="468"/>
                  </a:lnTo>
                  <a:lnTo>
                    <a:pt x="151" y="496"/>
                  </a:lnTo>
                  <a:lnTo>
                    <a:pt x="206" y="511"/>
                  </a:lnTo>
                  <a:lnTo>
                    <a:pt x="263" y="513"/>
                  </a:lnTo>
                  <a:lnTo>
                    <a:pt x="320" y="503"/>
                  </a:lnTo>
                  <a:lnTo>
                    <a:pt x="375" y="480"/>
                  </a:lnTo>
                  <a:lnTo>
                    <a:pt x="420" y="444"/>
                  </a:lnTo>
                  <a:lnTo>
                    <a:pt x="458" y="398"/>
                  </a:lnTo>
                  <a:lnTo>
                    <a:pt x="485" y="346"/>
                  </a:lnTo>
                  <a:lnTo>
                    <a:pt x="499" y="286"/>
                  </a:lnTo>
                  <a:lnTo>
                    <a:pt x="499" y="229"/>
                  </a:lnTo>
                  <a:lnTo>
                    <a:pt x="485" y="172"/>
                  </a:lnTo>
                  <a:lnTo>
                    <a:pt x="458" y="117"/>
                  </a:lnTo>
                  <a:lnTo>
                    <a:pt x="420" y="72"/>
                  </a:lnTo>
                  <a:lnTo>
                    <a:pt x="375" y="36"/>
                  </a:lnTo>
                  <a:lnTo>
                    <a:pt x="320" y="12"/>
                  </a:lnTo>
                  <a:lnTo>
                    <a:pt x="263" y="0"/>
                  </a:lnTo>
                  <a:lnTo>
                    <a:pt x="206" y="3"/>
                  </a:lnTo>
                  <a:lnTo>
                    <a:pt x="148" y="19"/>
                  </a:lnTo>
                  <a:lnTo>
                    <a:pt x="98" y="48"/>
                  </a:lnTo>
                  <a:lnTo>
                    <a:pt x="60" y="84"/>
                  </a:lnTo>
                  <a:lnTo>
                    <a:pt x="24" y="134"/>
                  </a:lnTo>
                  <a:lnTo>
                    <a:pt x="3" y="189"/>
                  </a:lnTo>
                  <a:lnTo>
                    <a:pt x="0" y="24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46"/>
            <p:cNvSpPr/>
            <p:nvPr/>
          </p:nvSpPr>
          <p:spPr bwMode="auto">
            <a:xfrm>
              <a:off x="2735872" y="1980180"/>
              <a:ext cx="985060" cy="710991"/>
            </a:xfrm>
            <a:custGeom>
              <a:avLst/>
              <a:gdLst>
                <a:gd name="T0" fmla="*/ 484 w 496"/>
                <a:gd name="T1" fmla="*/ 17 h 358"/>
                <a:gd name="T2" fmla="*/ 496 w 496"/>
                <a:gd name="T3" fmla="*/ 74 h 358"/>
                <a:gd name="T4" fmla="*/ 496 w 496"/>
                <a:gd name="T5" fmla="*/ 134 h 358"/>
                <a:gd name="T6" fmla="*/ 481 w 496"/>
                <a:gd name="T7" fmla="*/ 191 h 358"/>
                <a:gd name="T8" fmla="*/ 455 w 496"/>
                <a:gd name="T9" fmla="*/ 244 h 358"/>
                <a:gd name="T10" fmla="*/ 419 w 496"/>
                <a:gd name="T11" fmla="*/ 289 h 358"/>
                <a:gd name="T12" fmla="*/ 372 w 496"/>
                <a:gd name="T13" fmla="*/ 325 h 358"/>
                <a:gd name="T14" fmla="*/ 319 w 496"/>
                <a:gd name="T15" fmla="*/ 349 h 358"/>
                <a:gd name="T16" fmla="*/ 262 w 496"/>
                <a:gd name="T17" fmla="*/ 358 h 358"/>
                <a:gd name="T18" fmla="*/ 205 w 496"/>
                <a:gd name="T19" fmla="*/ 356 h 358"/>
                <a:gd name="T20" fmla="*/ 150 w 496"/>
                <a:gd name="T21" fmla="*/ 339 h 358"/>
                <a:gd name="T22" fmla="*/ 100 w 496"/>
                <a:gd name="T23" fmla="*/ 310 h 358"/>
                <a:gd name="T24" fmla="*/ 57 w 496"/>
                <a:gd name="T25" fmla="*/ 270 h 358"/>
                <a:gd name="T26" fmla="*/ 26 w 496"/>
                <a:gd name="T27" fmla="*/ 222 h 358"/>
                <a:gd name="T28" fmla="*/ 4 w 496"/>
                <a:gd name="T29" fmla="*/ 167 h 358"/>
                <a:gd name="T30" fmla="*/ 0 w 496"/>
                <a:gd name="T31" fmla="*/ 113 h 358"/>
                <a:gd name="T32" fmla="*/ 7 w 496"/>
                <a:gd name="T33" fmla="*/ 55 h 358"/>
                <a:gd name="T34" fmla="*/ 28 w 496"/>
                <a:gd name="T3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358">
                  <a:moveTo>
                    <a:pt x="484" y="17"/>
                  </a:moveTo>
                  <a:lnTo>
                    <a:pt x="496" y="74"/>
                  </a:lnTo>
                  <a:lnTo>
                    <a:pt x="496" y="134"/>
                  </a:lnTo>
                  <a:lnTo>
                    <a:pt x="481" y="191"/>
                  </a:lnTo>
                  <a:lnTo>
                    <a:pt x="455" y="244"/>
                  </a:lnTo>
                  <a:lnTo>
                    <a:pt x="419" y="289"/>
                  </a:lnTo>
                  <a:lnTo>
                    <a:pt x="372" y="325"/>
                  </a:lnTo>
                  <a:lnTo>
                    <a:pt x="319" y="349"/>
                  </a:lnTo>
                  <a:lnTo>
                    <a:pt x="262" y="358"/>
                  </a:lnTo>
                  <a:lnTo>
                    <a:pt x="205" y="356"/>
                  </a:lnTo>
                  <a:lnTo>
                    <a:pt x="150" y="339"/>
                  </a:lnTo>
                  <a:lnTo>
                    <a:pt x="100" y="310"/>
                  </a:lnTo>
                  <a:lnTo>
                    <a:pt x="57" y="270"/>
                  </a:lnTo>
                  <a:lnTo>
                    <a:pt x="26" y="222"/>
                  </a:lnTo>
                  <a:lnTo>
                    <a:pt x="4" y="167"/>
                  </a:lnTo>
                  <a:lnTo>
                    <a:pt x="0" y="113"/>
                  </a:lnTo>
                  <a:lnTo>
                    <a:pt x="7" y="55"/>
                  </a:lnTo>
                  <a:lnTo>
                    <a:pt x="28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47"/>
            <p:cNvSpPr/>
            <p:nvPr/>
          </p:nvSpPr>
          <p:spPr bwMode="auto">
            <a:xfrm>
              <a:off x="3051647" y="1725971"/>
              <a:ext cx="693117" cy="685173"/>
            </a:xfrm>
            <a:custGeom>
              <a:avLst/>
              <a:gdLst>
                <a:gd name="T0" fmla="*/ 334 w 349"/>
                <a:gd name="T1" fmla="*/ 345 h 345"/>
                <a:gd name="T2" fmla="*/ 349 w 349"/>
                <a:gd name="T3" fmla="*/ 288 h 345"/>
                <a:gd name="T4" fmla="*/ 349 w 349"/>
                <a:gd name="T5" fmla="*/ 229 h 345"/>
                <a:gd name="T6" fmla="*/ 337 w 349"/>
                <a:gd name="T7" fmla="*/ 169 h 345"/>
                <a:gd name="T8" fmla="*/ 310 w 349"/>
                <a:gd name="T9" fmla="*/ 116 h 345"/>
                <a:gd name="T10" fmla="*/ 272 w 349"/>
                <a:gd name="T11" fmla="*/ 71 h 345"/>
                <a:gd name="T12" fmla="*/ 227 w 349"/>
                <a:gd name="T13" fmla="*/ 35 h 345"/>
                <a:gd name="T14" fmla="*/ 172 w 349"/>
                <a:gd name="T15" fmla="*/ 12 h 345"/>
                <a:gd name="T16" fmla="*/ 115 w 349"/>
                <a:gd name="T17" fmla="*/ 0 h 345"/>
                <a:gd name="T18" fmla="*/ 55 w 349"/>
                <a:gd name="T19" fmla="*/ 0 h 345"/>
                <a:gd name="T20" fmla="*/ 0 w 349"/>
                <a:gd name="T21" fmla="*/ 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45">
                  <a:moveTo>
                    <a:pt x="334" y="345"/>
                  </a:moveTo>
                  <a:lnTo>
                    <a:pt x="349" y="288"/>
                  </a:lnTo>
                  <a:lnTo>
                    <a:pt x="349" y="229"/>
                  </a:lnTo>
                  <a:lnTo>
                    <a:pt x="337" y="169"/>
                  </a:lnTo>
                  <a:lnTo>
                    <a:pt x="310" y="116"/>
                  </a:lnTo>
                  <a:lnTo>
                    <a:pt x="272" y="71"/>
                  </a:lnTo>
                  <a:lnTo>
                    <a:pt x="227" y="35"/>
                  </a:lnTo>
                  <a:lnTo>
                    <a:pt x="172" y="12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0" y="1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48"/>
            <p:cNvSpPr/>
            <p:nvPr/>
          </p:nvSpPr>
          <p:spPr bwMode="auto">
            <a:xfrm>
              <a:off x="2815312" y="2411145"/>
              <a:ext cx="899661" cy="327691"/>
            </a:xfrm>
            <a:custGeom>
              <a:avLst/>
              <a:gdLst>
                <a:gd name="T0" fmla="*/ 453 w 453"/>
                <a:gd name="T1" fmla="*/ 0 h 165"/>
                <a:gd name="T2" fmla="*/ 427 w 453"/>
                <a:gd name="T3" fmla="*/ 51 h 165"/>
                <a:gd name="T4" fmla="*/ 391 w 453"/>
                <a:gd name="T5" fmla="*/ 96 h 165"/>
                <a:gd name="T6" fmla="*/ 344 w 453"/>
                <a:gd name="T7" fmla="*/ 132 h 165"/>
                <a:gd name="T8" fmla="*/ 291 w 453"/>
                <a:gd name="T9" fmla="*/ 156 h 165"/>
                <a:gd name="T10" fmla="*/ 234 w 453"/>
                <a:gd name="T11" fmla="*/ 165 h 165"/>
                <a:gd name="T12" fmla="*/ 177 w 453"/>
                <a:gd name="T13" fmla="*/ 160 h 165"/>
                <a:gd name="T14" fmla="*/ 122 w 453"/>
                <a:gd name="T15" fmla="*/ 144 h 165"/>
                <a:gd name="T16" fmla="*/ 72 w 453"/>
                <a:gd name="T17" fmla="*/ 115 h 165"/>
                <a:gd name="T18" fmla="*/ 31 w 453"/>
                <a:gd name="T19" fmla="*/ 74 h 165"/>
                <a:gd name="T20" fmla="*/ 0 w 453"/>
                <a:gd name="T21" fmla="*/ 2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lnTo>
                    <a:pt x="427" y="51"/>
                  </a:lnTo>
                  <a:lnTo>
                    <a:pt x="391" y="96"/>
                  </a:lnTo>
                  <a:lnTo>
                    <a:pt x="344" y="132"/>
                  </a:lnTo>
                  <a:lnTo>
                    <a:pt x="291" y="156"/>
                  </a:lnTo>
                  <a:lnTo>
                    <a:pt x="234" y="165"/>
                  </a:lnTo>
                  <a:lnTo>
                    <a:pt x="177" y="160"/>
                  </a:lnTo>
                  <a:lnTo>
                    <a:pt x="122" y="144"/>
                  </a:lnTo>
                  <a:lnTo>
                    <a:pt x="72" y="115"/>
                  </a:lnTo>
                  <a:lnTo>
                    <a:pt x="31" y="74"/>
                  </a:lnTo>
                  <a:lnTo>
                    <a:pt x="0" y="2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49"/>
            <p:cNvSpPr/>
            <p:nvPr/>
          </p:nvSpPr>
          <p:spPr bwMode="auto">
            <a:xfrm>
              <a:off x="2767648" y="1767677"/>
              <a:ext cx="663326" cy="697089"/>
            </a:xfrm>
            <a:custGeom>
              <a:avLst/>
              <a:gdLst>
                <a:gd name="T0" fmla="*/ 334 w 334"/>
                <a:gd name="T1" fmla="*/ 12 h 351"/>
                <a:gd name="T2" fmla="*/ 275 w 334"/>
                <a:gd name="T3" fmla="*/ 0 h 351"/>
                <a:gd name="T4" fmla="*/ 217 w 334"/>
                <a:gd name="T5" fmla="*/ 0 h 351"/>
                <a:gd name="T6" fmla="*/ 160 w 334"/>
                <a:gd name="T7" fmla="*/ 14 h 351"/>
                <a:gd name="T8" fmla="*/ 108 w 334"/>
                <a:gd name="T9" fmla="*/ 43 h 351"/>
                <a:gd name="T10" fmla="*/ 65 w 334"/>
                <a:gd name="T11" fmla="*/ 81 h 351"/>
                <a:gd name="T12" fmla="*/ 31 w 334"/>
                <a:gd name="T13" fmla="*/ 129 h 351"/>
                <a:gd name="T14" fmla="*/ 10 w 334"/>
                <a:gd name="T15" fmla="*/ 181 h 351"/>
                <a:gd name="T16" fmla="*/ 0 w 334"/>
                <a:gd name="T17" fmla="*/ 239 h 351"/>
                <a:gd name="T18" fmla="*/ 5 w 334"/>
                <a:gd name="T19" fmla="*/ 296 h 351"/>
                <a:gd name="T20" fmla="*/ 24 w 334"/>
                <a:gd name="T2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351">
                  <a:moveTo>
                    <a:pt x="334" y="12"/>
                  </a:moveTo>
                  <a:lnTo>
                    <a:pt x="275" y="0"/>
                  </a:lnTo>
                  <a:lnTo>
                    <a:pt x="217" y="0"/>
                  </a:lnTo>
                  <a:lnTo>
                    <a:pt x="160" y="14"/>
                  </a:lnTo>
                  <a:lnTo>
                    <a:pt x="108" y="43"/>
                  </a:lnTo>
                  <a:lnTo>
                    <a:pt x="65" y="81"/>
                  </a:lnTo>
                  <a:lnTo>
                    <a:pt x="31" y="129"/>
                  </a:lnTo>
                  <a:lnTo>
                    <a:pt x="10" y="181"/>
                  </a:lnTo>
                  <a:lnTo>
                    <a:pt x="0" y="239"/>
                  </a:lnTo>
                  <a:lnTo>
                    <a:pt x="5" y="296"/>
                  </a:lnTo>
                  <a:lnTo>
                    <a:pt x="24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50"/>
            <p:cNvSpPr/>
            <p:nvPr/>
          </p:nvSpPr>
          <p:spPr bwMode="auto">
            <a:xfrm>
              <a:off x="2791480" y="1757747"/>
              <a:ext cx="260167" cy="222433"/>
            </a:xfrm>
            <a:custGeom>
              <a:avLst/>
              <a:gdLst>
                <a:gd name="T0" fmla="*/ 131 w 131"/>
                <a:gd name="T1" fmla="*/ 0 h 112"/>
                <a:gd name="T2" fmla="*/ 79 w 131"/>
                <a:gd name="T3" fmla="*/ 27 h 112"/>
                <a:gd name="T4" fmla="*/ 36 w 131"/>
                <a:gd name="T5" fmla="*/ 65 h 112"/>
                <a:gd name="T6" fmla="*/ 0 w 13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2">
                  <a:moveTo>
                    <a:pt x="131" y="0"/>
                  </a:moveTo>
                  <a:lnTo>
                    <a:pt x="79" y="27"/>
                  </a:lnTo>
                  <a:lnTo>
                    <a:pt x="36" y="65"/>
                  </a:lnTo>
                  <a:lnTo>
                    <a:pt x="0" y="11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51"/>
            <p:cNvSpPr/>
            <p:nvPr/>
          </p:nvSpPr>
          <p:spPr bwMode="auto">
            <a:xfrm>
              <a:off x="3430974" y="1791509"/>
              <a:ext cx="345565" cy="919522"/>
            </a:xfrm>
            <a:custGeom>
              <a:avLst/>
              <a:gdLst>
                <a:gd name="T0" fmla="*/ 50 w 174"/>
                <a:gd name="T1" fmla="*/ 463 h 463"/>
                <a:gd name="T2" fmla="*/ 98 w 174"/>
                <a:gd name="T3" fmla="*/ 429 h 463"/>
                <a:gd name="T4" fmla="*/ 134 w 174"/>
                <a:gd name="T5" fmla="*/ 384 h 463"/>
                <a:gd name="T6" fmla="*/ 160 w 174"/>
                <a:gd name="T7" fmla="*/ 332 h 463"/>
                <a:gd name="T8" fmla="*/ 174 w 174"/>
                <a:gd name="T9" fmla="*/ 277 h 463"/>
                <a:gd name="T10" fmla="*/ 174 w 174"/>
                <a:gd name="T11" fmla="*/ 217 h 463"/>
                <a:gd name="T12" fmla="*/ 162 w 174"/>
                <a:gd name="T13" fmla="*/ 160 h 463"/>
                <a:gd name="T14" fmla="*/ 136 w 174"/>
                <a:gd name="T15" fmla="*/ 105 h 463"/>
                <a:gd name="T16" fmla="*/ 100 w 174"/>
                <a:gd name="T17" fmla="*/ 60 h 463"/>
                <a:gd name="T18" fmla="*/ 53 w 174"/>
                <a:gd name="T19" fmla="*/ 24 h 463"/>
                <a:gd name="T20" fmla="*/ 0 w 174"/>
                <a:gd name="T21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463">
                  <a:moveTo>
                    <a:pt x="50" y="463"/>
                  </a:moveTo>
                  <a:lnTo>
                    <a:pt x="98" y="429"/>
                  </a:lnTo>
                  <a:lnTo>
                    <a:pt x="134" y="384"/>
                  </a:lnTo>
                  <a:lnTo>
                    <a:pt x="160" y="332"/>
                  </a:lnTo>
                  <a:lnTo>
                    <a:pt x="174" y="277"/>
                  </a:lnTo>
                  <a:lnTo>
                    <a:pt x="174" y="217"/>
                  </a:lnTo>
                  <a:lnTo>
                    <a:pt x="162" y="160"/>
                  </a:lnTo>
                  <a:lnTo>
                    <a:pt x="136" y="105"/>
                  </a:lnTo>
                  <a:lnTo>
                    <a:pt x="100" y="60"/>
                  </a:lnTo>
                  <a:lnTo>
                    <a:pt x="53" y="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52"/>
            <p:cNvSpPr/>
            <p:nvPr/>
          </p:nvSpPr>
          <p:spPr bwMode="auto">
            <a:xfrm>
              <a:off x="2811340" y="2160907"/>
              <a:ext cx="718934" cy="615662"/>
            </a:xfrm>
            <a:custGeom>
              <a:avLst/>
              <a:gdLst>
                <a:gd name="T0" fmla="*/ 7 w 362"/>
                <a:gd name="T1" fmla="*/ 0 h 310"/>
                <a:gd name="T2" fmla="*/ 0 w 362"/>
                <a:gd name="T3" fmla="*/ 57 h 310"/>
                <a:gd name="T4" fmla="*/ 2 w 362"/>
                <a:gd name="T5" fmla="*/ 115 h 310"/>
                <a:gd name="T6" fmla="*/ 21 w 362"/>
                <a:gd name="T7" fmla="*/ 169 h 310"/>
                <a:gd name="T8" fmla="*/ 50 w 362"/>
                <a:gd name="T9" fmla="*/ 217 h 310"/>
                <a:gd name="T10" fmla="*/ 90 w 362"/>
                <a:gd name="T11" fmla="*/ 258 h 310"/>
                <a:gd name="T12" fmla="*/ 140 w 362"/>
                <a:gd name="T13" fmla="*/ 289 h 310"/>
                <a:gd name="T14" fmla="*/ 195 w 362"/>
                <a:gd name="T15" fmla="*/ 305 h 310"/>
                <a:gd name="T16" fmla="*/ 253 w 362"/>
                <a:gd name="T17" fmla="*/ 310 h 310"/>
                <a:gd name="T18" fmla="*/ 310 w 362"/>
                <a:gd name="T19" fmla="*/ 301 h 310"/>
                <a:gd name="T20" fmla="*/ 362 w 362"/>
                <a:gd name="T21" fmla="*/ 27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310">
                  <a:moveTo>
                    <a:pt x="7" y="0"/>
                  </a:moveTo>
                  <a:lnTo>
                    <a:pt x="0" y="57"/>
                  </a:lnTo>
                  <a:lnTo>
                    <a:pt x="2" y="115"/>
                  </a:lnTo>
                  <a:lnTo>
                    <a:pt x="21" y="169"/>
                  </a:lnTo>
                  <a:lnTo>
                    <a:pt x="50" y="217"/>
                  </a:lnTo>
                  <a:lnTo>
                    <a:pt x="90" y="258"/>
                  </a:lnTo>
                  <a:lnTo>
                    <a:pt x="140" y="289"/>
                  </a:lnTo>
                  <a:lnTo>
                    <a:pt x="195" y="305"/>
                  </a:lnTo>
                  <a:lnTo>
                    <a:pt x="253" y="310"/>
                  </a:lnTo>
                  <a:lnTo>
                    <a:pt x="310" y="301"/>
                  </a:lnTo>
                  <a:lnTo>
                    <a:pt x="362" y="27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53"/>
            <p:cNvSpPr/>
            <p:nvPr/>
          </p:nvSpPr>
          <p:spPr bwMode="auto">
            <a:xfrm>
              <a:off x="2825242" y="1801440"/>
              <a:ext cx="919521" cy="359467"/>
            </a:xfrm>
            <a:custGeom>
              <a:avLst/>
              <a:gdLst>
                <a:gd name="T0" fmla="*/ 463 w 463"/>
                <a:gd name="T1" fmla="*/ 119 h 181"/>
                <a:gd name="T2" fmla="*/ 427 w 463"/>
                <a:gd name="T3" fmla="*/ 71 h 181"/>
                <a:gd name="T4" fmla="*/ 379 w 463"/>
                <a:gd name="T5" fmla="*/ 36 h 181"/>
                <a:gd name="T6" fmla="*/ 327 w 463"/>
                <a:gd name="T7" fmla="*/ 12 h 181"/>
                <a:gd name="T8" fmla="*/ 269 w 463"/>
                <a:gd name="T9" fmla="*/ 0 h 181"/>
                <a:gd name="T10" fmla="*/ 210 w 463"/>
                <a:gd name="T11" fmla="*/ 0 h 181"/>
                <a:gd name="T12" fmla="*/ 153 w 463"/>
                <a:gd name="T13" fmla="*/ 14 h 181"/>
                <a:gd name="T14" fmla="*/ 100 w 463"/>
                <a:gd name="T15" fmla="*/ 43 h 181"/>
                <a:gd name="T16" fmla="*/ 57 w 463"/>
                <a:gd name="T17" fmla="*/ 81 h 181"/>
                <a:gd name="T18" fmla="*/ 21 w 463"/>
                <a:gd name="T19" fmla="*/ 129 h 181"/>
                <a:gd name="T20" fmla="*/ 0 w 463"/>
                <a:gd name="T2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81">
                  <a:moveTo>
                    <a:pt x="463" y="119"/>
                  </a:moveTo>
                  <a:lnTo>
                    <a:pt x="427" y="71"/>
                  </a:lnTo>
                  <a:lnTo>
                    <a:pt x="379" y="36"/>
                  </a:lnTo>
                  <a:lnTo>
                    <a:pt x="327" y="12"/>
                  </a:lnTo>
                  <a:lnTo>
                    <a:pt x="269" y="0"/>
                  </a:lnTo>
                  <a:lnTo>
                    <a:pt x="210" y="0"/>
                  </a:lnTo>
                  <a:lnTo>
                    <a:pt x="153" y="14"/>
                  </a:lnTo>
                  <a:lnTo>
                    <a:pt x="100" y="43"/>
                  </a:lnTo>
                  <a:lnTo>
                    <a:pt x="57" y="81"/>
                  </a:lnTo>
                  <a:lnTo>
                    <a:pt x="21" y="129"/>
                  </a:lnTo>
                  <a:lnTo>
                    <a:pt x="0" y="1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4"/>
            <p:cNvSpPr/>
            <p:nvPr/>
          </p:nvSpPr>
          <p:spPr bwMode="auto">
            <a:xfrm>
              <a:off x="3242304" y="2037775"/>
              <a:ext cx="577928" cy="766600"/>
            </a:xfrm>
            <a:custGeom>
              <a:avLst/>
              <a:gdLst>
                <a:gd name="T0" fmla="*/ 253 w 291"/>
                <a:gd name="T1" fmla="*/ 0 h 386"/>
                <a:gd name="T2" fmla="*/ 279 w 291"/>
                <a:gd name="T3" fmla="*/ 53 h 386"/>
                <a:gd name="T4" fmla="*/ 291 w 291"/>
                <a:gd name="T5" fmla="*/ 110 h 386"/>
                <a:gd name="T6" fmla="*/ 291 w 291"/>
                <a:gd name="T7" fmla="*/ 169 h 386"/>
                <a:gd name="T8" fmla="*/ 276 w 291"/>
                <a:gd name="T9" fmla="*/ 227 h 386"/>
                <a:gd name="T10" fmla="*/ 250 w 291"/>
                <a:gd name="T11" fmla="*/ 277 h 386"/>
                <a:gd name="T12" fmla="*/ 212 w 291"/>
                <a:gd name="T13" fmla="*/ 322 h 386"/>
                <a:gd name="T14" fmla="*/ 167 w 291"/>
                <a:gd name="T15" fmla="*/ 355 h 386"/>
                <a:gd name="T16" fmla="*/ 112 w 291"/>
                <a:gd name="T17" fmla="*/ 377 h 386"/>
                <a:gd name="T18" fmla="*/ 57 w 291"/>
                <a:gd name="T19" fmla="*/ 386 h 386"/>
                <a:gd name="T20" fmla="*/ 0 w 291"/>
                <a:gd name="T21" fmla="*/ 38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386">
                  <a:moveTo>
                    <a:pt x="253" y="0"/>
                  </a:moveTo>
                  <a:lnTo>
                    <a:pt x="279" y="53"/>
                  </a:lnTo>
                  <a:lnTo>
                    <a:pt x="291" y="110"/>
                  </a:lnTo>
                  <a:lnTo>
                    <a:pt x="291" y="169"/>
                  </a:lnTo>
                  <a:lnTo>
                    <a:pt x="276" y="227"/>
                  </a:lnTo>
                  <a:lnTo>
                    <a:pt x="250" y="277"/>
                  </a:lnTo>
                  <a:lnTo>
                    <a:pt x="212" y="322"/>
                  </a:lnTo>
                  <a:lnTo>
                    <a:pt x="167" y="355"/>
                  </a:lnTo>
                  <a:lnTo>
                    <a:pt x="112" y="377"/>
                  </a:lnTo>
                  <a:lnTo>
                    <a:pt x="57" y="386"/>
                  </a:lnTo>
                  <a:lnTo>
                    <a:pt x="0" y="3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55"/>
            <p:cNvSpPr/>
            <p:nvPr/>
          </p:nvSpPr>
          <p:spPr bwMode="auto">
            <a:xfrm>
              <a:off x="2853046" y="1910670"/>
              <a:ext cx="389258" cy="885759"/>
            </a:xfrm>
            <a:custGeom>
              <a:avLst/>
              <a:gdLst>
                <a:gd name="T0" fmla="*/ 112 w 196"/>
                <a:gd name="T1" fmla="*/ 0 h 446"/>
                <a:gd name="T2" fmla="*/ 67 w 196"/>
                <a:gd name="T3" fmla="*/ 38 h 446"/>
                <a:gd name="T4" fmla="*/ 34 w 196"/>
                <a:gd name="T5" fmla="*/ 83 h 446"/>
                <a:gd name="T6" fmla="*/ 10 w 196"/>
                <a:gd name="T7" fmla="*/ 140 h 446"/>
                <a:gd name="T8" fmla="*/ 0 w 196"/>
                <a:gd name="T9" fmla="*/ 195 h 446"/>
                <a:gd name="T10" fmla="*/ 5 w 196"/>
                <a:gd name="T11" fmla="*/ 252 h 446"/>
                <a:gd name="T12" fmla="*/ 22 w 196"/>
                <a:gd name="T13" fmla="*/ 307 h 446"/>
                <a:gd name="T14" fmla="*/ 53 w 196"/>
                <a:gd name="T15" fmla="*/ 357 h 446"/>
                <a:gd name="T16" fmla="*/ 91 w 196"/>
                <a:gd name="T17" fmla="*/ 398 h 446"/>
                <a:gd name="T18" fmla="*/ 141 w 196"/>
                <a:gd name="T19" fmla="*/ 427 h 446"/>
                <a:gd name="T20" fmla="*/ 196 w 19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446">
                  <a:moveTo>
                    <a:pt x="112" y="0"/>
                  </a:moveTo>
                  <a:lnTo>
                    <a:pt x="67" y="38"/>
                  </a:lnTo>
                  <a:lnTo>
                    <a:pt x="34" y="83"/>
                  </a:lnTo>
                  <a:lnTo>
                    <a:pt x="10" y="140"/>
                  </a:lnTo>
                  <a:lnTo>
                    <a:pt x="0" y="195"/>
                  </a:lnTo>
                  <a:lnTo>
                    <a:pt x="5" y="252"/>
                  </a:lnTo>
                  <a:lnTo>
                    <a:pt x="22" y="307"/>
                  </a:lnTo>
                  <a:lnTo>
                    <a:pt x="53" y="357"/>
                  </a:lnTo>
                  <a:lnTo>
                    <a:pt x="91" y="398"/>
                  </a:lnTo>
                  <a:lnTo>
                    <a:pt x="141" y="427"/>
                  </a:lnTo>
                  <a:lnTo>
                    <a:pt x="19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56"/>
            <p:cNvSpPr/>
            <p:nvPr/>
          </p:nvSpPr>
          <p:spPr bwMode="auto">
            <a:xfrm>
              <a:off x="3075479" y="1819314"/>
              <a:ext cx="796389" cy="577929"/>
            </a:xfrm>
            <a:custGeom>
              <a:avLst/>
              <a:gdLst>
                <a:gd name="T0" fmla="*/ 399 w 401"/>
                <a:gd name="T1" fmla="*/ 291 h 291"/>
                <a:gd name="T2" fmla="*/ 401 w 401"/>
                <a:gd name="T3" fmla="*/ 232 h 291"/>
                <a:gd name="T4" fmla="*/ 389 w 401"/>
                <a:gd name="T5" fmla="*/ 174 h 291"/>
                <a:gd name="T6" fmla="*/ 363 w 401"/>
                <a:gd name="T7" fmla="*/ 122 h 291"/>
                <a:gd name="T8" fmla="*/ 325 w 401"/>
                <a:gd name="T9" fmla="*/ 74 h 291"/>
                <a:gd name="T10" fmla="*/ 279 w 401"/>
                <a:gd name="T11" fmla="*/ 38 h 291"/>
                <a:gd name="T12" fmla="*/ 225 w 401"/>
                <a:gd name="T13" fmla="*/ 15 h 291"/>
                <a:gd name="T14" fmla="*/ 167 w 401"/>
                <a:gd name="T15" fmla="*/ 0 h 291"/>
                <a:gd name="T16" fmla="*/ 110 w 401"/>
                <a:gd name="T17" fmla="*/ 3 h 291"/>
                <a:gd name="T18" fmla="*/ 50 w 401"/>
                <a:gd name="T19" fmla="*/ 19 h 291"/>
                <a:gd name="T20" fmla="*/ 0 w 401"/>
                <a:gd name="T21" fmla="*/ 4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1" h="291">
                  <a:moveTo>
                    <a:pt x="399" y="291"/>
                  </a:moveTo>
                  <a:lnTo>
                    <a:pt x="401" y="232"/>
                  </a:lnTo>
                  <a:lnTo>
                    <a:pt x="389" y="174"/>
                  </a:lnTo>
                  <a:lnTo>
                    <a:pt x="363" y="122"/>
                  </a:lnTo>
                  <a:lnTo>
                    <a:pt x="325" y="74"/>
                  </a:lnTo>
                  <a:lnTo>
                    <a:pt x="279" y="38"/>
                  </a:lnTo>
                  <a:lnTo>
                    <a:pt x="225" y="15"/>
                  </a:lnTo>
                  <a:lnTo>
                    <a:pt x="167" y="0"/>
                  </a:lnTo>
                  <a:lnTo>
                    <a:pt x="110" y="3"/>
                  </a:lnTo>
                  <a:lnTo>
                    <a:pt x="50" y="19"/>
                  </a:lnTo>
                  <a:lnTo>
                    <a:pt x="0" y="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57"/>
            <p:cNvSpPr/>
            <p:nvPr/>
          </p:nvSpPr>
          <p:spPr bwMode="auto">
            <a:xfrm>
              <a:off x="3005968" y="2397242"/>
              <a:ext cx="861927" cy="423020"/>
            </a:xfrm>
            <a:custGeom>
              <a:avLst/>
              <a:gdLst>
                <a:gd name="T0" fmla="*/ 434 w 434"/>
                <a:gd name="T1" fmla="*/ 0 h 213"/>
                <a:gd name="T2" fmla="*/ 419 w 434"/>
                <a:gd name="T3" fmla="*/ 55 h 213"/>
                <a:gd name="T4" fmla="*/ 393 w 434"/>
                <a:gd name="T5" fmla="*/ 108 h 213"/>
                <a:gd name="T6" fmla="*/ 355 w 434"/>
                <a:gd name="T7" fmla="*/ 151 h 213"/>
                <a:gd name="T8" fmla="*/ 310 w 434"/>
                <a:gd name="T9" fmla="*/ 184 h 213"/>
                <a:gd name="T10" fmla="*/ 255 w 434"/>
                <a:gd name="T11" fmla="*/ 205 h 213"/>
                <a:gd name="T12" fmla="*/ 197 w 434"/>
                <a:gd name="T13" fmla="*/ 213 h 213"/>
                <a:gd name="T14" fmla="*/ 143 w 434"/>
                <a:gd name="T15" fmla="*/ 208 h 213"/>
                <a:gd name="T16" fmla="*/ 88 w 434"/>
                <a:gd name="T17" fmla="*/ 191 h 213"/>
                <a:gd name="T18" fmla="*/ 40 w 434"/>
                <a:gd name="T19" fmla="*/ 160 h 213"/>
                <a:gd name="T20" fmla="*/ 0 w 434"/>
                <a:gd name="T21" fmla="*/ 11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4" h="213">
                  <a:moveTo>
                    <a:pt x="434" y="0"/>
                  </a:moveTo>
                  <a:lnTo>
                    <a:pt x="419" y="55"/>
                  </a:lnTo>
                  <a:lnTo>
                    <a:pt x="393" y="108"/>
                  </a:lnTo>
                  <a:lnTo>
                    <a:pt x="355" y="151"/>
                  </a:lnTo>
                  <a:lnTo>
                    <a:pt x="310" y="184"/>
                  </a:lnTo>
                  <a:lnTo>
                    <a:pt x="255" y="205"/>
                  </a:lnTo>
                  <a:lnTo>
                    <a:pt x="197" y="213"/>
                  </a:lnTo>
                  <a:lnTo>
                    <a:pt x="143" y="208"/>
                  </a:lnTo>
                  <a:lnTo>
                    <a:pt x="88" y="191"/>
                  </a:lnTo>
                  <a:lnTo>
                    <a:pt x="40" y="160"/>
                  </a:lnTo>
                  <a:lnTo>
                    <a:pt x="0" y="1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58"/>
            <p:cNvSpPr/>
            <p:nvPr/>
          </p:nvSpPr>
          <p:spPr bwMode="auto">
            <a:xfrm>
              <a:off x="2904682" y="1833216"/>
              <a:ext cx="560054" cy="796389"/>
            </a:xfrm>
            <a:custGeom>
              <a:avLst/>
              <a:gdLst>
                <a:gd name="T0" fmla="*/ 282 w 282"/>
                <a:gd name="T1" fmla="*/ 0 h 401"/>
                <a:gd name="T2" fmla="*/ 222 w 282"/>
                <a:gd name="T3" fmla="*/ 0 h 401"/>
                <a:gd name="T4" fmla="*/ 165 w 282"/>
                <a:gd name="T5" fmla="*/ 15 h 401"/>
                <a:gd name="T6" fmla="*/ 113 w 282"/>
                <a:gd name="T7" fmla="*/ 43 h 401"/>
                <a:gd name="T8" fmla="*/ 67 w 282"/>
                <a:gd name="T9" fmla="*/ 82 h 401"/>
                <a:gd name="T10" fmla="*/ 34 w 282"/>
                <a:gd name="T11" fmla="*/ 129 h 401"/>
                <a:gd name="T12" fmla="*/ 10 w 282"/>
                <a:gd name="T13" fmla="*/ 182 h 401"/>
                <a:gd name="T14" fmla="*/ 0 w 282"/>
                <a:gd name="T15" fmla="*/ 239 h 401"/>
                <a:gd name="T16" fmla="*/ 3 w 282"/>
                <a:gd name="T17" fmla="*/ 296 h 401"/>
                <a:gd name="T18" fmla="*/ 20 w 282"/>
                <a:gd name="T19" fmla="*/ 353 h 401"/>
                <a:gd name="T20" fmla="*/ 51 w 282"/>
                <a:gd name="T2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401">
                  <a:moveTo>
                    <a:pt x="282" y="0"/>
                  </a:moveTo>
                  <a:lnTo>
                    <a:pt x="222" y="0"/>
                  </a:lnTo>
                  <a:lnTo>
                    <a:pt x="165" y="15"/>
                  </a:lnTo>
                  <a:lnTo>
                    <a:pt x="113" y="43"/>
                  </a:lnTo>
                  <a:lnTo>
                    <a:pt x="67" y="82"/>
                  </a:lnTo>
                  <a:lnTo>
                    <a:pt x="34" y="129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51" y="40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59"/>
            <p:cNvSpPr/>
            <p:nvPr/>
          </p:nvSpPr>
          <p:spPr bwMode="auto">
            <a:xfrm>
              <a:off x="2958304" y="1833216"/>
              <a:ext cx="1016836" cy="994991"/>
            </a:xfrm>
            <a:custGeom>
              <a:avLst/>
              <a:gdLst>
                <a:gd name="T0" fmla="*/ 272 w 512"/>
                <a:gd name="T1" fmla="*/ 497 h 501"/>
                <a:gd name="T2" fmla="*/ 329 w 512"/>
                <a:gd name="T3" fmla="*/ 489 h 501"/>
                <a:gd name="T4" fmla="*/ 381 w 512"/>
                <a:gd name="T5" fmla="*/ 470 h 501"/>
                <a:gd name="T6" fmla="*/ 429 w 512"/>
                <a:gd name="T7" fmla="*/ 437 h 501"/>
                <a:gd name="T8" fmla="*/ 467 w 512"/>
                <a:gd name="T9" fmla="*/ 394 h 501"/>
                <a:gd name="T10" fmla="*/ 496 w 512"/>
                <a:gd name="T11" fmla="*/ 344 h 501"/>
                <a:gd name="T12" fmla="*/ 510 w 512"/>
                <a:gd name="T13" fmla="*/ 289 h 501"/>
                <a:gd name="T14" fmla="*/ 512 w 512"/>
                <a:gd name="T15" fmla="*/ 229 h 501"/>
                <a:gd name="T16" fmla="*/ 501 w 512"/>
                <a:gd name="T17" fmla="*/ 172 h 501"/>
                <a:gd name="T18" fmla="*/ 477 w 512"/>
                <a:gd name="T19" fmla="*/ 120 h 501"/>
                <a:gd name="T20" fmla="*/ 439 w 512"/>
                <a:gd name="T21" fmla="*/ 74 h 501"/>
                <a:gd name="T22" fmla="*/ 393 w 512"/>
                <a:gd name="T23" fmla="*/ 39 h 501"/>
                <a:gd name="T24" fmla="*/ 341 w 512"/>
                <a:gd name="T25" fmla="*/ 12 h 501"/>
                <a:gd name="T26" fmla="*/ 281 w 512"/>
                <a:gd name="T27" fmla="*/ 0 h 501"/>
                <a:gd name="T28" fmla="*/ 224 w 512"/>
                <a:gd name="T29" fmla="*/ 0 h 501"/>
                <a:gd name="T30" fmla="*/ 167 w 512"/>
                <a:gd name="T31" fmla="*/ 15 h 501"/>
                <a:gd name="T32" fmla="*/ 114 w 512"/>
                <a:gd name="T33" fmla="*/ 41 h 501"/>
                <a:gd name="T34" fmla="*/ 69 w 512"/>
                <a:gd name="T35" fmla="*/ 79 h 501"/>
                <a:gd name="T36" fmla="*/ 33 w 512"/>
                <a:gd name="T37" fmla="*/ 127 h 501"/>
                <a:gd name="T38" fmla="*/ 9 w 512"/>
                <a:gd name="T39" fmla="*/ 182 h 501"/>
                <a:gd name="T40" fmla="*/ 0 w 512"/>
                <a:gd name="T41" fmla="*/ 239 h 501"/>
                <a:gd name="T42" fmla="*/ 2 w 512"/>
                <a:gd name="T43" fmla="*/ 296 h 501"/>
                <a:gd name="T44" fmla="*/ 19 w 512"/>
                <a:gd name="T45" fmla="*/ 353 h 501"/>
                <a:gd name="T46" fmla="*/ 50 w 512"/>
                <a:gd name="T47" fmla="*/ 404 h 501"/>
                <a:gd name="T48" fmla="*/ 88 w 512"/>
                <a:gd name="T49" fmla="*/ 444 h 501"/>
                <a:gd name="T50" fmla="*/ 136 w 512"/>
                <a:gd name="T51" fmla="*/ 475 h 501"/>
                <a:gd name="T52" fmla="*/ 190 w 512"/>
                <a:gd name="T53" fmla="*/ 494 h 501"/>
                <a:gd name="T54" fmla="*/ 248 w 512"/>
                <a:gd name="T55" fmla="*/ 501 h 501"/>
                <a:gd name="T56" fmla="*/ 305 w 512"/>
                <a:gd name="T57" fmla="*/ 492 h 501"/>
                <a:gd name="T58" fmla="*/ 357 w 512"/>
                <a:gd name="T59" fmla="*/ 473 h 501"/>
                <a:gd name="T60" fmla="*/ 405 w 512"/>
                <a:gd name="T61" fmla="*/ 439 h 501"/>
                <a:gd name="T62" fmla="*/ 443 w 512"/>
                <a:gd name="T63" fmla="*/ 396 h 501"/>
                <a:gd name="T64" fmla="*/ 470 w 512"/>
                <a:gd name="T65" fmla="*/ 344 h 501"/>
                <a:gd name="T66" fmla="*/ 484 w 512"/>
                <a:gd name="T67" fmla="*/ 289 h 501"/>
                <a:gd name="T68" fmla="*/ 486 w 512"/>
                <a:gd name="T69" fmla="*/ 229 h 501"/>
                <a:gd name="T70" fmla="*/ 474 w 512"/>
                <a:gd name="T71" fmla="*/ 175 h 501"/>
                <a:gd name="T72" fmla="*/ 412 w 512"/>
                <a:gd name="T73" fmla="*/ 74 h 501"/>
                <a:gd name="T74" fmla="*/ 365 w 512"/>
                <a:gd name="T75" fmla="*/ 39 h 501"/>
                <a:gd name="T76" fmla="*/ 312 w 512"/>
                <a:gd name="T77" fmla="*/ 12 h 501"/>
                <a:gd name="T78" fmla="*/ 255 w 512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01">
                  <a:moveTo>
                    <a:pt x="272" y="497"/>
                  </a:moveTo>
                  <a:lnTo>
                    <a:pt x="329" y="489"/>
                  </a:lnTo>
                  <a:lnTo>
                    <a:pt x="381" y="470"/>
                  </a:lnTo>
                  <a:lnTo>
                    <a:pt x="429" y="437"/>
                  </a:lnTo>
                  <a:lnTo>
                    <a:pt x="467" y="394"/>
                  </a:lnTo>
                  <a:lnTo>
                    <a:pt x="496" y="344"/>
                  </a:lnTo>
                  <a:lnTo>
                    <a:pt x="510" y="289"/>
                  </a:lnTo>
                  <a:lnTo>
                    <a:pt x="512" y="229"/>
                  </a:lnTo>
                  <a:lnTo>
                    <a:pt x="501" y="172"/>
                  </a:lnTo>
                  <a:lnTo>
                    <a:pt x="477" y="120"/>
                  </a:lnTo>
                  <a:lnTo>
                    <a:pt x="439" y="74"/>
                  </a:lnTo>
                  <a:lnTo>
                    <a:pt x="393" y="39"/>
                  </a:lnTo>
                  <a:lnTo>
                    <a:pt x="341" y="12"/>
                  </a:lnTo>
                  <a:lnTo>
                    <a:pt x="281" y="0"/>
                  </a:lnTo>
                  <a:lnTo>
                    <a:pt x="224" y="0"/>
                  </a:ln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3" y="127"/>
                  </a:lnTo>
                  <a:lnTo>
                    <a:pt x="9" y="182"/>
                  </a:lnTo>
                  <a:lnTo>
                    <a:pt x="0" y="239"/>
                  </a:lnTo>
                  <a:lnTo>
                    <a:pt x="2" y="296"/>
                  </a:lnTo>
                  <a:lnTo>
                    <a:pt x="19" y="353"/>
                  </a:lnTo>
                  <a:lnTo>
                    <a:pt x="50" y="404"/>
                  </a:lnTo>
                  <a:lnTo>
                    <a:pt x="88" y="444"/>
                  </a:lnTo>
                  <a:lnTo>
                    <a:pt x="136" y="475"/>
                  </a:lnTo>
                  <a:lnTo>
                    <a:pt x="190" y="494"/>
                  </a:lnTo>
                  <a:lnTo>
                    <a:pt x="248" y="501"/>
                  </a:lnTo>
                  <a:lnTo>
                    <a:pt x="305" y="492"/>
                  </a:lnTo>
                  <a:lnTo>
                    <a:pt x="357" y="473"/>
                  </a:lnTo>
                  <a:lnTo>
                    <a:pt x="405" y="439"/>
                  </a:lnTo>
                  <a:lnTo>
                    <a:pt x="443" y="396"/>
                  </a:lnTo>
                  <a:lnTo>
                    <a:pt x="470" y="344"/>
                  </a:lnTo>
                  <a:lnTo>
                    <a:pt x="484" y="289"/>
                  </a:lnTo>
                  <a:lnTo>
                    <a:pt x="486" y="229"/>
                  </a:lnTo>
                  <a:lnTo>
                    <a:pt x="474" y="175"/>
                  </a:lnTo>
                  <a:lnTo>
                    <a:pt x="412" y="74"/>
                  </a:lnTo>
                  <a:lnTo>
                    <a:pt x="365" y="39"/>
                  </a:lnTo>
                  <a:lnTo>
                    <a:pt x="312" y="12"/>
                  </a:lnTo>
                  <a:lnTo>
                    <a:pt x="255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5" name="Freeform 1460"/>
            <p:cNvSpPr/>
            <p:nvPr/>
          </p:nvSpPr>
          <p:spPr bwMode="auto">
            <a:xfrm>
              <a:off x="2791480" y="1487650"/>
              <a:ext cx="663326" cy="303859"/>
            </a:xfrm>
            <a:custGeom>
              <a:avLst/>
              <a:gdLst>
                <a:gd name="T0" fmla="*/ 334 w 334"/>
                <a:gd name="T1" fmla="*/ 24 h 153"/>
                <a:gd name="T2" fmla="*/ 282 w 334"/>
                <a:gd name="T3" fmla="*/ 5 h 153"/>
                <a:gd name="T4" fmla="*/ 224 w 334"/>
                <a:gd name="T5" fmla="*/ 0 h 153"/>
                <a:gd name="T6" fmla="*/ 167 w 334"/>
                <a:gd name="T7" fmla="*/ 7 h 153"/>
                <a:gd name="T8" fmla="*/ 112 w 334"/>
                <a:gd name="T9" fmla="*/ 27 h 153"/>
                <a:gd name="T10" fmla="*/ 65 w 334"/>
                <a:gd name="T11" fmla="*/ 60 h 153"/>
                <a:gd name="T12" fmla="*/ 29 w 334"/>
                <a:gd name="T13" fmla="*/ 103 h 153"/>
                <a:gd name="T14" fmla="*/ 0 w 33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153">
                  <a:moveTo>
                    <a:pt x="334" y="24"/>
                  </a:moveTo>
                  <a:lnTo>
                    <a:pt x="282" y="5"/>
                  </a:lnTo>
                  <a:lnTo>
                    <a:pt x="224" y="0"/>
                  </a:lnTo>
                  <a:lnTo>
                    <a:pt x="167" y="7"/>
                  </a:lnTo>
                  <a:lnTo>
                    <a:pt x="112" y="27"/>
                  </a:lnTo>
                  <a:lnTo>
                    <a:pt x="65" y="60"/>
                  </a:lnTo>
                  <a:lnTo>
                    <a:pt x="29" y="103"/>
                  </a:lnTo>
                  <a:lnTo>
                    <a:pt x="0" y="15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61"/>
            <p:cNvSpPr/>
            <p:nvPr/>
          </p:nvSpPr>
          <p:spPr bwMode="auto">
            <a:xfrm>
              <a:off x="3454807" y="1535314"/>
              <a:ext cx="236335" cy="242293"/>
            </a:xfrm>
            <a:custGeom>
              <a:avLst/>
              <a:gdLst>
                <a:gd name="T0" fmla="*/ 119 w 119"/>
                <a:gd name="T1" fmla="*/ 122 h 122"/>
                <a:gd name="T2" fmla="*/ 91 w 119"/>
                <a:gd name="T3" fmla="*/ 74 h 122"/>
                <a:gd name="T4" fmla="*/ 50 w 119"/>
                <a:gd name="T5" fmla="*/ 31 h 122"/>
                <a:gd name="T6" fmla="*/ 0 w 119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2">
                  <a:moveTo>
                    <a:pt x="119" y="122"/>
                  </a:moveTo>
                  <a:lnTo>
                    <a:pt x="91" y="74"/>
                  </a:lnTo>
                  <a:lnTo>
                    <a:pt x="50" y="31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62"/>
            <p:cNvSpPr/>
            <p:nvPr/>
          </p:nvSpPr>
          <p:spPr bwMode="auto">
            <a:xfrm>
              <a:off x="2739844" y="1535314"/>
              <a:ext cx="981088" cy="738795"/>
            </a:xfrm>
            <a:custGeom>
              <a:avLst/>
              <a:gdLst>
                <a:gd name="T0" fmla="*/ 484 w 494"/>
                <a:gd name="T1" fmla="*/ 325 h 372"/>
                <a:gd name="T2" fmla="*/ 494 w 494"/>
                <a:gd name="T3" fmla="*/ 265 h 372"/>
                <a:gd name="T4" fmla="*/ 489 w 494"/>
                <a:gd name="T5" fmla="*/ 208 h 372"/>
                <a:gd name="T6" fmla="*/ 470 w 494"/>
                <a:gd name="T7" fmla="*/ 150 h 372"/>
                <a:gd name="T8" fmla="*/ 441 w 494"/>
                <a:gd name="T9" fmla="*/ 100 h 372"/>
                <a:gd name="T10" fmla="*/ 401 w 494"/>
                <a:gd name="T11" fmla="*/ 57 h 372"/>
                <a:gd name="T12" fmla="*/ 351 w 494"/>
                <a:gd name="T13" fmla="*/ 26 h 372"/>
                <a:gd name="T14" fmla="*/ 296 w 494"/>
                <a:gd name="T15" fmla="*/ 5 h 372"/>
                <a:gd name="T16" fmla="*/ 238 w 494"/>
                <a:gd name="T17" fmla="*/ 0 h 372"/>
                <a:gd name="T18" fmla="*/ 181 w 494"/>
                <a:gd name="T19" fmla="*/ 7 h 372"/>
                <a:gd name="T20" fmla="*/ 129 w 494"/>
                <a:gd name="T21" fmla="*/ 26 h 372"/>
                <a:gd name="T22" fmla="*/ 81 w 494"/>
                <a:gd name="T23" fmla="*/ 57 h 372"/>
                <a:gd name="T24" fmla="*/ 40 w 494"/>
                <a:gd name="T25" fmla="*/ 100 h 372"/>
                <a:gd name="T26" fmla="*/ 14 w 494"/>
                <a:gd name="T27" fmla="*/ 153 h 372"/>
                <a:gd name="T28" fmla="*/ 2 w 494"/>
                <a:gd name="T29" fmla="*/ 208 h 372"/>
                <a:gd name="T30" fmla="*/ 0 w 494"/>
                <a:gd name="T31" fmla="*/ 265 h 372"/>
                <a:gd name="T32" fmla="*/ 9 w 494"/>
                <a:gd name="T33" fmla="*/ 320 h 372"/>
                <a:gd name="T34" fmla="*/ 36 w 494"/>
                <a:gd name="T3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4" h="372">
                  <a:moveTo>
                    <a:pt x="484" y="325"/>
                  </a:moveTo>
                  <a:lnTo>
                    <a:pt x="494" y="265"/>
                  </a:lnTo>
                  <a:lnTo>
                    <a:pt x="489" y="208"/>
                  </a:lnTo>
                  <a:lnTo>
                    <a:pt x="470" y="150"/>
                  </a:lnTo>
                  <a:lnTo>
                    <a:pt x="441" y="100"/>
                  </a:lnTo>
                  <a:lnTo>
                    <a:pt x="401" y="57"/>
                  </a:lnTo>
                  <a:lnTo>
                    <a:pt x="351" y="26"/>
                  </a:lnTo>
                  <a:lnTo>
                    <a:pt x="296" y="5"/>
                  </a:lnTo>
                  <a:lnTo>
                    <a:pt x="238" y="0"/>
                  </a:lnTo>
                  <a:lnTo>
                    <a:pt x="181" y="7"/>
                  </a:lnTo>
                  <a:lnTo>
                    <a:pt x="129" y="26"/>
                  </a:lnTo>
                  <a:lnTo>
                    <a:pt x="81" y="57"/>
                  </a:lnTo>
                  <a:lnTo>
                    <a:pt x="40" y="100"/>
                  </a:lnTo>
                  <a:lnTo>
                    <a:pt x="14" y="153"/>
                  </a:lnTo>
                  <a:lnTo>
                    <a:pt x="2" y="208"/>
                  </a:lnTo>
                  <a:lnTo>
                    <a:pt x="0" y="265"/>
                  </a:lnTo>
                  <a:lnTo>
                    <a:pt x="9" y="320"/>
                  </a:lnTo>
                  <a:lnTo>
                    <a:pt x="36" y="3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63"/>
            <p:cNvSpPr/>
            <p:nvPr/>
          </p:nvSpPr>
          <p:spPr bwMode="auto">
            <a:xfrm>
              <a:off x="2719984" y="1582979"/>
              <a:ext cx="991017" cy="1022794"/>
            </a:xfrm>
            <a:custGeom>
              <a:avLst/>
              <a:gdLst>
                <a:gd name="T0" fmla="*/ 494 w 499"/>
                <a:gd name="T1" fmla="*/ 301 h 515"/>
                <a:gd name="T2" fmla="*/ 470 w 499"/>
                <a:gd name="T3" fmla="*/ 355 h 515"/>
                <a:gd name="T4" fmla="*/ 439 w 499"/>
                <a:gd name="T5" fmla="*/ 403 h 515"/>
                <a:gd name="T6" fmla="*/ 392 w 499"/>
                <a:gd name="T7" fmla="*/ 444 h 515"/>
                <a:gd name="T8" fmla="*/ 341 w 499"/>
                <a:gd name="T9" fmla="*/ 470 h 515"/>
                <a:gd name="T10" fmla="*/ 284 w 499"/>
                <a:gd name="T11" fmla="*/ 487 h 515"/>
                <a:gd name="T12" fmla="*/ 227 w 499"/>
                <a:gd name="T13" fmla="*/ 489 h 515"/>
                <a:gd name="T14" fmla="*/ 170 w 499"/>
                <a:gd name="T15" fmla="*/ 477 h 515"/>
                <a:gd name="T16" fmla="*/ 117 w 499"/>
                <a:gd name="T17" fmla="*/ 453 h 515"/>
                <a:gd name="T18" fmla="*/ 72 w 499"/>
                <a:gd name="T19" fmla="*/ 417 h 515"/>
                <a:gd name="T20" fmla="*/ 36 w 499"/>
                <a:gd name="T21" fmla="*/ 372 h 515"/>
                <a:gd name="T22" fmla="*/ 12 w 499"/>
                <a:gd name="T23" fmla="*/ 320 h 515"/>
                <a:gd name="T24" fmla="*/ 0 w 499"/>
                <a:gd name="T25" fmla="*/ 262 h 515"/>
                <a:gd name="T26" fmla="*/ 3 w 499"/>
                <a:gd name="T27" fmla="*/ 208 h 515"/>
                <a:gd name="T28" fmla="*/ 17 w 499"/>
                <a:gd name="T29" fmla="*/ 150 h 515"/>
                <a:gd name="T30" fmla="*/ 46 w 499"/>
                <a:gd name="T31" fmla="*/ 103 h 515"/>
                <a:gd name="T32" fmla="*/ 84 w 499"/>
                <a:gd name="T33" fmla="*/ 60 h 515"/>
                <a:gd name="T34" fmla="*/ 134 w 499"/>
                <a:gd name="T35" fmla="*/ 29 h 515"/>
                <a:gd name="T36" fmla="*/ 186 w 499"/>
                <a:gd name="T37" fmla="*/ 7 h 515"/>
                <a:gd name="T38" fmla="*/ 244 w 499"/>
                <a:gd name="T39" fmla="*/ 0 h 515"/>
                <a:gd name="T40" fmla="*/ 303 w 499"/>
                <a:gd name="T41" fmla="*/ 7 h 515"/>
                <a:gd name="T42" fmla="*/ 358 w 499"/>
                <a:gd name="T43" fmla="*/ 29 h 515"/>
                <a:gd name="T44" fmla="*/ 406 w 499"/>
                <a:gd name="T45" fmla="*/ 60 h 515"/>
                <a:gd name="T46" fmla="*/ 446 w 499"/>
                <a:gd name="T47" fmla="*/ 103 h 515"/>
                <a:gd name="T48" fmla="*/ 477 w 499"/>
                <a:gd name="T49" fmla="*/ 153 h 515"/>
                <a:gd name="T50" fmla="*/ 494 w 499"/>
                <a:gd name="T51" fmla="*/ 210 h 515"/>
                <a:gd name="T52" fmla="*/ 499 w 499"/>
                <a:gd name="T53" fmla="*/ 270 h 515"/>
                <a:gd name="T54" fmla="*/ 489 w 499"/>
                <a:gd name="T55" fmla="*/ 327 h 515"/>
                <a:gd name="T56" fmla="*/ 468 w 499"/>
                <a:gd name="T57" fmla="*/ 382 h 515"/>
                <a:gd name="T58" fmla="*/ 432 w 499"/>
                <a:gd name="T59" fmla="*/ 429 h 515"/>
                <a:gd name="T60" fmla="*/ 389 w 499"/>
                <a:gd name="T61" fmla="*/ 470 h 515"/>
                <a:gd name="T62" fmla="*/ 337 w 499"/>
                <a:gd name="T63" fmla="*/ 496 h 515"/>
                <a:gd name="T64" fmla="*/ 279 w 499"/>
                <a:gd name="T65" fmla="*/ 513 h 515"/>
                <a:gd name="T66" fmla="*/ 222 w 499"/>
                <a:gd name="T67" fmla="*/ 515 h 515"/>
                <a:gd name="T68" fmla="*/ 165 w 499"/>
                <a:gd name="T69" fmla="*/ 503 h 515"/>
                <a:gd name="T70" fmla="*/ 113 w 499"/>
                <a:gd name="T71" fmla="*/ 479 h 515"/>
                <a:gd name="T72" fmla="*/ 67 w 499"/>
                <a:gd name="T73" fmla="*/ 444 h 515"/>
                <a:gd name="T74" fmla="*/ 31 w 499"/>
                <a:gd name="T75" fmla="*/ 398 h 515"/>
                <a:gd name="T76" fmla="*/ 8 w 499"/>
                <a:gd name="T77" fmla="*/ 34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515">
                  <a:moveTo>
                    <a:pt x="494" y="301"/>
                  </a:moveTo>
                  <a:lnTo>
                    <a:pt x="470" y="355"/>
                  </a:lnTo>
                  <a:lnTo>
                    <a:pt x="439" y="403"/>
                  </a:lnTo>
                  <a:lnTo>
                    <a:pt x="392" y="444"/>
                  </a:lnTo>
                  <a:lnTo>
                    <a:pt x="341" y="470"/>
                  </a:lnTo>
                  <a:lnTo>
                    <a:pt x="284" y="487"/>
                  </a:lnTo>
                  <a:lnTo>
                    <a:pt x="227" y="489"/>
                  </a:lnTo>
                  <a:lnTo>
                    <a:pt x="170" y="477"/>
                  </a:lnTo>
                  <a:lnTo>
                    <a:pt x="117" y="453"/>
                  </a:lnTo>
                  <a:lnTo>
                    <a:pt x="72" y="417"/>
                  </a:lnTo>
                  <a:lnTo>
                    <a:pt x="36" y="372"/>
                  </a:lnTo>
                  <a:lnTo>
                    <a:pt x="12" y="320"/>
                  </a:lnTo>
                  <a:lnTo>
                    <a:pt x="0" y="262"/>
                  </a:lnTo>
                  <a:lnTo>
                    <a:pt x="3" y="208"/>
                  </a:lnTo>
                  <a:lnTo>
                    <a:pt x="17" y="150"/>
                  </a:lnTo>
                  <a:lnTo>
                    <a:pt x="46" y="103"/>
                  </a:lnTo>
                  <a:lnTo>
                    <a:pt x="84" y="60"/>
                  </a:lnTo>
                  <a:lnTo>
                    <a:pt x="134" y="29"/>
                  </a:lnTo>
                  <a:lnTo>
                    <a:pt x="186" y="7"/>
                  </a:lnTo>
                  <a:lnTo>
                    <a:pt x="244" y="0"/>
                  </a:lnTo>
                  <a:lnTo>
                    <a:pt x="303" y="7"/>
                  </a:lnTo>
                  <a:lnTo>
                    <a:pt x="358" y="29"/>
                  </a:lnTo>
                  <a:lnTo>
                    <a:pt x="406" y="60"/>
                  </a:lnTo>
                  <a:lnTo>
                    <a:pt x="446" y="103"/>
                  </a:lnTo>
                  <a:lnTo>
                    <a:pt x="477" y="153"/>
                  </a:lnTo>
                  <a:lnTo>
                    <a:pt x="494" y="210"/>
                  </a:lnTo>
                  <a:lnTo>
                    <a:pt x="499" y="270"/>
                  </a:lnTo>
                  <a:lnTo>
                    <a:pt x="489" y="327"/>
                  </a:lnTo>
                  <a:lnTo>
                    <a:pt x="468" y="382"/>
                  </a:lnTo>
                  <a:lnTo>
                    <a:pt x="432" y="429"/>
                  </a:lnTo>
                  <a:lnTo>
                    <a:pt x="389" y="470"/>
                  </a:lnTo>
                  <a:lnTo>
                    <a:pt x="337" y="496"/>
                  </a:lnTo>
                  <a:lnTo>
                    <a:pt x="279" y="513"/>
                  </a:lnTo>
                  <a:lnTo>
                    <a:pt x="222" y="515"/>
                  </a:lnTo>
                  <a:lnTo>
                    <a:pt x="165" y="503"/>
                  </a:lnTo>
                  <a:lnTo>
                    <a:pt x="113" y="479"/>
                  </a:lnTo>
                  <a:lnTo>
                    <a:pt x="67" y="444"/>
                  </a:lnTo>
                  <a:lnTo>
                    <a:pt x="31" y="398"/>
                  </a:lnTo>
                  <a:lnTo>
                    <a:pt x="8" y="3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464"/>
            <p:cNvSpPr>
              <a:spLocks noChangeArrowheads="1"/>
            </p:cNvSpPr>
            <p:nvPr/>
          </p:nvSpPr>
          <p:spPr bwMode="auto">
            <a:xfrm>
              <a:off x="2706312" y="1374448"/>
              <a:ext cx="1449785" cy="1449786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465"/>
            <p:cNvSpPr>
              <a:spLocks noChangeArrowheads="1"/>
            </p:cNvSpPr>
            <p:nvPr/>
          </p:nvSpPr>
          <p:spPr bwMode="auto">
            <a:xfrm>
              <a:off x="3166838" y="1833215"/>
              <a:ext cx="540194" cy="546152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原创设计师QQ69613753    _2"/>
          <p:cNvSpPr txBox="1"/>
          <p:nvPr/>
        </p:nvSpPr>
        <p:spPr>
          <a:xfrm>
            <a:off x="1126490" y="2397125"/>
            <a:ext cx="9802495" cy="139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  <a:gs pos="85000">
                      <a:srgbClr val="FFFFFF"/>
                    </a:gs>
                    <a:gs pos="15000">
                      <a:schemeClr val="bg1"/>
                    </a:gs>
                  </a:gsLst>
                  <a:lin ang="0" scaled="0"/>
                </a:gradFill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r>
              <a:rPr lang="zh-CN" altLang="en-US" sz="8000" b="1" dirty="0">
                <a:latin typeface="Microsoft YaHei" panose="020B0503020204020204" charset="-122"/>
                <a:ea typeface="Microsoft YaHei" panose="020B0503020204020204" charset="-122"/>
                <a:sym typeface="+mn-lt"/>
              </a:rPr>
              <a:t>全情投入   执行是金</a:t>
            </a:r>
            <a:endParaRPr lang="zh-CN" altLang="en-US" sz="8000" b="1" dirty="0">
              <a:latin typeface="Microsoft YaHei" panose="020B0503020204020204" charset="-122"/>
              <a:ea typeface="Microsoft YaHei" panose="020B0503020204020204" charset="-122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96464" y="127210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270510" y="1271905"/>
            <a:ext cx="5518150" cy="4513580"/>
            <a:chOff x="0" y="0"/>
            <a:chExt cx="5688632" cy="3384376"/>
          </a:xfrm>
        </p:grpSpPr>
        <p:sp>
          <p:nvSpPr>
            <p:cNvPr id="16386" name="任意多边形 5122"/>
            <p:cNvSpPr/>
            <p:nvPr/>
          </p:nvSpPr>
          <p:spPr>
            <a:xfrm rot="-5400000">
              <a:off x="576064" y="-576064"/>
              <a:ext cx="1692188" cy="2844316"/>
            </a:xfrm>
            <a:custGeom>
              <a:avLst/>
              <a:gdLst/>
              <a:ahLst/>
              <a:cxnLst/>
              <a:rect l="0" t="0" r="0" b="0"/>
              <a:pathLst>
                <a:path w="1692188" h="2844316">
                  <a:moveTo>
                    <a:pt x="0" y="0"/>
                  </a:moveTo>
                  <a:lnTo>
                    <a:pt x="1410151" y="0"/>
                  </a:lnTo>
                  <a:cubicBezTo>
                    <a:pt x="1565915" y="0"/>
                    <a:pt x="1692187" y="126272"/>
                    <a:pt x="1692187" y="282036"/>
                  </a:cubicBezTo>
                  <a:lnTo>
                    <a:pt x="1692188" y="2844316"/>
                  </a:lnTo>
                  <a:lnTo>
                    <a:pt x="0" y="28443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387" name="矩形 5123"/>
            <p:cNvSpPr/>
            <p:nvPr/>
          </p:nvSpPr>
          <p:spPr>
            <a:xfrm>
              <a:off x="0" y="0"/>
              <a:ext cx="2844316" cy="126914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170688" tIns="170688" rIns="170688" bIns="170688" anchor="ctr"/>
            <a:lstStyle/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rgbClr val="FFFFFF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这是什么？</a:t>
              </a:r>
              <a:endParaRPr lang="zh-CN" altLang="en-US" sz="28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388" name="任意多边形 5124"/>
            <p:cNvSpPr/>
            <p:nvPr/>
          </p:nvSpPr>
          <p:spPr>
            <a:xfrm>
              <a:off x="2844316" y="0"/>
              <a:ext cx="2844316" cy="1692188"/>
            </a:xfrm>
            <a:custGeom>
              <a:avLst/>
              <a:gdLst/>
              <a:ahLst/>
              <a:cxnLst/>
              <a:rect l="0" t="0" r="0" b="0"/>
              <a:pathLst>
                <a:path w="2844316" h="1692188">
                  <a:moveTo>
                    <a:pt x="0" y="0"/>
                  </a:moveTo>
                  <a:lnTo>
                    <a:pt x="2562279" y="0"/>
                  </a:lnTo>
                  <a:cubicBezTo>
                    <a:pt x="2718043" y="0"/>
                    <a:pt x="2844315" y="126272"/>
                    <a:pt x="2844315" y="282036"/>
                  </a:cubicBezTo>
                  <a:lnTo>
                    <a:pt x="2844316" y="1692188"/>
                  </a:lnTo>
                  <a:lnTo>
                    <a:pt x="0" y="16921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389" name="矩形 5125"/>
            <p:cNvSpPr/>
            <p:nvPr/>
          </p:nvSpPr>
          <p:spPr>
            <a:xfrm>
              <a:off x="2844316" y="0"/>
              <a:ext cx="2844316" cy="126914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170688" tIns="170688" rIns="170688" bIns="170688" anchor="ctr"/>
            <a:lstStyle/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rgbClr val="FFFFFF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优点是什么？</a:t>
              </a:r>
              <a:endParaRPr lang="zh-CN" altLang="en-US" sz="28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390" name="任意多边形 5126"/>
            <p:cNvSpPr/>
            <p:nvPr/>
          </p:nvSpPr>
          <p:spPr>
            <a:xfrm rot="10800000">
              <a:off x="0" y="1692188"/>
              <a:ext cx="2844316" cy="1692188"/>
            </a:xfrm>
            <a:custGeom>
              <a:avLst/>
              <a:gdLst/>
              <a:ahLst/>
              <a:cxnLst/>
              <a:rect l="0" t="0" r="0" b="0"/>
              <a:pathLst>
                <a:path w="2844316" h="1692188">
                  <a:moveTo>
                    <a:pt x="0" y="0"/>
                  </a:moveTo>
                  <a:lnTo>
                    <a:pt x="2562279" y="0"/>
                  </a:lnTo>
                  <a:cubicBezTo>
                    <a:pt x="2718043" y="0"/>
                    <a:pt x="2844315" y="126272"/>
                    <a:pt x="2844315" y="282036"/>
                  </a:cubicBezTo>
                  <a:lnTo>
                    <a:pt x="2844316" y="1692188"/>
                  </a:lnTo>
                  <a:lnTo>
                    <a:pt x="0" y="16921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391" name="矩形 5127"/>
            <p:cNvSpPr/>
            <p:nvPr/>
          </p:nvSpPr>
          <p:spPr>
            <a:xfrm>
              <a:off x="0" y="2115235"/>
              <a:ext cx="2844316" cy="126914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170688" tIns="170688" rIns="170688" bIns="170688" anchor="ctr"/>
            <a:lstStyle/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rgbClr val="FFFFFF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对我有什么好处？</a:t>
              </a:r>
              <a:endParaRPr lang="zh-CN" altLang="en-US" sz="28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392" name="任意多边形 5128"/>
            <p:cNvSpPr/>
            <p:nvPr/>
          </p:nvSpPr>
          <p:spPr>
            <a:xfrm rot="5400000">
              <a:off x="3420380" y="1116124"/>
              <a:ext cx="1692188" cy="2844316"/>
            </a:xfrm>
            <a:custGeom>
              <a:avLst/>
              <a:gdLst/>
              <a:ahLst/>
              <a:cxnLst/>
              <a:rect l="0" t="0" r="0" b="0"/>
              <a:pathLst>
                <a:path w="1692188" h="2844316">
                  <a:moveTo>
                    <a:pt x="0" y="0"/>
                  </a:moveTo>
                  <a:lnTo>
                    <a:pt x="1410151" y="0"/>
                  </a:lnTo>
                  <a:cubicBezTo>
                    <a:pt x="1565915" y="0"/>
                    <a:pt x="1692187" y="126272"/>
                    <a:pt x="1692187" y="282036"/>
                  </a:cubicBezTo>
                  <a:lnTo>
                    <a:pt x="1692188" y="2844316"/>
                  </a:lnTo>
                  <a:lnTo>
                    <a:pt x="0" y="28443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393" name="矩形 5129"/>
            <p:cNvSpPr/>
            <p:nvPr/>
          </p:nvSpPr>
          <p:spPr>
            <a:xfrm>
              <a:off x="2844316" y="2115234"/>
              <a:ext cx="2844316" cy="126914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170688" tIns="170688" rIns="170688" bIns="170688" anchor="ctr"/>
            <a:lstStyle/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rgbClr val="FFFFFF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这是真的吗？</a:t>
              </a:r>
              <a:endParaRPr lang="zh-CN" altLang="en-US" sz="28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394" name="圆角矩形 5130"/>
            <p:cNvSpPr/>
            <p:nvPr/>
          </p:nvSpPr>
          <p:spPr>
            <a:xfrm>
              <a:off x="1959210" y="1041160"/>
              <a:ext cx="1770211" cy="13020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 sz="280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395" name="矩形 5131"/>
            <p:cNvSpPr/>
            <p:nvPr/>
          </p:nvSpPr>
          <p:spPr>
            <a:xfrm>
              <a:off x="1941135" y="1104714"/>
              <a:ext cx="1785883" cy="11747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80010" tIns="80010" rIns="80010" bIns="80010" anchor="ctr"/>
            <a:lstStyle/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客户心中</a:t>
              </a:r>
              <a:endParaRPr lang="zh-CN" altLang="en-US" sz="2800" b="1" dirty="0">
                <a:solidFill>
                  <a:schemeClr val="tx1"/>
                </a:solidFill>
                <a:effectLst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  <a:p>
              <a:pPr lvl="0" indent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x-none" sz="2800" b="1" dirty="0">
                  <a:solidFill>
                    <a:schemeClr val="tx1"/>
                  </a:solidFill>
                  <a:effectLst/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4</a:t>
              </a:r>
              <a:r>
                <a:rPr lang="zh-CN" altLang="en-US" sz="2800" b="1" dirty="0">
                  <a:solidFill>
                    <a:schemeClr val="tx1"/>
                  </a:solidFill>
                  <a:effectLst/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rPr>
                <a:t>个问题</a:t>
              </a:r>
              <a:endParaRPr lang="zh-CN" altLang="en-US" sz="2800" b="1" dirty="0">
                <a:solidFill>
                  <a:schemeClr val="tx1"/>
                </a:solidFill>
                <a:effectLst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58380" name="文本框 1"/>
          <p:cNvSpPr txBox="1"/>
          <p:nvPr/>
        </p:nvSpPr>
        <p:spPr>
          <a:xfrm>
            <a:off x="5883910" y="1421765"/>
            <a:ext cx="6165850" cy="420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哈佛大学的营销学者们经过研究发现，在顾客心中有一连串的问题，这些问题不一定会被清晰的说出来，因为这些问题可能只存在于顾客的潜意识中。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虽然这样，这些问题都必须得到回答，否则就可能失掉生意。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优秀的销售员应在演示中做好准备，以回答这些未被说明但十分关键的问题。</a:t>
            </a: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客户心中的</a:t>
            </a:r>
            <a:r>
              <a:rPr lang="en-US" altLang="zh-CN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4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个问题就是：</a:t>
            </a:r>
            <a:r>
              <a:rPr lang="zh-CN" altLang="en-US" b="1" dirty="0">
                <a:solidFill>
                  <a:srgbClr val="FF66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这是什么？（停顿）优点是什么？（停顿）对我有什么好处？（停顿）这是真的吗？</a:t>
            </a:r>
            <a:endParaRPr lang="zh-CN" altLang="en-US" b="1" dirty="0">
              <a:solidFill>
                <a:srgbClr val="FF6600"/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 idx="4294967295"/>
          </p:nvPr>
        </p:nvSpPr>
        <p:spPr>
          <a:xfrm>
            <a:off x="1523365" y="278765"/>
            <a:ext cx="9239885" cy="83058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09663" tIns="54833" rIns="109663" bIns="54833" anchor="t"/>
          <a:lstStyle/>
          <a:p>
            <a:pPr lvl="0" algn="ctr" eaLnBrk="1" hangingPunct="1"/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模压训练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=</a:t>
            </a: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建模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+</a:t>
            </a: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压缩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27480" y="4403662"/>
            <a:ext cx="9954895" cy="2351477"/>
            <a:chOff x="2097" y="8291"/>
            <a:chExt cx="15677" cy="4750"/>
          </a:xfrm>
        </p:grpSpPr>
        <p:sp>
          <p:nvSpPr>
            <p:cNvPr id="2" name="TextBox 1"/>
            <p:cNvSpPr txBox="1"/>
            <p:nvPr/>
          </p:nvSpPr>
          <p:spPr>
            <a:xfrm>
              <a:off x="4117" y="8291"/>
              <a:ext cx="2828" cy="216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rPr>
                <a:t>模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059" name="TextBox 3"/>
            <p:cNvSpPr txBox="1"/>
            <p:nvPr/>
          </p:nvSpPr>
          <p:spPr>
            <a:xfrm>
              <a:off x="2097" y="10640"/>
              <a:ext cx="6878" cy="240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400" b="1" dirty="0">
                  <a:latin typeface="Microsoft YaHei" panose="020B0503020204020204" charset="-122"/>
                  <a:ea typeface="Microsoft YaHei" panose="020B0503020204020204" charset="-122"/>
                </a:rPr>
                <a:t>标准模型</a:t>
              </a:r>
              <a:endParaRPr lang="zh-CN" altLang="en-US" sz="2400" b="1" dirty="0">
                <a:latin typeface="Microsoft YaHei" panose="020B0503020204020204" charset="-122"/>
                <a:ea typeface="Microsoft YaHei" panose="020B0503020204020204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rPr>
                <a:t>FABE</a:t>
              </a:r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rPr>
                <a:t>销售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57" y="8352"/>
              <a:ext cx="2625" cy="216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cs"/>
                </a:rPr>
                <a:t>压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061" name="TextBox 7"/>
            <p:cNvSpPr txBox="1"/>
            <p:nvPr/>
          </p:nvSpPr>
          <p:spPr>
            <a:xfrm>
              <a:off x="8592" y="10552"/>
              <a:ext cx="9182" cy="240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400" b="1" dirty="0">
                  <a:latin typeface="Microsoft YaHei" panose="020B0503020204020204" charset="-122"/>
                  <a:ea typeface="Microsoft YaHei" panose="020B0503020204020204" charset="-122"/>
                </a:rPr>
                <a:t>训练流程</a:t>
              </a:r>
              <a:endParaRPr lang="zh-CN" altLang="en-US" sz="2400" b="1" dirty="0">
                <a:latin typeface="Microsoft YaHei" panose="020B0503020204020204" charset="-122"/>
                <a:ea typeface="Microsoft YaHei" panose="020B0503020204020204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rPr>
                <a:t>由繁到简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grpSp>
        <p:nvGrpSpPr>
          <p:cNvPr id="18433" name="组合 9"/>
          <p:cNvGrpSpPr/>
          <p:nvPr/>
        </p:nvGrpSpPr>
        <p:grpSpPr>
          <a:xfrm>
            <a:off x="928370" y="1372870"/>
            <a:ext cx="10048875" cy="2838450"/>
            <a:chOff x="0" y="0"/>
            <a:chExt cx="13395" cy="4947"/>
          </a:xfrm>
        </p:grpSpPr>
        <p:grpSp>
          <p:nvGrpSpPr>
            <p:cNvPr id="18434" name="组合 3"/>
            <p:cNvGrpSpPr/>
            <p:nvPr/>
          </p:nvGrpSpPr>
          <p:grpSpPr>
            <a:xfrm>
              <a:off x="0" y="10"/>
              <a:ext cx="4273" cy="4937"/>
              <a:chOff x="0" y="0"/>
              <a:chExt cx="3323077" cy="4211913"/>
            </a:xfrm>
          </p:grpSpPr>
          <p:pic>
            <p:nvPicPr>
              <p:cNvPr id="18435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323077" cy="3284319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/>
              </a:ln>
            </p:spPr>
          </p:pic>
          <p:sp>
            <p:nvSpPr>
              <p:cNvPr id="18436" name="TextBox 1"/>
              <p:cNvSpPr/>
              <p:nvPr/>
            </p:nvSpPr>
            <p:spPr>
              <a:xfrm>
                <a:off x="539821" y="3527689"/>
                <a:ext cx="2187864" cy="68422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indent="0" algn="ctr"/>
                <a:r>
                  <a:rPr lang="zh-CN" altLang="en-US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素材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-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产品</a:t>
                </a:r>
                <a:endParaRPr lang="zh-CN" altLang="en-US" sz="2400" b="1" dirty="0">
                  <a:solidFill>
                    <a:srgbClr val="000000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  <p:grpSp>
          <p:nvGrpSpPr>
            <p:cNvPr id="18437" name="组合 5"/>
            <p:cNvGrpSpPr/>
            <p:nvPr/>
          </p:nvGrpSpPr>
          <p:grpSpPr>
            <a:xfrm>
              <a:off x="5170" y="0"/>
              <a:ext cx="4040" cy="4947"/>
              <a:chOff x="0" y="0"/>
              <a:chExt cx="3142523" cy="4219962"/>
            </a:xfrm>
          </p:grpSpPr>
          <p:pic>
            <p:nvPicPr>
              <p:cNvPr id="18438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142523" cy="3292475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/>
              </a:ln>
            </p:spPr>
          </p:pic>
          <p:sp>
            <p:nvSpPr>
              <p:cNvPr id="18439" name="TextBox 5"/>
              <p:cNvSpPr/>
              <p:nvPr/>
            </p:nvSpPr>
            <p:spPr>
              <a:xfrm>
                <a:off x="113566" y="3535801"/>
                <a:ext cx="3028957" cy="68416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indent="0" algn="ctr"/>
                <a:r>
                  <a:rPr lang="zh-CN" altLang="en-US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模具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-FABE</a:t>
                </a:r>
                <a:endParaRPr lang="en-US" altLang="zh-CN" sz="2400" b="1" dirty="0">
                  <a:solidFill>
                    <a:srgbClr val="000000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  <p:grpSp>
          <p:nvGrpSpPr>
            <p:cNvPr id="18440" name="组合 7"/>
            <p:cNvGrpSpPr/>
            <p:nvPr/>
          </p:nvGrpSpPr>
          <p:grpSpPr>
            <a:xfrm>
              <a:off x="10030" y="0"/>
              <a:ext cx="3365" cy="4947"/>
              <a:chOff x="0" y="0"/>
              <a:chExt cx="2616369" cy="4219978"/>
            </a:xfrm>
          </p:grpSpPr>
          <p:pic>
            <p:nvPicPr>
              <p:cNvPr id="18441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616369" cy="3292475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/>
              </a:ln>
            </p:spPr>
          </p:pic>
          <p:sp>
            <p:nvSpPr>
              <p:cNvPr id="18442" name="TextBox 6"/>
              <p:cNvSpPr/>
              <p:nvPr/>
            </p:nvSpPr>
            <p:spPr>
              <a:xfrm>
                <a:off x="204801" y="3535817"/>
                <a:ext cx="2187716" cy="68416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indent="0" algn="ctr"/>
                <a:r>
                  <a:rPr lang="zh-CN" altLang="en-US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模压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-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Microsoft YaHei" panose="020B0503020204020204" charset="-122"/>
                    <a:ea typeface="Microsoft YaHei" panose="020B0503020204020204" charset="-122"/>
                    <a:sym typeface="Microsoft YaHei" panose="020B0503020204020204" charset="-122"/>
                  </a:rPr>
                  <a:t>成品</a:t>
                </a:r>
                <a:endParaRPr lang="zh-CN" altLang="en-US" sz="2400" b="1" dirty="0">
                  <a:solidFill>
                    <a:srgbClr val="000000"/>
                  </a:solidFill>
                  <a:latin typeface="Microsoft YaHei" panose="020B0503020204020204" charset="-122"/>
                  <a:ea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32100" y="1020763"/>
            <a:ext cx="6915150" cy="1161415"/>
          </a:xfrm>
          <a:prstGeom prst="rect">
            <a:avLst/>
          </a:prstGeom>
          <a:noFill/>
        </p:spPr>
        <p:txBody>
          <a:bodyPr wrap="none" lIns="90603" tIns="45301" rIns="90603" bIns="45301" rtlCol="0">
            <a:spAutoFit/>
          </a:bodyPr>
          <a:lstStyle/>
          <a:p>
            <a:pPr fontAlgn="base"/>
            <a:r>
              <a:rPr lang="zh-CN" altLang="en-US" sz="4760" b="1" strike="noStrike" noProof="1">
                <a:solidFill>
                  <a:schemeClr val="accent2">
                    <a:lumMod val="75000"/>
                  </a:schemeClr>
                </a:solidFill>
                <a:effectLst/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销售技能提升的</a:t>
            </a:r>
            <a:r>
              <a:rPr lang="zh-CN" altLang="en-US" sz="6570" b="1" strike="noStrike" noProof="1">
                <a:solidFill>
                  <a:schemeClr val="accent2">
                    <a:lumMod val="75000"/>
                  </a:schemeClr>
                </a:solidFill>
                <a:effectLst/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基本功</a:t>
            </a:r>
            <a:endParaRPr lang="zh-CN" altLang="en-US" sz="6570" b="1" strike="noStrike" noProof="1">
              <a:solidFill>
                <a:schemeClr val="accent2">
                  <a:lumMod val="75000"/>
                </a:schemeClr>
              </a:solidFill>
              <a:effectLst/>
              <a:latin typeface="Microsoft YaHei" panose="020B0503020204020204" charset="-122"/>
              <a:ea typeface="Microsoft YaHei" panose="020B0503020204020204" charset="-122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20470" y="2469515"/>
            <a:ext cx="9832340" cy="2745740"/>
          </a:xfrm>
          <a:prstGeom prst="rect">
            <a:avLst/>
          </a:prstGeom>
          <a:noFill/>
        </p:spPr>
        <p:txBody>
          <a:bodyPr wrap="square" lIns="90603" tIns="45301" rIns="90603" bIns="45301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400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       </a:t>
            </a:r>
            <a:r>
              <a:rPr lang="zh-CN" altLang="en-US" sz="381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站在客户的立场上，</a:t>
            </a:r>
            <a:r>
              <a:rPr lang="zh-CN" altLang="zh-CN" sz="381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用客户</a:t>
            </a:r>
            <a:r>
              <a:rPr lang="zh-CN" altLang="en-US" sz="381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听得懂的语言、</a:t>
            </a:r>
            <a:r>
              <a:rPr lang="zh-CN" altLang="zh-CN" sz="381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听得懂的词汇，像唠家常一样，声情并茂的介绍自家产品</a:t>
            </a:r>
            <a:r>
              <a:rPr lang="zh-CN" altLang="en-US" sz="3810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，用最短的时间打动客户！</a:t>
            </a:r>
            <a:endParaRPr lang="zh-CN" altLang="en-US" sz="3810" strike="noStrike" noProof="1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3653" y="1712913"/>
            <a:ext cx="9937750" cy="2791460"/>
          </a:xfrm>
          <a:prstGeom prst="rect">
            <a:avLst/>
          </a:prstGeom>
        </p:spPr>
        <p:txBody>
          <a:bodyPr wrap="none" lIns="90603" tIns="45301" rIns="90603" bIns="45301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zh-CN" altLang="en-US" sz="5905" b="1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把自己变成</a:t>
            </a:r>
            <a:r>
              <a:rPr lang="zh-CN" altLang="en-US" sz="5905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服务</a:t>
            </a:r>
            <a:r>
              <a:rPr lang="zh-CN" altLang="en-US" sz="5905" b="1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客户的</a:t>
            </a:r>
            <a:r>
              <a:rPr lang="zh-CN" altLang="en-US" sz="5905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专家</a:t>
            </a:r>
            <a:endParaRPr lang="zh-CN" altLang="en-US" sz="5905" b="1" strike="noStrike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zh-CN" altLang="en-US" sz="5905" b="1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让自己始终掌握</a:t>
            </a:r>
            <a:r>
              <a:rPr lang="zh-CN" altLang="en-US" sz="5905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沟通</a:t>
            </a:r>
            <a:r>
              <a:rPr lang="zh-CN" altLang="en-US" sz="5905" b="1" strike="no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的</a:t>
            </a:r>
            <a:r>
              <a:rPr lang="zh-CN" altLang="en-US" sz="5905" b="1" strike="noStrike" noProof="1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</a:rPr>
              <a:t>主动权</a:t>
            </a:r>
            <a:endParaRPr lang="zh-CN" altLang="en-US" sz="5905" b="1" strike="noStrike" noProof="1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+mn-ea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原创设计师QQ69613753    _1"/>
          <p:cNvSpPr txBox="1"/>
          <p:nvPr/>
        </p:nvSpPr>
        <p:spPr>
          <a:xfrm>
            <a:off x="3114422" y="4405302"/>
            <a:ext cx="596315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defRPr>
            </a:lvl1pPr>
          </a:lstStyle>
          <a:p>
            <a:r>
              <a:rPr lang="en-US" altLang="zh-C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FABE</a:t>
            </a:r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利益推介</a:t>
            </a:r>
            <a:endParaRPr lang="zh-CN" altLang="en-US" sz="3200" b="1" spc="-150" dirty="0">
              <a:solidFill>
                <a:schemeClr val="accent2">
                  <a:lumMod val="20000"/>
                  <a:lumOff val="8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grpSp>
        <p:nvGrpSpPr>
          <p:cNvPr id="23" name="原创设计师QQ69613753    _2"/>
          <p:cNvGrpSpPr/>
          <p:nvPr/>
        </p:nvGrpSpPr>
        <p:grpSpPr>
          <a:xfrm>
            <a:off x="3003212" y="-3502386"/>
            <a:ext cx="6185576" cy="6202533"/>
            <a:chOff x="2706312" y="1374448"/>
            <a:chExt cx="1449785" cy="1453759"/>
          </a:xfrm>
          <a:noFill/>
        </p:grpSpPr>
        <p:sp>
          <p:nvSpPr>
            <p:cNvPr id="24" name="Freeform 1405"/>
            <p:cNvSpPr/>
            <p:nvPr/>
          </p:nvSpPr>
          <p:spPr bwMode="auto">
            <a:xfrm>
              <a:off x="3228401" y="2280068"/>
              <a:ext cx="800361" cy="520335"/>
            </a:xfrm>
            <a:custGeom>
              <a:avLst/>
              <a:gdLst>
                <a:gd name="T0" fmla="*/ 403 w 403"/>
                <a:gd name="T1" fmla="*/ 0 h 262"/>
                <a:gd name="T2" fmla="*/ 400 w 403"/>
                <a:gd name="T3" fmla="*/ 57 h 262"/>
                <a:gd name="T4" fmla="*/ 384 w 403"/>
                <a:gd name="T5" fmla="*/ 112 h 262"/>
                <a:gd name="T6" fmla="*/ 357 w 403"/>
                <a:gd name="T7" fmla="*/ 162 h 262"/>
                <a:gd name="T8" fmla="*/ 317 w 403"/>
                <a:gd name="T9" fmla="*/ 205 h 262"/>
                <a:gd name="T10" fmla="*/ 269 w 403"/>
                <a:gd name="T11" fmla="*/ 236 h 262"/>
                <a:gd name="T12" fmla="*/ 217 w 403"/>
                <a:gd name="T13" fmla="*/ 255 h 262"/>
                <a:gd name="T14" fmla="*/ 159 w 403"/>
                <a:gd name="T15" fmla="*/ 262 h 262"/>
                <a:gd name="T16" fmla="*/ 102 w 403"/>
                <a:gd name="T17" fmla="*/ 255 h 262"/>
                <a:gd name="T18" fmla="*/ 47 w 403"/>
                <a:gd name="T19" fmla="*/ 236 h 262"/>
                <a:gd name="T20" fmla="*/ 0 w 403"/>
                <a:gd name="T21" fmla="*/ 20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262">
                  <a:moveTo>
                    <a:pt x="403" y="0"/>
                  </a:moveTo>
                  <a:lnTo>
                    <a:pt x="400" y="57"/>
                  </a:lnTo>
                  <a:lnTo>
                    <a:pt x="384" y="112"/>
                  </a:lnTo>
                  <a:lnTo>
                    <a:pt x="357" y="162"/>
                  </a:lnTo>
                  <a:lnTo>
                    <a:pt x="317" y="205"/>
                  </a:lnTo>
                  <a:lnTo>
                    <a:pt x="269" y="236"/>
                  </a:lnTo>
                  <a:lnTo>
                    <a:pt x="217" y="255"/>
                  </a:lnTo>
                  <a:lnTo>
                    <a:pt x="159" y="262"/>
                  </a:lnTo>
                  <a:lnTo>
                    <a:pt x="102" y="255"/>
                  </a:lnTo>
                  <a:lnTo>
                    <a:pt x="47" y="236"/>
                  </a:lnTo>
                  <a:lnTo>
                    <a:pt x="0" y="20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06"/>
            <p:cNvSpPr/>
            <p:nvPr/>
          </p:nvSpPr>
          <p:spPr bwMode="auto">
            <a:xfrm>
              <a:off x="3057605" y="1795482"/>
              <a:ext cx="448838" cy="885759"/>
            </a:xfrm>
            <a:custGeom>
              <a:avLst/>
              <a:gdLst>
                <a:gd name="T0" fmla="*/ 226 w 226"/>
                <a:gd name="T1" fmla="*/ 0 h 446"/>
                <a:gd name="T2" fmla="*/ 167 w 226"/>
                <a:gd name="T3" fmla="*/ 15 h 446"/>
                <a:gd name="T4" fmla="*/ 114 w 226"/>
                <a:gd name="T5" fmla="*/ 41 h 446"/>
                <a:gd name="T6" fmla="*/ 69 w 226"/>
                <a:gd name="T7" fmla="*/ 79 h 446"/>
                <a:gd name="T8" fmla="*/ 36 w 226"/>
                <a:gd name="T9" fmla="*/ 127 h 446"/>
                <a:gd name="T10" fmla="*/ 12 w 226"/>
                <a:gd name="T11" fmla="*/ 184 h 446"/>
                <a:gd name="T12" fmla="*/ 0 w 226"/>
                <a:gd name="T13" fmla="*/ 239 h 446"/>
                <a:gd name="T14" fmla="*/ 2 w 226"/>
                <a:gd name="T15" fmla="*/ 299 h 446"/>
                <a:gd name="T16" fmla="*/ 19 w 226"/>
                <a:gd name="T17" fmla="*/ 353 h 446"/>
                <a:gd name="T18" fmla="*/ 47 w 226"/>
                <a:gd name="T19" fmla="*/ 403 h 446"/>
                <a:gd name="T20" fmla="*/ 86 w 22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446">
                  <a:moveTo>
                    <a:pt x="226" y="0"/>
                  </a:move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6" y="127"/>
                  </a:lnTo>
                  <a:lnTo>
                    <a:pt x="12" y="184"/>
                  </a:lnTo>
                  <a:lnTo>
                    <a:pt x="0" y="239"/>
                  </a:lnTo>
                  <a:lnTo>
                    <a:pt x="2" y="299"/>
                  </a:lnTo>
                  <a:lnTo>
                    <a:pt x="19" y="353"/>
                  </a:lnTo>
                  <a:lnTo>
                    <a:pt x="47" y="403"/>
                  </a:lnTo>
                  <a:lnTo>
                    <a:pt x="8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07"/>
            <p:cNvSpPr/>
            <p:nvPr/>
          </p:nvSpPr>
          <p:spPr bwMode="auto">
            <a:xfrm>
              <a:off x="3506442" y="1795482"/>
              <a:ext cx="564026" cy="778516"/>
            </a:xfrm>
            <a:custGeom>
              <a:avLst/>
              <a:gdLst>
                <a:gd name="T0" fmla="*/ 236 w 284"/>
                <a:gd name="T1" fmla="*/ 392 h 392"/>
                <a:gd name="T2" fmla="*/ 265 w 284"/>
                <a:gd name="T3" fmla="*/ 344 h 392"/>
                <a:gd name="T4" fmla="*/ 282 w 284"/>
                <a:gd name="T5" fmla="*/ 287 h 392"/>
                <a:gd name="T6" fmla="*/ 284 w 284"/>
                <a:gd name="T7" fmla="*/ 229 h 392"/>
                <a:gd name="T8" fmla="*/ 275 w 284"/>
                <a:gd name="T9" fmla="*/ 175 h 392"/>
                <a:gd name="T10" fmla="*/ 248 w 284"/>
                <a:gd name="T11" fmla="*/ 120 h 392"/>
                <a:gd name="T12" fmla="*/ 215 w 284"/>
                <a:gd name="T13" fmla="*/ 74 h 392"/>
                <a:gd name="T14" fmla="*/ 170 w 284"/>
                <a:gd name="T15" fmla="*/ 39 h 392"/>
                <a:gd name="T16" fmla="*/ 115 w 284"/>
                <a:gd name="T17" fmla="*/ 12 h 392"/>
                <a:gd name="T18" fmla="*/ 58 w 284"/>
                <a:gd name="T19" fmla="*/ 0 h 392"/>
                <a:gd name="T20" fmla="*/ 0 w 284"/>
                <a:gd name="T2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2">
                  <a:moveTo>
                    <a:pt x="236" y="392"/>
                  </a:moveTo>
                  <a:lnTo>
                    <a:pt x="265" y="344"/>
                  </a:lnTo>
                  <a:lnTo>
                    <a:pt x="282" y="287"/>
                  </a:lnTo>
                  <a:lnTo>
                    <a:pt x="284" y="229"/>
                  </a:lnTo>
                  <a:lnTo>
                    <a:pt x="275" y="175"/>
                  </a:lnTo>
                  <a:lnTo>
                    <a:pt x="248" y="120"/>
                  </a:lnTo>
                  <a:lnTo>
                    <a:pt x="215" y="74"/>
                  </a:lnTo>
                  <a:lnTo>
                    <a:pt x="170" y="39"/>
                  </a:lnTo>
                  <a:lnTo>
                    <a:pt x="115" y="12"/>
                  </a:ln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08"/>
            <p:cNvSpPr/>
            <p:nvPr/>
          </p:nvSpPr>
          <p:spPr bwMode="auto">
            <a:xfrm>
              <a:off x="3105269" y="2349578"/>
              <a:ext cx="869871" cy="423020"/>
            </a:xfrm>
            <a:custGeom>
              <a:avLst/>
              <a:gdLst>
                <a:gd name="T0" fmla="*/ 438 w 438"/>
                <a:gd name="T1" fmla="*/ 113 h 213"/>
                <a:gd name="T2" fmla="*/ 400 w 438"/>
                <a:gd name="T3" fmla="*/ 155 h 213"/>
                <a:gd name="T4" fmla="*/ 353 w 438"/>
                <a:gd name="T5" fmla="*/ 187 h 213"/>
                <a:gd name="T6" fmla="*/ 298 w 438"/>
                <a:gd name="T7" fmla="*/ 206 h 213"/>
                <a:gd name="T8" fmla="*/ 241 w 438"/>
                <a:gd name="T9" fmla="*/ 213 h 213"/>
                <a:gd name="T10" fmla="*/ 186 w 438"/>
                <a:gd name="T11" fmla="*/ 206 h 213"/>
                <a:gd name="T12" fmla="*/ 131 w 438"/>
                <a:gd name="T13" fmla="*/ 184 h 213"/>
                <a:gd name="T14" fmla="*/ 83 w 438"/>
                <a:gd name="T15" fmla="*/ 151 h 213"/>
                <a:gd name="T16" fmla="*/ 43 w 438"/>
                <a:gd name="T17" fmla="*/ 108 h 213"/>
                <a:gd name="T18" fmla="*/ 16 w 438"/>
                <a:gd name="T19" fmla="*/ 58 h 213"/>
                <a:gd name="T20" fmla="*/ 0 w 438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213">
                  <a:moveTo>
                    <a:pt x="438" y="113"/>
                  </a:moveTo>
                  <a:lnTo>
                    <a:pt x="400" y="155"/>
                  </a:lnTo>
                  <a:lnTo>
                    <a:pt x="353" y="187"/>
                  </a:lnTo>
                  <a:lnTo>
                    <a:pt x="298" y="206"/>
                  </a:lnTo>
                  <a:lnTo>
                    <a:pt x="241" y="213"/>
                  </a:lnTo>
                  <a:lnTo>
                    <a:pt x="186" y="206"/>
                  </a:lnTo>
                  <a:lnTo>
                    <a:pt x="131" y="184"/>
                  </a:lnTo>
                  <a:lnTo>
                    <a:pt x="83" y="151"/>
                  </a:lnTo>
                  <a:lnTo>
                    <a:pt x="43" y="108"/>
                  </a:lnTo>
                  <a:lnTo>
                    <a:pt x="16" y="5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09"/>
            <p:cNvSpPr/>
            <p:nvPr/>
          </p:nvSpPr>
          <p:spPr bwMode="auto">
            <a:xfrm>
              <a:off x="3728875" y="1839174"/>
              <a:ext cx="379327" cy="881788"/>
            </a:xfrm>
            <a:custGeom>
              <a:avLst/>
              <a:gdLst>
                <a:gd name="T0" fmla="*/ 77 w 191"/>
                <a:gd name="T1" fmla="*/ 0 h 444"/>
                <a:gd name="T2" fmla="*/ 122 w 191"/>
                <a:gd name="T3" fmla="*/ 36 h 444"/>
                <a:gd name="T4" fmla="*/ 158 w 191"/>
                <a:gd name="T5" fmla="*/ 81 h 444"/>
                <a:gd name="T6" fmla="*/ 182 w 191"/>
                <a:gd name="T7" fmla="*/ 133 h 444"/>
                <a:gd name="T8" fmla="*/ 191 w 191"/>
                <a:gd name="T9" fmla="*/ 191 h 444"/>
                <a:gd name="T10" fmla="*/ 189 w 191"/>
                <a:gd name="T11" fmla="*/ 248 h 444"/>
                <a:gd name="T12" fmla="*/ 172 w 191"/>
                <a:gd name="T13" fmla="*/ 303 h 444"/>
                <a:gd name="T14" fmla="*/ 144 w 191"/>
                <a:gd name="T15" fmla="*/ 353 h 444"/>
                <a:gd name="T16" fmla="*/ 103 w 191"/>
                <a:gd name="T17" fmla="*/ 393 h 444"/>
                <a:gd name="T18" fmla="*/ 55 w 191"/>
                <a:gd name="T19" fmla="*/ 424 h 444"/>
                <a:gd name="T20" fmla="*/ 0 w 191"/>
                <a:gd name="T21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4">
                  <a:moveTo>
                    <a:pt x="77" y="0"/>
                  </a:moveTo>
                  <a:lnTo>
                    <a:pt x="122" y="36"/>
                  </a:lnTo>
                  <a:lnTo>
                    <a:pt x="158" y="81"/>
                  </a:lnTo>
                  <a:lnTo>
                    <a:pt x="182" y="133"/>
                  </a:lnTo>
                  <a:lnTo>
                    <a:pt x="191" y="191"/>
                  </a:lnTo>
                  <a:lnTo>
                    <a:pt x="189" y="248"/>
                  </a:lnTo>
                  <a:lnTo>
                    <a:pt x="172" y="303"/>
                  </a:lnTo>
                  <a:lnTo>
                    <a:pt x="144" y="353"/>
                  </a:lnTo>
                  <a:lnTo>
                    <a:pt x="103" y="393"/>
                  </a:lnTo>
                  <a:lnTo>
                    <a:pt x="55" y="424"/>
                  </a:lnTo>
                  <a:lnTo>
                    <a:pt x="0" y="44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10"/>
            <p:cNvSpPr/>
            <p:nvPr/>
          </p:nvSpPr>
          <p:spPr bwMode="auto">
            <a:xfrm>
              <a:off x="3009941" y="1980180"/>
              <a:ext cx="488558" cy="840081"/>
            </a:xfrm>
            <a:custGeom>
              <a:avLst/>
              <a:gdLst>
                <a:gd name="T0" fmla="*/ 69 w 246"/>
                <a:gd name="T1" fmla="*/ 0 h 423"/>
                <a:gd name="T2" fmla="*/ 33 w 246"/>
                <a:gd name="T3" fmla="*/ 46 h 423"/>
                <a:gd name="T4" fmla="*/ 9 w 246"/>
                <a:gd name="T5" fmla="*/ 101 h 423"/>
                <a:gd name="T6" fmla="*/ 0 w 246"/>
                <a:gd name="T7" fmla="*/ 158 h 423"/>
                <a:gd name="T8" fmla="*/ 2 w 246"/>
                <a:gd name="T9" fmla="*/ 217 h 423"/>
                <a:gd name="T10" fmla="*/ 19 w 246"/>
                <a:gd name="T11" fmla="*/ 272 h 423"/>
                <a:gd name="T12" fmla="*/ 48 w 246"/>
                <a:gd name="T13" fmla="*/ 322 h 423"/>
                <a:gd name="T14" fmla="*/ 88 w 246"/>
                <a:gd name="T15" fmla="*/ 365 h 423"/>
                <a:gd name="T16" fmla="*/ 136 w 246"/>
                <a:gd name="T17" fmla="*/ 396 h 423"/>
                <a:gd name="T18" fmla="*/ 188 w 246"/>
                <a:gd name="T19" fmla="*/ 415 h 423"/>
                <a:gd name="T20" fmla="*/ 246 w 246"/>
                <a:gd name="T2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423">
                  <a:moveTo>
                    <a:pt x="69" y="0"/>
                  </a:moveTo>
                  <a:lnTo>
                    <a:pt x="33" y="46"/>
                  </a:lnTo>
                  <a:lnTo>
                    <a:pt x="9" y="101"/>
                  </a:lnTo>
                  <a:lnTo>
                    <a:pt x="0" y="158"/>
                  </a:lnTo>
                  <a:lnTo>
                    <a:pt x="2" y="217"/>
                  </a:lnTo>
                  <a:lnTo>
                    <a:pt x="19" y="272"/>
                  </a:lnTo>
                  <a:lnTo>
                    <a:pt x="48" y="322"/>
                  </a:lnTo>
                  <a:lnTo>
                    <a:pt x="88" y="365"/>
                  </a:lnTo>
                  <a:lnTo>
                    <a:pt x="136" y="396"/>
                  </a:lnTo>
                  <a:lnTo>
                    <a:pt x="188" y="415"/>
                  </a:lnTo>
                  <a:lnTo>
                    <a:pt x="246" y="42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11"/>
            <p:cNvSpPr/>
            <p:nvPr/>
          </p:nvSpPr>
          <p:spPr bwMode="auto">
            <a:xfrm>
              <a:off x="3133073" y="1966279"/>
              <a:ext cx="595802" cy="762627"/>
            </a:xfrm>
            <a:custGeom>
              <a:avLst/>
              <a:gdLst>
                <a:gd name="T0" fmla="*/ 33 w 300"/>
                <a:gd name="T1" fmla="*/ 0 h 384"/>
                <a:gd name="T2" fmla="*/ 9 w 300"/>
                <a:gd name="T3" fmla="*/ 55 h 384"/>
                <a:gd name="T4" fmla="*/ 0 w 300"/>
                <a:gd name="T5" fmla="*/ 112 h 384"/>
                <a:gd name="T6" fmla="*/ 2 w 300"/>
                <a:gd name="T7" fmla="*/ 172 h 384"/>
                <a:gd name="T8" fmla="*/ 17 w 300"/>
                <a:gd name="T9" fmla="*/ 229 h 384"/>
                <a:gd name="T10" fmla="*/ 45 w 300"/>
                <a:gd name="T11" fmla="*/ 279 h 384"/>
                <a:gd name="T12" fmla="*/ 86 w 300"/>
                <a:gd name="T13" fmla="*/ 322 h 384"/>
                <a:gd name="T14" fmla="*/ 133 w 300"/>
                <a:gd name="T15" fmla="*/ 356 h 384"/>
                <a:gd name="T16" fmla="*/ 186 w 300"/>
                <a:gd name="T17" fmla="*/ 377 h 384"/>
                <a:gd name="T18" fmla="*/ 243 w 300"/>
                <a:gd name="T19" fmla="*/ 384 h 384"/>
                <a:gd name="T20" fmla="*/ 300 w 300"/>
                <a:gd name="T21" fmla="*/ 38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84">
                  <a:moveTo>
                    <a:pt x="33" y="0"/>
                  </a:moveTo>
                  <a:lnTo>
                    <a:pt x="9" y="55"/>
                  </a:lnTo>
                  <a:lnTo>
                    <a:pt x="0" y="112"/>
                  </a:lnTo>
                  <a:lnTo>
                    <a:pt x="2" y="172"/>
                  </a:lnTo>
                  <a:lnTo>
                    <a:pt x="17" y="229"/>
                  </a:lnTo>
                  <a:lnTo>
                    <a:pt x="45" y="279"/>
                  </a:lnTo>
                  <a:lnTo>
                    <a:pt x="86" y="322"/>
                  </a:lnTo>
                  <a:lnTo>
                    <a:pt x="133" y="356"/>
                  </a:lnTo>
                  <a:lnTo>
                    <a:pt x="186" y="377"/>
                  </a:lnTo>
                  <a:lnTo>
                    <a:pt x="243" y="384"/>
                  </a:lnTo>
                  <a:lnTo>
                    <a:pt x="300" y="38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12"/>
            <p:cNvSpPr/>
            <p:nvPr/>
          </p:nvSpPr>
          <p:spPr bwMode="auto">
            <a:xfrm>
              <a:off x="3150947" y="1668377"/>
              <a:ext cx="1000947" cy="1018822"/>
            </a:xfrm>
            <a:custGeom>
              <a:avLst/>
              <a:gdLst>
                <a:gd name="T0" fmla="*/ 482 w 504"/>
                <a:gd name="T1" fmla="*/ 343 h 513"/>
                <a:gd name="T2" fmla="*/ 501 w 504"/>
                <a:gd name="T3" fmla="*/ 289 h 513"/>
                <a:gd name="T4" fmla="*/ 504 w 504"/>
                <a:gd name="T5" fmla="*/ 231 h 513"/>
                <a:gd name="T6" fmla="*/ 497 w 504"/>
                <a:gd name="T7" fmla="*/ 176 h 513"/>
                <a:gd name="T8" fmla="*/ 473 w 504"/>
                <a:gd name="T9" fmla="*/ 124 h 513"/>
                <a:gd name="T10" fmla="*/ 439 w 504"/>
                <a:gd name="T11" fmla="*/ 76 h 513"/>
                <a:gd name="T12" fmla="*/ 394 w 504"/>
                <a:gd name="T13" fmla="*/ 41 h 513"/>
                <a:gd name="T14" fmla="*/ 342 w 504"/>
                <a:gd name="T15" fmla="*/ 14 h 513"/>
                <a:gd name="T16" fmla="*/ 287 w 504"/>
                <a:gd name="T17" fmla="*/ 0 h 513"/>
                <a:gd name="T18" fmla="*/ 227 w 504"/>
                <a:gd name="T19" fmla="*/ 0 h 513"/>
                <a:gd name="T20" fmla="*/ 170 w 504"/>
                <a:gd name="T21" fmla="*/ 14 h 513"/>
                <a:gd name="T22" fmla="*/ 117 w 504"/>
                <a:gd name="T23" fmla="*/ 41 h 513"/>
                <a:gd name="T24" fmla="*/ 72 w 504"/>
                <a:gd name="T25" fmla="*/ 79 h 513"/>
                <a:gd name="T26" fmla="*/ 36 w 504"/>
                <a:gd name="T27" fmla="*/ 124 h 513"/>
                <a:gd name="T28" fmla="*/ 12 w 504"/>
                <a:gd name="T29" fmla="*/ 179 h 513"/>
                <a:gd name="T30" fmla="*/ 0 w 504"/>
                <a:gd name="T31" fmla="*/ 236 h 513"/>
                <a:gd name="T32" fmla="*/ 3 w 504"/>
                <a:gd name="T33" fmla="*/ 296 h 513"/>
                <a:gd name="T34" fmla="*/ 20 w 504"/>
                <a:gd name="T35" fmla="*/ 353 h 513"/>
                <a:gd name="T36" fmla="*/ 48 w 504"/>
                <a:gd name="T37" fmla="*/ 405 h 513"/>
                <a:gd name="T38" fmla="*/ 86 w 504"/>
                <a:gd name="T39" fmla="*/ 448 h 513"/>
                <a:gd name="T40" fmla="*/ 134 w 504"/>
                <a:gd name="T41" fmla="*/ 482 h 513"/>
                <a:gd name="T42" fmla="*/ 189 w 504"/>
                <a:gd name="T43" fmla="*/ 503 h 513"/>
                <a:gd name="T44" fmla="*/ 246 w 504"/>
                <a:gd name="T45" fmla="*/ 513 h 513"/>
                <a:gd name="T46" fmla="*/ 303 w 504"/>
                <a:gd name="T47" fmla="*/ 508 h 513"/>
                <a:gd name="T48" fmla="*/ 358 w 504"/>
                <a:gd name="T49" fmla="*/ 489 h 513"/>
                <a:gd name="T50" fmla="*/ 406 w 504"/>
                <a:gd name="T51" fmla="*/ 458 h 513"/>
                <a:gd name="T52" fmla="*/ 447 w 504"/>
                <a:gd name="T53" fmla="*/ 417 h 513"/>
                <a:gd name="T54" fmla="*/ 475 w 504"/>
                <a:gd name="T55" fmla="*/ 367 h 513"/>
                <a:gd name="T56" fmla="*/ 492 w 504"/>
                <a:gd name="T57" fmla="*/ 312 h 513"/>
                <a:gd name="T58" fmla="*/ 497 w 504"/>
                <a:gd name="T59" fmla="*/ 255 h 513"/>
                <a:gd name="T60" fmla="*/ 487 w 504"/>
                <a:gd name="T61" fmla="*/ 20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4" h="513">
                  <a:moveTo>
                    <a:pt x="482" y="343"/>
                  </a:moveTo>
                  <a:lnTo>
                    <a:pt x="501" y="289"/>
                  </a:lnTo>
                  <a:lnTo>
                    <a:pt x="504" y="231"/>
                  </a:lnTo>
                  <a:lnTo>
                    <a:pt x="497" y="176"/>
                  </a:lnTo>
                  <a:lnTo>
                    <a:pt x="473" y="124"/>
                  </a:lnTo>
                  <a:lnTo>
                    <a:pt x="439" y="76"/>
                  </a:lnTo>
                  <a:lnTo>
                    <a:pt x="394" y="41"/>
                  </a:lnTo>
                  <a:lnTo>
                    <a:pt x="342" y="14"/>
                  </a:lnTo>
                  <a:lnTo>
                    <a:pt x="287" y="0"/>
                  </a:lnTo>
                  <a:lnTo>
                    <a:pt x="227" y="0"/>
                  </a:lnTo>
                  <a:lnTo>
                    <a:pt x="170" y="14"/>
                  </a:lnTo>
                  <a:lnTo>
                    <a:pt x="117" y="41"/>
                  </a:lnTo>
                  <a:lnTo>
                    <a:pt x="72" y="79"/>
                  </a:lnTo>
                  <a:lnTo>
                    <a:pt x="36" y="124"/>
                  </a:lnTo>
                  <a:lnTo>
                    <a:pt x="12" y="179"/>
                  </a:lnTo>
                  <a:lnTo>
                    <a:pt x="0" y="236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48" y="405"/>
                  </a:lnTo>
                  <a:lnTo>
                    <a:pt x="86" y="448"/>
                  </a:lnTo>
                  <a:lnTo>
                    <a:pt x="134" y="482"/>
                  </a:lnTo>
                  <a:lnTo>
                    <a:pt x="189" y="503"/>
                  </a:lnTo>
                  <a:lnTo>
                    <a:pt x="246" y="513"/>
                  </a:lnTo>
                  <a:lnTo>
                    <a:pt x="303" y="508"/>
                  </a:lnTo>
                  <a:lnTo>
                    <a:pt x="358" y="489"/>
                  </a:lnTo>
                  <a:lnTo>
                    <a:pt x="406" y="458"/>
                  </a:lnTo>
                  <a:lnTo>
                    <a:pt x="447" y="417"/>
                  </a:lnTo>
                  <a:lnTo>
                    <a:pt x="475" y="367"/>
                  </a:lnTo>
                  <a:lnTo>
                    <a:pt x="492" y="312"/>
                  </a:lnTo>
                  <a:lnTo>
                    <a:pt x="497" y="255"/>
                  </a:lnTo>
                  <a:lnTo>
                    <a:pt x="487" y="20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13"/>
            <p:cNvSpPr/>
            <p:nvPr/>
          </p:nvSpPr>
          <p:spPr bwMode="auto">
            <a:xfrm>
              <a:off x="3198611" y="2311844"/>
              <a:ext cx="909591" cy="323719"/>
            </a:xfrm>
            <a:custGeom>
              <a:avLst/>
              <a:gdLst>
                <a:gd name="T0" fmla="*/ 458 w 458"/>
                <a:gd name="T1" fmla="*/ 19 h 163"/>
                <a:gd name="T2" fmla="*/ 430 w 458"/>
                <a:gd name="T3" fmla="*/ 70 h 163"/>
                <a:gd name="T4" fmla="*/ 389 w 458"/>
                <a:gd name="T5" fmla="*/ 110 h 163"/>
                <a:gd name="T6" fmla="*/ 339 w 458"/>
                <a:gd name="T7" fmla="*/ 139 h 163"/>
                <a:gd name="T8" fmla="*/ 284 w 458"/>
                <a:gd name="T9" fmla="*/ 158 h 163"/>
                <a:gd name="T10" fmla="*/ 227 w 458"/>
                <a:gd name="T11" fmla="*/ 163 h 163"/>
                <a:gd name="T12" fmla="*/ 170 w 458"/>
                <a:gd name="T13" fmla="*/ 153 h 163"/>
                <a:gd name="T14" fmla="*/ 115 w 458"/>
                <a:gd name="T15" fmla="*/ 132 h 163"/>
                <a:gd name="T16" fmla="*/ 67 w 458"/>
                <a:gd name="T17" fmla="*/ 98 h 163"/>
                <a:gd name="T18" fmla="*/ 31 w 458"/>
                <a:gd name="T19" fmla="*/ 55 h 163"/>
                <a:gd name="T20" fmla="*/ 0 w 458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63">
                  <a:moveTo>
                    <a:pt x="458" y="19"/>
                  </a:moveTo>
                  <a:lnTo>
                    <a:pt x="430" y="70"/>
                  </a:lnTo>
                  <a:lnTo>
                    <a:pt x="389" y="110"/>
                  </a:lnTo>
                  <a:lnTo>
                    <a:pt x="339" y="139"/>
                  </a:lnTo>
                  <a:lnTo>
                    <a:pt x="284" y="158"/>
                  </a:lnTo>
                  <a:lnTo>
                    <a:pt x="227" y="163"/>
                  </a:lnTo>
                  <a:lnTo>
                    <a:pt x="170" y="153"/>
                  </a:lnTo>
                  <a:lnTo>
                    <a:pt x="115" y="132"/>
                  </a:lnTo>
                  <a:lnTo>
                    <a:pt x="67" y="98"/>
                  </a:lnTo>
                  <a:lnTo>
                    <a:pt x="31" y="55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14"/>
            <p:cNvSpPr/>
            <p:nvPr/>
          </p:nvSpPr>
          <p:spPr bwMode="auto">
            <a:xfrm>
              <a:off x="3160877" y="1616741"/>
              <a:ext cx="994990" cy="965200"/>
            </a:xfrm>
            <a:custGeom>
              <a:avLst/>
              <a:gdLst>
                <a:gd name="T0" fmla="*/ 12 w 501"/>
                <a:gd name="T1" fmla="*/ 150 h 486"/>
                <a:gd name="T2" fmla="*/ 0 w 501"/>
                <a:gd name="T3" fmla="*/ 207 h 486"/>
                <a:gd name="T4" fmla="*/ 3 w 501"/>
                <a:gd name="T5" fmla="*/ 267 h 486"/>
                <a:gd name="T6" fmla="*/ 19 w 501"/>
                <a:gd name="T7" fmla="*/ 324 h 486"/>
                <a:gd name="T8" fmla="*/ 46 w 501"/>
                <a:gd name="T9" fmla="*/ 374 h 486"/>
                <a:gd name="T10" fmla="*/ 88 w 501"/>
                <a:gd name="T11" fmla="*/ 422 h 486"/>
                <a:gd name="T12" fmla="*/ 134 w 501"/>
                <a:gd name="T13" fmla="*/ 455 h 486"/>
                <a:gd name="T14" fmla="*/ 186 w 501"/>
                <a:gd name="T15" fmla="*/ 477 h 486"/>
                <a:gd name="T16" fmla="*/ 246 w 501"/>
                <a:gd name="T17" fmla="*/ 486 h 486"/>
                <a:gd name="T18" fmla="*/ 303 w 501"/>
                <a:gd name="T19" fmla="*/ 482 h 486"/>
                <a:gd name="T20" fmla="*/ 358 w 501"/>
                <a:gd name="T21" fmla="*/ 465 h 486"/>
                <a:gd name="T22" fmla="*/ 408 w 501"/>
                <a:gd name="T23" fmla="*/ 434 h 486"/>
                <a:gd name="T24" fmla="*/ 449 w 501"/>
                <a:gd name="T25" fmla="*/ 393 h 486"/>
                <a:gd name="T26" fmla="*/ 480 w 501"/>
                <a:gd name="T27" fmla="*/ 346 h 486"/>
                <a:gd name="T28" fmla="*/ 496 w 501"/>
                <a:gd name="T29" fmla="*/ 291 h 486"/>
                <a:gd name="T30" fmla="*/ 501 w 501"/>
                <a:gd name="T31" fmla="*/ 233 h 486"/>
                <a:gd name="T32" fmla="*/ 494 w 501"/>
                <a:gd name="T33" fmla="*/ 176 h 486"/>
                <a:gd name="T34" fmla="*/ 473 w 501"/>
                <a:gd name="T35" fmla="*/ 124 h 486"/>
                <a:gd name="T36" fmla="*/ 437 w 501"/>
                <a:gd name="T37" fmla="*/ 78 h 486"/>
                <a:gd name="T38" fmla="*/ 394 w 501"/>
                <a:gd name="T39" fmla="*/ 40 h 486"/>
                <a:gd name="T40" fmla="*/ 344 w 501"/>
                <a:gd name="T41" fmla="*/ 14 h 486"/>
                <a:gd name="T42" fmla="*/ 286 w 501"/>
                <a:gd name="T43" fmla="*/ 0 h 486"/>
                <a:gd name="T44" fmla="*/ 229 w 501"/>
                <a:gd name="T45" fmla="*/ 0 h 486"/>
                <a:gd name="T46" fmla="*/ 172 w 501"/>
                <a:gd name="T47" fmla="*/ 14 h 486"/>
                <a:gd name="T48" fmla="*/ 119 w 501"/>
                <a:gd name="T49" fmla="*/ 38 h 486"/>
                <a:gd name="T50" fmla="*/ 74 w 501"/>
                <a:gd name="T51" fmla="*/ 76 h 486"/>
                <a:gd name="T52" fmla="*/ 36 w 501"/>
                <a:gd name="T53" fmla="*/ 124 h 486"/>
                <a:gd name="T54" fmla="*/ 12 w 501"/>
                <a:gd name="T55" fmla="*/ 176 h 486"/>
                <a:gd name="T56" fmla="*/ 3 w 501"/>
                <a:gd name="T57" fmla="*/ 236 h 486"/>
                <a:gd name="T58" fmla="*/ 5 w 501"/>
                <a:gd name="T59" fmla="*/ 296 h 486"/>
                <a:gd name="T60" fmla="*/ 19 w 501"/>
                <a:gd name="T61" fmla="*/ 35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1" h="486">
                  <a:moveTo>
                    <a:pt x="12" y="150"/>
                  </a:moveTo>
                  <a:lnTo>
                    <a:pt x="0" y="207"/>
                  </a:lnTo>
                  <a:lnTo>
                    <a:pt x="3" y="267"/>
                  </a:lnTo>
                  <a:lnTo>
                    <a:pt x="19" y="324"/>
                  </a:lnTo>
                  <a:lnTo>
                    <a:pt x="46" y="374"/>
                  </a:lnTo>
                  <a:lnTo>
                    <a:pt x="88" y="422"/>
                  </a:lnTo>
                  <a:lnTo>
                    <a:pt x="134" y="455"/>
                  </a:lnTo>
                  <a:lnTo>
                    <a:pt x="186" y="477"/>
                  </a:lnTo>
                  <a:lnTo>
                    <a:pt x="246" y="486"/>
                  </a:lnTo>
                  <a:lnTo>
                    <a:pt x="303" y="482"/>
                  </a:lnTo>
                  <a:lnTo>
                    <a:pt x="358" y="465"/>
                  </a:lnTo>
                  <a:lnTo>
                    <a:pt x="408" y="434"/>
                  </a:lnTo>
                  <a:lnTo>
                    <a:pt x="449" y="393"/>
                  </a:lnTo>
                  <a:lnTo>
                    <a:pt x="480" y="346"/>
                  </a:lnTo>
                  <a:lnTo>
                    <a:pt x="496" y="291"/>
                  </a:lnTo>
                  <a:lnTo>
                    <a:pt x="501" y="233"/>
                  </a:lnTo>
                  <a:lnTo>
                    <a:pt x="494" y="176"/>
                  </a:lnTo>
                  <a:lnTo>
                    <a:pt x="473" y="124"/>
                  </a:lnTo>
                  <a:lnTo>
                    <a:pt x="437" y="78"/>
                  </a:lnTo>
                  <a:lnTo>
                    <a:pt x="394" y="40"/>
                  </a:lnTo>
                  <a:lnTo>
                    <a:pt x="344" y="14"/>
                  </a:lnTo>
                  <a:lnTo>
                    <a:pt x="286" y="0"/>
                  </a:lnTo>
                  <a:lnTo>
                    <a:pt x="229" y="0"/>
                  </a:lnTo>
                  <a:lnTo>
                    <a:pt x="172" y="14"/>
                  </a:lnTo>
                  <a:lnTo>
                    <a:pt x="119" y="38"/>
                  </a:lnTo>
                  <a:lnTo>
                    <a:pt x="74" y="76"/>
                  </a:lnTo>
                  <a:lnTo>
                    <a:pt x="36" y="124"/>
                  </a:lnTo>
                  <a:lnTo>
                    <a:pt x="12" y="176"/>
                  </a:lnTo>
                  <a:lnTo>
                    <a:pt x="3" y="236"/>
                  </a:lnTo>
                  <a:lnTo>
                    <a:pt x="5" y="296"/>
                  </a:lnTo>
                  <a:lnTo>
                    <a:pt x="19" y="35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15"/>
            <p:cNvSpPr/>
            <p:nvPr/>
          </p:nvSpPr>
          <p:spPr bwMode="auto">
            <a:xfrm>
              <a:off x="3516373" y="1815341"/>
              <a:ext cx="635523" cy="714963"/>
            </a:xfrm>
            <a:custGeom>
              <a:avLst/>
              <a:gdLst>
                <a:gd name="T0" fmla="*/ 289 w 320"/>
                <a:gd name="T1" fmla="*/ 0 h 360"/>
                <a:gd name="T2" fmla="*/ 310 w 320"/>
                <a:gd name="T3" fmla="*/ 52 h 360"/>
                <a:gd name="T4" fmla="*/ 320 w 320"/>
                <a:gd name="T5" fmla="*/ 110 h 360"/>
                <a:gd name="T6" fmla="*/ 313 w 320"/>
                <a:gd name="T7" fmla="*/ 167 h 360"/>
                <a:gd name="T8" fmla="*/ 296 w 320"/>
                <a:gd name="T9" fmla="*/ 219 h 360"/>
                <a:gd name="T10" fmla="*/ 265 w 320"/>
                <a:gd name="T11" fmla="*/ 269 h 360"/>
                <a:gd name="T12" fmla="*/ 222 w 320"/>
                <a:gd name="T13" fmla="*/ 310 h 360"/>
                <a:gd name="T14" fmla="*/ 172 w 320"/>
                <a:gd name="T15" fmla="*/ 339 h 360"/>
                <a:gd name="T16" fmla="*/ 117 w 320"/>
                <a:gd name="T17" fmla="*/ 355 h 360"/>
                <a:gd name="T18" fmla="*/ 60 w 320"/>
                <a:gd name="T19" fmla="*/ 360 h 360"/>
                <a:gd name="T20" fmla="*/ 0 w 320"/>
                <a:gd name="T21" fmla="*/ 35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360">
                  <a:moveTo>
                    <a:pt x="289" y="0"/>
                  </a:moveTo>
                  <a:lnTo>
                    <a:pt x="310" y="52"/>
                  </a:lnTo>
                  <a:lnTo>
                    <a:pt x="320" y="110"/>
                  </a:lnTo>
                  <a:lnTo>
                    <a:pt x="313" y="167"/>
                  </a:lnTo>
                  <a:lnTo>
                    <a:pt x="296" y="219"/>
                  </a:lnTo>
                  <a:lnTo>
                    <a:pt x="265" y="269"/>
                  </a:lnTo>
                  <a:lnTo>
                    <a:pt x="222" y="310"/>
                  </a:lnTo>
                  <a:lnTo>
                    <a:pt x="172" y="339"/>
                  </a:lnTo>
                  <a:lnTo>
                    <a:pt x="117" y="355"/>
                  </a:lnTo>
                  <a:lnTo>
                    <a:pt x="60" y="360"/>
                  </a:lnTo>
                  <a:lnTo>
                    <a:pt x="0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16"/>
            <p:cNvSpPr/>
            <p:nvPr/>
          </p:nvSpPr>
          <p:spPr bwMode="auto">
            <a:xfrm>
              <a:off x="3146975" y="1586951"/>
              <a:ext cx="369397" cy="925480"/>
            </a:xfrm>
            <a:custGeom>
              <a:avLst/>
              <a:gdLst>
                <a:gd name="T0" fmla="*/ 117 w 186"/>
                <a:gd name="T1" fmla="*/ 0 h 466"/>
                <a:gd name="T2" fmla="*/ 72 w 186"/>
                <a:gd name="T3" fmla="*/ 39 h 466"/>
                <a:gd name="T4" fmla="*/ 36 w 186"/>
                <a:gd name="T5" fmla="*/ 84 h 466"/>
                <a:gd name="T6" fmla="*/ 14 w 186"/>
                <a:gd name="T7" fmla="*/ 136 h 466"/>
                <a:gd name="T8" fmla="*/ 0 w 186"/>
                <a:gd name="T9" fmla="*/ 196 h 466"/>
                <a:gd name="T10" fmla="*/ 2 w 186"/>
                <a:gd name="T11" fmla="*/ 256 h 466"/>
                <a:gd name="T12" fmla="*/ 17 w 186"/>
                <a:gd name="T13" fmla="*/ 311 h 466"/>
                <a:gd name="T14" fmla="*/ 45 w 186"/>
                <a:gd name="T15" fmla="*/ 363 h 466"/>
                <a:gd name="T16" fmla="*/ 84 w 186"/>
                <a:gd name="T17" fmla="*/ 408 h 466"/>
                <a:gd name="T18" fmla="*/ 134 w 186"/>
                <a:gd name="T19" fmla="*/ 444 h 466"/>
                <a:gd name="T20" fmla="*/ 186 w 186"/>
                <a:gd name="T21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466">
                  <a:moveTo>
                    <a:pt x="117" y="0"/>
                  </a:moveTo>
                  <a:lnTo>
                    <a:pt x="72" y="39"/>
                  </a:lnTo>
                  <a:lnTo>
                    <a:pt x="36" y="84"/>
                  </a:lnTo>
                  <a:lnTo>
                    <a:pt x="14" y="136"/>
                  </a:lnTo>
                  <a:lnTo>
                    <a:pt x="0" y="196"/>
                  </a:lnTo>
                  <a:lnTo>
                    <a:pt x="2" y="256"/>
                  </a:lnTo>
                  <a:lnTo>
                    <a:pt x="17" y="311"/>
                  </a:lnTo>
                  <a:lnTo>
                    <a:pt x="45" y="363"/>
                  </a:lnTo>
                  <a:lnTo>
                    <a:pt x="84" y="408"/>
                  </a:lnTo>
                  <a:lnTo>
                    <a:pt x="134" y="444"/>
                  </a:lnTo>
                  <a:lnTo>
                    <a:pt x="186" y="46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17"/>
            <p:cNvSpPr/>
            <p:nvPr/>
          </p:nvSpPr>
          <p:spPr bwMode="auto">
            <a:xfrm>
              <a:off x="3379338" y="1511482"/>
              <a:ext cx="748725" cy="587859"/>
            </a:xfrm>
            <a:custGeom>
              <a:avLst/>
              <a:gdLst>
                <a:gd name="T0" fmla="*/ 372 w 377"/>
                <a:gd name="T1" fmla="*/ 296 h 296"/>
                <a:gd name="T2" fmla="*/ 377 w 377"/>
                <a:gd name="T3" fmla="*/ 239 h 296"/>
                <a:gd name="T4" fmla="*/ 370 w 377"/>
                <a:gd name="T5" fmla="*/ 182 h 296"/>
                <a:gd name="T6" fmla="*/ 351 w 377"/>
                <a:gd name="T7" fmla="*/ 129 h 296"/>
                <a:gd name="T8" fmla="*/ 317 w 377"/>
                <a:gd name="T9" fmla="*/ 81 h 296"/>
                <a:gd name="T10" fmla="*/ 274 w 377"/>
                <a:gd name="T11" fmla="*/ 43 h 296"/>
                <a:gd name="T12" fmla="*/ 224 w 377"/>
                <a:gd name="T13" fmla="*/ 17 h 296"/>
                <a:gd name="T14" fmla="*/ 167 w 377"/>
                <a:gd name="T15" fmla="*/ 3 h 296"/>
                <a:gd name="T16" fmla="*/ 110 w 377"/>
                <a:gd name="T17" fmla="*/ 0 h 296"/>
                <a:gd name="T18" fmla="*/ 52 w 377"/>
                <a:gd name="T19" fmla="*/ 15 h 296"/>
                <a:gd name="T20" fmla="*/ 0 w 377"/>
                <a:gd name="T21" fmla="*/ 3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96">
                  <a:moveTo>
                    <a:pt x="372" y="296"/>
                  </a:moveTo>
                  <a:lnTo>
                    <a:pt x="377" y="239"/>
                  </a:lnTo>
                  <a:lnTo>
                    <a:pt x="370" y="182"/>
                  </a:lnTo>
                  <a:lnTo>
                    <a:pt x="351" y="129"/>
                  </a:lnTo>
                  <a:lnTo>
                    <a:pt x="317" y="81"/>
                  </a:lnTo>
                  <a:lnTo>
                    <a:pt x="274" y="43"/>
                  </a:lnTo>
                  <a:lnTo>
                    <a:pt x="224" y="17"/>
                  </a:lnTo>
                  <a:lnTo>
                    <a:pt x="167" y="3"/>
                  </a:lnTo>
                  <a:lnTo>
                    <a:pt x="110" y="0"/>
                  </a:lnTo>
                  <a:lnTo>
                    <a:pt x="52" y="15"/>
                  </a:lnTo>
                  <a:lnTo>
                    <a:pt x="0" y="3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18"/>
            <p:cNvSpPr/>
            <p:nvPr/>
          </p:nvSpPr>
          <p:spPr bwMode="auto">
            <a:xfrm>
              <a:off x="3212514" y="2099341"/>
              <a:ext cx="905619" cy="383299"/>
            </a:xfrm>
            <a:custGeom>
              <a:avLst/>
              <a:gdLst>
                <a:gd name="T0" fmla="*/ 456 w 456"/>
                <a:gd name="T1" fmla="*/ 0 h 193"/>
                <a:gd name="T2" fmla="*/ 437 w 456"/>
                <a:gd name="T3" fmla="*/ 55 h 193"/>
                <a:gd name="T4" fmla="*/ 406 w 456"/>
                <a:gd name="T5" fmla="*/ 103 h 193"/>
                <a:gd name="T6" fmla="*/ 363 w 456"/>
                <a:gd name="T7" fmla="*/ 143 h 193"/>
                <a:gd name="T8" fmla="*/ 313 w 456"/>
                <a:gd name="T9" fmla="*/ 172 h 193"/>
                <a:gd name="T10" fmla="*/ 258 w 456"/>
                <a:gd name="T11" fmla="*/ 188 h 193"/>
                <a:gd name="T12" fmla="*/ 198 w 456"/>
                <a:gd name="T13" fmla="*/ 193 h 193"/>
                <a:gd name="T14" fmla="*/ 144 w 456"/>
                <a:gd name="T15" fmla="*/ 184 h 193"/>
                <a:gd name="T16" fmla="*/ 86 w 456"/>
                <a:gd name="T17" fmla="*/ 160 h 193"/>
                <a:gd name="T18" fmla="*/ 39 w 456"/>
                <a:gd name="T19" fmla="*/ 126 h 193"/>
                <a:gd name="T20" fmla="*/ 0 w 456"/>
                <a:gd name="T21" fmla="*/ 8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93">
                  <a:moveTo>
                    <a:pt x="456" y="0"/>
                  </a:moveTo>
                  <a:lnTo>
                    <a:pt x="437" y="55"/>
                  </a:lnTo>
                  <a:lnTo>
                    <a:pt x="406" y="103"/>
                  </a:lnTo>
                  <a:lnTo>
                    <a:pt x="363" y="143"/>
                  </a:lnTo>
                  <a:lnTo>
                    <a:pt x="313" y="172"/>
                  </a:lnTo>
                  <a:lnTo>
                    <a:pt x="258" y="188"/>
                  </a:lnTo>
                  <a:lnTo>
                    <a:pt x="198" y="193"/>
                  </a:lnTo>
                  <a:lnTo>
                    <a:pt x="144" y="184"/>
                  </a:lnTo>
                  <a:lnTo>
                    <a:pt x="86" y="160"/>
                  </a:lnTo>
                  <a:lnTo>
                    <a:pt x="39" y="126"/>
                  </a:lnTo>
                  <a:lnTo>
                    <a:pt x="0" y="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19"/>
            <p:cNvSpPr/>
            <p:nvPr/>
          </p:nvSpPr>
          <p:spPr bwMode="auto">
            <a:xfrm>
              <a:off x="3146975" y="1819314"/>
              <a:ext cx="881787" cy="460754"/>
            </a:xfrm>
            <a:custGeom>
              <a:avLst/>
              <a:gdLst>
                <a:gd name="T0" fmla="*/ 0 w 444"/>
                <a:gd name="T1" fmla="*/ 81 h 232"/>
                <a:gd name="T2" fmla="*/ 45 w 444"/>
                <a:gd name="T3" fmla="*/ 43 h 232"/>
                <a:gd name="T4" fmla="*/ 98 w 444"/>
                <a:gd name="T5" fmla="*/ 15 h 232"/>
                <a:gd name="T6" fmla="*/ 155 w 444"/>
                <a:gd name="T7" fmla="*/ 0 h 232"/>
                <a:gd name="T8" fmla="*/ 215 w 444"/>
                <a:gd name="T9" fmla="*/ 0 h 232"/>
                <a:gd name="T10" fmla="*/ 272 w 444"/>
                <a:gd name="T11" fmla="*/ 12 h 232"/>
                <a:gd name="T12" fmla="*/ 324 w 444"/>
                <a:gd name="T13" fmla="*/ 38 h 232"/>
                <a:gd name="T14" fmla="*/ 370 w 444"/>
                <a:gd name="T15" fmla="*/ 74 h 232"/>
                <a:gd name="T16" fmla="*/ 408 w 444"/>
                <a:gd name="T17" fmla="*/ 122 h 232"/>
                <a:gd name="T18" fmla="*/ 432 w 444"/>
                <a:gd name="T19" fmla="*/ 174 h 232"/>
                <a:gd name="T20" fmla="*/ 444 w 444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4" h="232">
                  <a:moveTo>
                    <a:pt x="0" y="81"/>
                  </a:moveTo>
                  <a:lnTo>
                    <a:pt x="45" y="43"/>
                  </a:lnTo>
                  <a:lnTo>
                    <a:pt x="98" y="15"/>
                  </a:lnTo>
                  <a:lnTo>
                    <a:pt x="155" y="0"/>
                  </a:lnTo>
                  <a:lnTo>
                    <a:pt x="215" y="0"/>
                  </a:lnTo>
                  <a:lnTo>
                    <a:pt x="272" y="12"/>
                  </a:lnTo>
                  <a:lnTo>
                    <a:pt x="324" y="38"/>
                  </a:lnTo>
                  <a:lnTo>
                    <a:pt x="370" y="74"/>
                  </a:lnTo>
                  <a:lnTo>
                    <a:pt x="408" y="122"/>
                  </a:lnTo>
                  <a:lnTo>
                    <a:pt x="432" y="174"/>
                  </a:lnTo>
                  <a:lnTo>
                    <a:pt x="444" y="23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20"/>
            <p:cNvSpPr/>
            <p:nvPr/>
          </p:nvSpPr>
          <p:spPr bwMode="auto">
            <a:xfrm>
              <a:off x="3123143" y="1469776"/>
              <a:ext cx="564026" cy="790431"/>
            </a:xfrm>
            <a:custGeom>
              <a:avLst/>
              <a:gdLst>
                <a:gd name="T0" fmla="*/ 284 w 284"/>
                <a:gd name="T1" fmla="*/ 2 h 398"/>
                <a:gd name="T2" fmla="*/ 227 w 284"/>
                <a:gd name="T3" fmla="*/ 0 h 398"/>
                <a:gd name="T4" fmla="*/ 170 w 284"/>
                <a:gd name="T5" fmla="*/ 12 h 398"/>
                <a:gd name="T6" fmla="*/ 117 w 284"/>
                <a:gd name="T7" fmla="*/ 36 h 398"/>
                <a:gd name="T8" fmla="*/ 72 w 284"/>
                <a:gd name="T9" fmla="*/ 74 h 398"/>
                <a:gd name="T10" fmla="*/ 36 w 284"/>
                <a:gd name="T11" fmla="*/ 119 h 398"/>
                <a:gd name="T12" fmla="*/ 12 w 284"/>
                <a:gd name="T13" fmla="*/ 172 h 398"/>
                <a:gd name="T14" fmla="*/ 0 w 284"/>
                <a:gd name="T15" fmla="*/ 229 h 398"/>
                <a:gd name="T16" fmla="*/ 3 w 284"/>
                <a:gd name="T17" fmla="*/ 291 h 398"/>
                <a:gd name="T18" fmla="*/ 17 w 284"/>
                <a:gd name="T19" fmla="*/ 346 h 398"/>
                <a:gd name="T20" fmla="*/ 45 w 284"/>
                <a:gd name="T21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98">
                  <a:moveTo>
                    <a:pt x="284" y="2"/>
                  </a:moveTo>
                  <a:lnTo>
                    <a:pt x="227" y="0"/>
                  </a:lnTo>
                  <a:lnTo>
                    <a:pt x="170" y="12"/>
                  </a:lnTo>
                  <a:lnTo>
                    <a:pt x="117" y="36"/>
                  </a:lnTo>
                  <a:lnTo>
                    <a:pt x="72" y="74"/>
                  </a:lnTo>
                  <a:lnTo>
                    <a:pt x="36" y="119"/>
                  </a:lnTo>
                  <a:lnTo>
                    <a:pt x="12" y="172"/>
                  </a:lnTo>
                  <a:lnTo>
                    <a:pt x="0" y="229"/>
                  </a:lnTo>
                  <a:lnTo>
                    <a:pt x="3" y="291"/>
                  </a:lnTo>
                  <a:lnTo>
                    <a:pt x="17" y="346"/>
                  </a:lnTo>
                  <a:lnTo>
                    <a:pt x="45" y="3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21"/>
            <p:cNvSpPr/>
            <p:nvPr/>
          </p:nvSpPr>
          <p:spPr bwMode="auto">
            <a:xfrm>
              <a:off x="3198611" y="1716042"/>
              <a:ext cx="919521" cy="349537"/>
            </a:xfrm>
            <a:custGeom>
              <a:avLst/>
              <a:gdLst>
                <a:gd name="T0" fmla="*/ 463 w 463"/>
                <a:gd name="T1" fmla="*/ 176 h 176"/>
                <a:gd name="T2" fmla="*/ 439 w 463"/>
                <a:gd name="T3" fmla="*/ 124 h 176"/>
                <a:gd name="T4" fmla="*/ 406 w 463"/>
                <a:gd name="T5" fmla="*/ 76 h 176"/>
                <a:gd name="T6" fmla="*/ 360 w 463"/>
                <a:gd name="T7" fmla="*/ 40 h 176"/>
                <a:gd name="T8" fmla="*/ 308 w 463"/>
                <a:gd name="T9" fmla="*/ 14 h 176"/>
                <a:gd name="T10" fmla="*/ 251 w 463"/>
                <a:gd name="T11" fmla="*/ 0 h 176"/>
                <a:gd name="T12" fmla="*/ 194 w 463"/>
                <a:gd name="T13" fmla="*/ 2 h 176"/>
                <a:gd name="T14" fmla="*/ 136 w 463"/>
                <a:gd name="T15" fmla="*/ 14 h 176"/>
                <a:gd name="T16" fmla="*/ 81 w 463"/>
                <a:gd name="T17" fmla="*/ 40 h 176"/>
                <a:gd name="T18" fmla="*/ 36 w 463"/>
                <a:gd name="T19" fmla="*/ 79 h 176"/>
                <a:gd name="T20" fmla="*/ 0 w 463"/>
                <a:gd name="T21" fmla="*/ 12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76">
                  <a:moveTo>
                    <a:pt x="463" y="176"/>
                  </a:moveTo>
                  <a:lnTo>
                    <a:pt x="439" y="124"/>
                  </a:lnTo>
                  <a:lnTo>
                    <a:pt x="406" y="76"/>
                  </a:lnTo>
                  <a:lnTo>
                    <a:pt x="360" y="40"/>
                  </a:lnTo>
                  <a:lnTo>
                    <a:pt x="308" y="14"/>
                  </a:lnTo>
                  <a:lnTo>
                    <a:pt x="251" y="0"/>
                  </a:lnTo>
                  <a:lnTo>
                    <a:pt x="194" y="2"/>
                  </a:lnTo>
                  <a:lnTo>
                    <a:pt x="136" y="14"/>
                  </a:lnTo>
                  <a:lnTo>
                    <a:pt x="81" y="40"/>
                  </a:lnTo>
                  <a:lnTo>
                    <a:pt x="36" y="79"/>
                  </a:lnTo>
                  <a:lnTo>
                    <a:pt x="0" y="12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22"/>
            <p:cNvSpPr/>
            <p:nvPr/>
          </p:nvSpPr>
          <p:spPr bwMode="auto">
            <a:xfrm>
              <a:off x="3184709" y="1565105"/>
              <a:ext cx="905619" cy="349537"/>
            </a:xfrm>
            <a:custGeom>
              <a:avLst/>
              <a:gdLst>
                <a:gd name="T0" fmla="*/ 456 w 456"/>
                <a:gd name="T1" fmla="*/ 126 h 176"/>
                <a:gd name="T2" fmla="*/ 422 w 456"/>
                <a:gd name="T3" fmla="*/ 78 h 176"/>
                <a:gd name="T4" fmla="*/ 379 w 456"/>
                <a:gd name="T5" fmla="*/ 40 h 176"/>
                <a:gd name="T6" fmla="*/ 329 w 456"/>
                <a:gd name="T7" fmla="*/ 14 h 176"/>
                <a:gd name="T8" fmla="*/ 272 w 456"/>
                <a:gd name="T9" fmla="*/ 0 h 176"/>
                <a:gd name="T10" fmla="*/ 215 w 456"/>
                <a:gd name="T11" fmla="*/ 0 h 176"/>
                <a:gd name="T12" fmla="*/ 158 w 456"/>
                <a:gd name="T13" fmla="*/ 11 h 176"/>
                <a:gd name="T14" fmla="*/ 105 w 456"/>
                <a:gd name="T15" fmla="*/ 38 h 176"/>
                <a:gd name="T16" fmla="*/ 60 w 456"/>
                <a:gd name="T17" fmla="*/ 76 h 176"/>
                <a:gd name="T18" fmla="*/ 24 w 456"/>
                <a:gd name="T19" fmla="*/ 121 h 176"/>
                <a:gd name="T20" fmla="*/ 0 w 456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76">
                  <a:moveTo>
                    <a:pt x="456" y="126"/>
                  </a:moveTo>
                  <a:lnTo>
                    <a:pt x="422" y="78"/>
                  </a:lnTo>
                  <a:lnTo>
                    <a:pt x="379" y="40"/>
                  </a:lnTo>
                  <a:lnTo>
                    <a:pt x="329" y="14"/>
                  </a:lnTo>
                  <a:lnTo>
                    <a:pt x="272" y="0"/>
                  </a:lnTo>
                  <a:lnTo>
                    <a:pt x="215" y="0"/>
                  </a:lnTo>
                  <a:lnTo>
                    <a:pt x="158" y="11"/>
                  </a:lnTo>
                  <a:lnTo>
                    <a:pt x="105" y="38"/>
                  </a:lnTo>
                  <a:lnTo>
                    <a:pt x="60" y="76"/>
                  </a:lnTo>
                  <a:lnTo>
                    <a:pt x="24" y="121"/>
                  </a:lnTo>
                  <a:lnTo>
                    <a:pt x="0" y="17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23"/>
            <p:cNvSpPr/>
            <p:nvPr/>
          </p:nvSpPr>
          <p:spPr bwMode="auto">
            <a:xfrm>
              <a:off x="3085409" y="1432042"/>
              <a:ext cx="1014850" cy="1008892"/>
            </a:xfrm>
            <a:custGeom>
              <a:avLst/>
              <a:gdLst>
                <a:gd name="T0" fmla="*/ 432 w 511"/>
                <a:gd name="T1" fmla="*/ 83 h 508"/>
                <a:gd name="T2" fmla="*/ 391 w 511"/>
                <a:gd name="T3" fmla="*/ 45 h 508"/>
                <a:gd name="T4" fmla="*/ 341 w 511"/>
                <a:gd name="T5" fmla="*/ 16 h 508"/>
                <a:gd name="T6" fmla="*/ 291 w 511"/>
                <a:gd name="T7" fmla="*/ 0 h 508"/>
                <a:gd name="T8" fmla="*/ 229 w 511"/>
                <a:gd name="T9" fmla="*/ 0 h 508"/>
                <a:gd name="T10" fmla="*/ 172 w 511"/>
                <a:gd name="T11" fmla="*/ 12 h 508"/>
                <a:gd name="T12" fmla="*/ 119 w 511"/>
                <a:gd name="T13" fmla="*/ 35 h 508"/>
                <a:gd name="T14" fmla="*/ 74 w 511"/>
                <a:gd name="T15" fmla="*/ 71 h 508"/>
                <a:gd name="T16" fmla="*/ 38 w 511"/>
                <a:gd name="T17" fmla="*/ 117 h 508"/>
                <a:gd name="T18" fmla="*/ 12 w 511"/>
                <a:gd name="T19" fmla="*/ 171 h 508"/>
                <a:gd name="T20" fmla="*/ 0 w 511"/>
                <a:gd name="T21" fmla="*/ 229 h 508"/>
                <a:gd name="T22" fmla="*/ 2 w 511"/>
                <a:gd name="T23" fmla="*/ 286 h 508"/>
                <a:gd name="T24" fmla="*/ 17 w 511"/>
                <a:gd name="T25" fmla="*/ 346 h 508"/>
                <a:gd name="T26" fmla="*/ 45 w 511"/>
                <a:gd name="T27" fmla="*/ 396 h 508"/>
                <a:gd name="T28" fmla="*/ 84 w 511"/>
                <a:gd name="T29" fmla="*/ 441 h 508"/>
                <a:gd name="T30" fmla="*/ 131 w 511"/>
                <a:gd name="T31" fmla="*/ 474 h 508"/>
                <a:gd name="T32" fmla="*/ 186 w 511"/>
                <a:gd name="T33" fmla="*/ 498 h 508"/>
                <a:gd name="T34" fmla="*/ 246 w 511"/>
                <a:gd name="T35" fmla="*/ 508 h 508"/>
                <a:gd name="T36" fmla="*/ 303 w 511"/>
                <a:gd name="T37" fmla="*/ 505 h 508"/>
                <a:gd name="T38" fmla="*/ 360 w 511"/>
                <a:gd name="T39" fmla="*/ 489 h 508"/>
                <a:gd name="T40" fmla="*/ 410 w 511"/>
                <a:gd name="T41" fmla="*/ 458 h 508"/>
                <a:gd name="T42" fmla="*/ 453 w 511"/>
                <a:gd name="T43" fmla="*/ 420 h 508"/>
                <a:gd name="T44" fmla="*/ 484 w 511"/>
                <a:gd name="T45" fmla="*/ 369 h 508"/>
                <a:gd name="T46" fmla="*/ 503 w 511"/>
                <a:gd name="T47" fmla="*/ 317 h 508"/>
                <a:gd name="T48" fmla="*/ 511 w 511"/>
                <a:gd name="T49" fmla="*/ 260 h 508"/>
                <a:gd name="T50" fmla="*/ 503 w 511"/>
                <a:gd name="T51" fmla="*/ 202 h 508"/>
                <a:gd name="T52" fmla="*/ 484 w 511"/>
                <a:gd name="T53" fmla="*/ 148 h 508"/>
                <a:gd name="T54" fmla="*/ 451 w 511"/>
                <a:gd name="T55" fmla="*/ 100 h 508"/>
                <a:gd name="T56" fmla="*/ 408 w 511"/>
                <a:gd name="T57" fmla="*/ 62 h 508"/>
                <a:gd name="T58" fmla="*/ 358 w 511"/>
                <a:gd name="T59" fmla="*/ 35 h 508"/>
                <a:gd name="T60" fmla="*/ 303 w 511"/>
                <a:gd name="T61" fmla="*/ 2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508">
                  <a:moveTo>
                    <a:pt x="432" y="83"/>
                  </a:moveTo>
                  <a:lnTo>
                    <a:pt x="391" y="45"/>
                  </a:lnTo>
                  <a:lnTo>
                    <a:pt x="341" y="16"/>
                  </a:lnTo>
                  <a:lnTo>
                    <a:pt x="291" y="0"/>
                  </a:lnTo>
                  <a:lnTo>
                    <a:pt x="229" y="0"/>
                  </a:lnTo>
                  <a:lnTo>
                    <a:pt x="172" y="12"/>
                  </a:lnTo>
                  <a:lnTo>
                    <a:pt x="119" y="35"/>
                  </a:lnTo>
                  <a:lnTo>
                    <a:pt x="74" y="71"/>
                  </a:lnTo>
                  <a:lnTo>
                    <a:pt x="38" y="117"/>
                  </a:lnTo>
                  <a:lnTo>
                    <a:pt x="12" y="171"/>
                  </a:lnTo>
                  <a:lnTo>
                    <a:pt x="0" y="229"/>
                  </a:lnTo>
                  <a:lnTo>
                    <a:pt x="2" y="286"/>
                  </a:lnTo>
                  <a:lnTo>
                    <a:pt x="17" y="346"/>
                  </a:lnTo>
                  <a:lnTo>
                    <a:pt x="45" y="396"/>
                  </a:lnTo>
                  <a:lnTo>
                    <a:pt x="84" y="441"/>
                  </a:lnTo>
                  <a:lnTo>
                    <a:pt x="131" y="474"/>
                  </a:lnTo>
                  <a:lnTo>
                    <a:pt x="186" y="498"/>
                  </a:lnTo>
                  <a:lnTo>
                    <a:pt x="246" y="508"/>
                  </a:lnTo>
                  <a:lnTo>
                    <a:pt x="303" y="505"/>
                  </a:lnTo>
                  <a:lnTo>
                    <a:pt x="360" y="489"/>
                  </a:lnTo>
                  <a:lnTo>
                    <a:pt x="410" y="458"/>
                  </a:lnTo>
                  <a:lnTo>
                    <a:pt x="453" y="420"/>
                  </a:lnTo>
                  <a:lnTo>
                    <a:pt x="484" y="369"/>
                  </a:lnTo>
                  <a:lnTo>
                    <a:pt x="503" y="317"/>
                  </a:lnTo>
                  <a:lnTo>
                    <a:pt x="511" y="260"/>
                  </a:lnTo>
                  <a:lnTo>
                    <a:pt x="503" y="202"/>
                  </a:lnTo>
                  <a:lnTo>
                    <a:pt x="484" y="148"/>
                  </a:lnTo>
                  <a:lnTo>
                    <a:pt x="451" y="100"/>
                  </a:lnTo>
                  <a:lnTo>
                    <a:pt x="408" y="62"/>
                  </a:lnTo>
                  <a:lnTo>
                    <a:pt x="358" y="35"/>
                  </a:lnTo>
                  <a:lnTo>
                    <a:pt x="303" y="2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4"/>
            <p:cNvSpPr/>
            <p:nvPr/>
          </p:nvSpPr>
          <p:spPr bwMode="auto">
            <a:xfrm>
              <a:off x="3522331" y="1596881"/>
              <a:ext cx="538208" cy="814264"/>
            </a:xfrm>
            <a:custGeom>
              <a:avLst/>
              <a:gdLst>
                <a:gd name="T0" fmla="*/ 212 w 271"/>
                <a:gd name="T1" fmla="*/ 0 h 410"/>
                <a:gd name="T2" fmla="*/ 245 w 271"/>
                <a:gd name="T3" fmla="*/ 48 h 410"/>
                <a:gd name="T4" fmla="*/ 264 w 271"/>
                <a:gd name="T5" fmla="*/ 103 h 410"/>
                <a:gd name="T6" fmla="*/ 271 w 271"/>
                <a:gd name="T7" fmla="*/ 160 h 410"/>
                <a:gd name="T8" fmla="*/ 264 w 271"/>
                <a:gd name="T9" fmla="*/ 217 h 410"/>
                <a:gd name="T10" fmla="*/ 243 w 271"/>
                <a:gd name="T11" fmla="*/ 272 h 410"/>
                <a:gd name="T12" fmla="*/ 212 w 271"/>
                <a:gd name="T13" fmla="*/ 320 h 410"/>
                <a:gd name="T14" fmla="*/ 169 w 271"/>
                <a:gd name="T15" fmla="*/ 360 h 410"/>
                <a:gd name="T16" fmla="*/ 116 w 271"/>
                <a:gd name="T17" fmla="*/ 389 h 410"/>
                <a:gd name="T18" fmla="*/ 62 w 271"/>
                <a:gd name="T19" fmla="*/ 406 h 410"/>
                <a:gd name="T20" fmla="*/ 0 w 271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410">
                  <a:moveTo>
                    <a:pt x="212" y="0"/>
                  </a:moveTo>
                  <a:lnTo>
                    <a:pt x="245" y="48"/>
                  </a:lnTo>
                  <a:lnTo>
                    <a:pt x="264" y="103"/>
                  </a:lnTo>
                  <a:lnTo>
                    <a:pt x="271" y="160"/>
                  </a:lnTo>
                  <a:lnTo>
                    <a:pt x="264" y="217"/>
                  </a:lnTo>
                  <a:lnTo>
                    <a:pt x="243" y="272"/>
                  </a:lnTo>
                  <a:lnTo>
                    <a:pt x="212" y="320"/>
                  </a:lnTo>
                  <a:lnTo>
                    <a:pt x="169" y="360"/>
                  </a:lnTo>
                  <a:lnTo>
                    <a:pt x="116" y="389"/>
                  </a:lnTo>
                  <a:lnTo>
                    <a:pt x="62" y="406"/>
                  </a:lnTo>
                  <a:lnTo>
                    <a:pt x="0" y="41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25"/>
            <p:cNvSpPr/>
            <p:nvPr/>
          </p:nvSpPr>
          <p:spPr bwMode="auto">
            <a:xfrm>
              <a:off x="3190668" y="1402253"/>
              <a:ext cx="824193" cy="492530"/>
            </a:xfrm>
            <a:custGeom>
              <a:avLst/>
              <a:gdLst>
                <a:gd name="T0" fmla="*/ 415 w 415"/>
                <a:gd name="T1" fmla="*/ 248 h 248"/>
                <a:gd name="T2" fmla="*/ 407 w 415"/>
                <a:gd name="T3" fmla="*/ 189 h 248"/>
                <a:gd name="T4" fmla="*/ 388 w 415"/>
                <a:gd name="T5" fmla="*/ 136 h 248"/>
                <a:gd name="T6" fmla="*/ 357 w 415"/>
                <a:gd name="T7" fmla="*/ 89 h 248"/>
                <a:gd name="T8" fmla="*/ 317 w 415"/>
                <a:gd name="T9" fmla="*/ 48 h 248"/>
                <a:gd name="T10" fmla="*/ 267 w 415"/>
                <a:gd name="T11" fmla="*/ 19 h 248"/>
                <a:gd name="T12" fmla="*/ 212 w 415"/>
                <a:gd name="T13" fmla="*/ 3 h 248"/>
                <a:gd name="T14" fmla="*/ 155 w 415"/>
                <a:gd name="T15" fmla="*/ 0 h 248"/>
                <a:gd name="T16" fmla="*/ 97 w 415"/>
                <a:gd name="T17" fmla="*/ 12 h 248"/>
                <a:gd name="T18" fmla="*/ 45 w 415"/>
                <a:gd name="T19" fmla="*/ 36 h 248"/>
                <a:gd name="T20" fmla="*/ 0 w 415"/>
                <a:gd name="T21" fmla="*/ 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248">
                  <a:moveTo>
                    <a:pt x="415" y="248"/>
                  </a:moveTo>
                  <a:lnTo>
                    <a:pt x="407" y="189"/>
                  </a:lnTo>
                  <a:lnTo>
                    <a:pt x="388" y="136"/>
                  </a:lnTo>
                  <a:lnTo>
                    <a:pt x="357" y="89"/>
                  </a:lnTo>
                  <a:lnTo>
                    <a:pt x="317" y="48"/>
                  </a:lnTo>
                  <a:lnTo>
                    <a:pt x="267" y="19"/>
                  </a:lnTo>
                  <a:lnTo>
                    <a:pt x="212" y="3"/>
                  </a:lnTo>
                  <a:lnTo>
                    <a:pt x="155" y="0"/>
                  </a:lnTo>
                  <a:lnTo>
                    <a:pt x="97" y="12"/>
                  </a:lnTo>
                  <a:lnTo>
                    <a:pt x="45" y="36"/>
                  </a:lnTo>
                  <a:lnTo>
                    <a:pt x="0" y="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26"/>
            <p:cNvSpPr/>
            <p:nvPr/>
          </p:nvSpPr>
          <p:spPr bwMode="auto">
            <a:xfrm>
              <a:off x="3156905" y="1894783"/>
              <a:ext cx="857955" cy="494516"/>
            </a:xfrm>
            <a:custGeom>
              <a:avLst/>
              <a:gdLst>
                <a:gd name="T0" fmla="*/ 432 w 432"/>
                <a:gd name="T1" fmla="*/ 0 h 249"/>
                <a:gd name="T2" fmla="*/ 424 w 432"/>
                <a:gd name="T3" fmla="*/ 58 h 249"/>
                <a:gd name="T4" fmla="*/ 403 w 432"/>
                <a:gd name="T5" fmla="*/ 110 h 249"/>
                <a:gd name="T6" fmla="*/ 370 w 432"/>
                <a:gd name="T7" fmla="*/ 160 h 249"/>
                <a:gd name="T8" fmla="*/ 327 w 432"/>
                <a:gd name="T9" fmla="*/ 198 h 249"/>
                <a:gd name="T10" fmla="*/ 277 w 432"/>
                <a:gd name="T11" fmla="*/ 229 h 249"/>
                <a:gd name="T12" fmla="*/ 219 w 432"/>
                <a:gd name="T13" fmla="*/ 246 h 249"/>
                <a:gd name="T14" fmla="*/ 160 w 432"/>
                <a:gd name="T15" fmla="*/ 249 h 249"/>
                <a:gd name="T16" fmla="*/ 102 w 432"/>
                <a:gd name="T17" fmla="*/ 239 h 249"/>
                <a:gd name="T18" fmla="*/ 48 w 432"/>
                <a:gd name="T19" fmla="*/ 215 h 249"/>
                <a:gd name="T20" fmla="*/ 0 w 432"/>
                <a:gd name="T21" fmla="*/ 18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249">
                  <a:moveTo>
                    <a:pt x="432" y="0"/>
                  </a:moveTo>
                  <a:lnTo>
                    <a:pt x="424" y="58"/>
                  </a:lnTo>
                  <a:lnTo>
                    <a:pt x="403" y="110"/>
                  </a:lnTo>
                  <a:lnTo>
                    <a:pt x="370" y="160"/>
                  </a:lnTo>
                  <a:lnTo>
                    <a:pt x="327" y="198"/>
                  </a:lnTo>
                  <a:lnTo>
                    <a:pt x="277" y="229"/>
                  </a:lnTo>
                  <a:lnTo>
                    <a:pt x="219" y="246"/>
                  </a:lnTo>
                  <a:lnTo>
                    <a:pt x="160" y="249"/>
                  </a:lnTo>
                  <a:lnTo>
                    <a:pt x="102" y="239"/>
                  </a:lnTo>
                  <a:lnTo>
                    <a:pt x="48" y="215"/>
                  </a:lnTo>
                  <a:lnTo>
                    <a:pt x="0" y="1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27"/>
            <p:cNvSpPr/>
            <p:nvPr/>
          </p:nvSpPr>
          <p:spPr bwMode="auto">
            <a:xfrm>
              <a:off x="3450834" y="1388350"/>
              <a:ext cx="510404" cy="816249"/>
            </a:xfrm>
            <a:custGeom>
              <a:avLst/>
              <a:gdLst>
                <a:gd name="T0" fmla="*/ 195 w 257"/>
                <a:gd name="T1" fmla="*/ 411 h 411"/>
                <a:gd name="T2" fmla="*/ 229 w 257"/>
                <a:gd name="T3" fmla="*/ 363 h 411"/>
                <a:gd name="T4" fmla="*/ 250 w 257"/>
                <a:gd name="T5" fmla="*/ 308 h 411"/>
                <a:gd name="T6" fmla="*/ 257 w 257"/>
                <a:gd name="T7" fmla="*/ 251 h 411"/>
                <a:gd name="T8" fmla="*/ 253 w 257"/>
                <a:gd name="T9" fmla="*/ 191 h 411"/>
                <a:gd name="T10" fmla="*/ 233 w 257"/>
                <a:gd name="T11" fmla="*/ 136 h 411"/>
                <a:gd name="T12" fmla="*/ 202 w 257"/>
                <a:gd name="T13" fmla="*/ 89 h 411"/>
                <a:gd name="T14" fmla="*/ 160 w 257"/>
                <a:gd name="T15" fmla="*/ 48 h 411"/>
                <a:gd name="T16" fmla="*/ 107 w 257"/>
                <a:gd name="T17" fmla="*/ 22 h 411"/>
                <a:gd name="T18" fmla="*/ 57 w 257"/>
                <a:gd name="T19" fmla="*/ 3 h 411"/>
                <a:gd name="T20" fmla="*/ 0 w 257"/>
                <a:gd name="T2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411">
                  <a:moveTo>
                    <a:pt x="195" y="411"/>
                  </a:moveTo>
                  <a:lnTo>
                    <a:pt x="229" y="363"/>
                  </a:lnTo>
                  <a:lnTo>
                    <a:pt x="250" y="308"/>
                  </a:lnTo>
                  <a:lnTo>
                    <a:pt x="257" y="251"/>
                  </a:lnTo>
                  <a:lnTo>
                    <a:pt x="253" y="191"/>
                  </a:lnTo>
                  <a:lnTo>
                    <a:pt x="233" y="136"/>
                  </a:lnTo>
                  <a:lnTo>
                    <a:pt x="202" y="89"/>
                  </a:lnTo>
                  <a:lnTo>
                    <a:pt x="160" y="48"/>
                  </a:lnTo>
                  <a:lnTo>
                    <a:pt x="107" y="22"/>
                  </a:lnTo>
                  <a:lnTo>
                    <a:pt x="57" y="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28"/>
            <p:cNvSpPr/>
            <p:nvPr/>
          </p:nvSpPr>
          <p:spPr bwMode="auto">
            <a:xfrm>
              <a:off x="3512401" y="1394308"/>
              <a:ext cx="208531" cy="89370"/>
            </a:xfrm>
            <a:custGeom>
              <a:avLst/>
              <a:gdLst>
                <a:gd name="T0" fmla="*/ 105 w 105"/>
                <a:gd name="T1" fmla="*/ 45 h 45"/>
                <a:gd name="T2" fmla="*/ 55 w 105"/>
                <a:gd name="T3" fmla="*/ 16 h 45"/>
                <a:gd name="T4" fmla="*/ 0 w 105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45">
                  <a:moveTo>
                    <a:pt x="105" y="45"/>
                  </a:moveTo>
                  <a:lnTo>
                    <a:pt x="55" y="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29"/>
            <p:cNvSpPr/>
            <p:nvPr/>
          </p:nvSpPr>
          <p:spPr bwMode="auto">
            <a:xfrm>
              <a:off x="2944403" y="1402253"/>
              <a:ext cx="345565" cy="536222"/>
            </a:xfrm>
            <a:custGeom>
              <a:avLst/>
              <a:gdLst>
                <a:gd name="T0" fmla="*/ 174 w 174"/>
                <a:gd name="T1" fmla="*/ 0 h 270"/>
                <a:gd name="T2" fmla="*/ 121 w 174"/>
                <a:gd name="T3" fmla="*/ 24 h 270"/>
                <a:gd name="T4" fmla="*/ 73 w 174"/>
                <a:gd name="T5" fmla="*/ 58 h 270"/>
                <a:gd name="T6" fmla="*/ 38 w 174"/>
                <a:gd name="T7" fmla="*/ 103 h 270"/>
                <a:gd name="T8" fmla="*/ 11 w 174"/>
                <a:gd name="T9" fmla="*/ 155 h 270"/>
                <a:gd name="T10" fmla="*/ 0 w 174"/>
                <a:gd name="T11" fmla="*/ 210 h 270"/>
                <a:gd name="T12" fmla="*/ 0 w 174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70">
                  <a:moveTo>
                    <a:pt x="174" y="0"/>
                  </a:moveTo>
                  <a:lnTo>
                    <a:pt x="121" y="24"/>
                  </a:lnTo>
                  <a:lnTo>
                    <a:pt x="73" y="58"/>
                  </a:lnTo>
                  <a:lnTo>
                    <a:pt x="38" y="103"/>
                  </a:lnTo>
                  <a:lnTo>
                    <a:pt x="11" y="155"/>
                  </a:lnTo>
                  <a:lnTo>
                    <a:pt x="0" y="210"/>
                  </a:lnTo>
                  <a:lnTo>
                    <a:pt x="0" y="27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30"/>
            <p:cNvSpPr/>
            <p:nvPr/>
          </p:nvSpPr>
          <p:spPr bwMode="auto">
            <a:xfrm>
              <a:off x="3289968" y="1384378"/>
              <a:ext cx="222433" cy="17874"/>
            </a:xfrm>
            <a:custGeom>
              <a:avLst/>
              <a:gdLst>
                <a:gd name="T0" fmla="*/ 112 w 112"/>
                <a:gd name="T1" fmla="*/ 5 h 9"/>
                <a:gd name="T2" fmla="*/ 54 w 112"/>
                <a:gd name="T3" fmla="*/ 0 h 9"/>
                <a:gd name="T4" fmla="*/ 0 w 1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">
                  <a:moveTo>
                    <a:pt x="112" y="5"/>
                  </a:moveTo>
                  <a:lnTo>
                    <a:pt x="54" y="0"/>
                  </a:lnTo>
                  <a:lnTo>
                    <a:pt x="0" y="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31"/>
            <p:cNvSpPr/>
            <p:nvPr/>
          </p:nvSpPr>
          <p:spPr bwMode="auto">
            <a:xfrm>
              <a:off x="3482611" y="1483679"/>
              <a:ext cx="426991" cy="889732"/>
            </a:xfrm>
            <a:custGeom>
              <a:avLst/>
              <a:gdLst>
                <a:gd name="T0" fmla="*/ 120 w 215"/>
                <a:gd name="T1" fmla="*/ 0 h 448"/>
                <a:gd name="T2" fmla="*/ 160 w 215"/>
                <a:gd name="T3" fmla="*/ 41 h 448"/>
                <a:gd name="T4" fmla="*/ 191 w 215"/>
                <a:gd name="T5" fmla="*/ 91 h 448"/>
                <a:gd name="T6" fmla="*/ 210 w 215"/>
                <a:gd name="T7" fmla="*/ 145 h 448"/>
                <a:gd name="T8" fmla="*/ 215 w 215"/>
                <a:gd name="T9" fmla="*/ 203 h 448"/>
                <a:gd name="T10" fmla="*/ 206 w 215"/>
                <a:gd name="T11" fmla="*/ 260 h 448"/>
                <a:gd name="T12" fmla="*/ 184 w 215"/>
                <a:gd name="T13" fmla="*/ 315 h 448"/>
                <a:gd name="T14" fmla="*/ 151 w 215"/>
                <a:gd name="T15" fmla="*/ 365 h 448"/>
                <a:gd name="T16" fmla="*/ 108 w 215"/>
                <a:gd name="T17" fmla="*/ 403 h 448"/>
                <a:gd name="T18" fmla="*/ 58 w 215"/>
                <a:gd name="T19" fmla="*/ 432 h 448"/>
                <a:gd name="T20" fmla="*/ 0 w 215"/>
                <a:gd name="T2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448">
                  <a:moveTo>
                    <a:pt x="120" y="0"/>
                  </a:moveTo>
                  <a:lnTo>
                    <a:pt x="160" y="41"/>
                  </a:lnTo>
                  <a:lnTo>
                    <a:pt x="191" y="91"/>
                  </a:lnTo>
                  <a:lnTo>
                    <a:pt x="210" y="145"/>
                  </a:lnTo>
                  <a:lnTo>
                    <a:pt x="215" y="203"/>
                  </a:lnTo>
                  <a:lnTo>
                    <a:pt x="206" y="260"/>
                  </a:lnTo>
                  <a:lnTo>
                    <a:pt x="184" y="315"/>
                  </a:lnTo>
                  <a:lnTo>
                    <a:pt x="151" y="365"/>
                  </a:lnTo>
                  <a:lnTo>
                    <a:pt x="108" y="403"/>
                  </a:lnTo>
                  <a:lnTo>
                    <a:pt x="58" y="432"/>
                  </a:lnTo>
                  <a:lnTo>
                    <a:pt x="0" y="44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32"/>
            <p:cNvSpPr/>
            <p:nvPr/>
          </p:nvSpPr>
          <p:spPr bwMode="auto">
            <a:xfrm>
              <a:off x="2966249" y="1394308"/>
              <a:ext cx="891718" cy="1002934"/>
            </a:xfrm>
            <a:custGeom>
              <a:avLst/>
              <a:gdLst>
                <a:gd name="T0" fmla="*/ 62 w 449"/>
                <a:gd name="T1" fmla="*/ 470 h 505"/>
                <a:gd name="T2" fmla="*/ 115 w 449"/>
                <a:gd name="T3" fmla="*/ 493 h 505"/>
                <a:gd name="T4" fmla="*/ 175 w 449"/>
                <a:gd name="T5" fmla="*/ 505 h 505"/>
                <a:gd name="T6" fmla="*/ 232 w 449"/>
                <a:gd name="T7" fmla="*/ 501 h 505"/>
                <a:gd name="T8" fmla="*/ 289 w 449"/>
                <a:gd name="T9" fmla="*/ 486 h 505"/>
                <a:gd name="T10" fmla="*/ 342 w 449"/>
                <a:gd name="T11" fmla="*/ 458 h 505"/>
                <a:gd name="T12" fmla="*/ 384 w 449"/>
                <a:gd name="T13" fmla="*/ 417 h 505"/>
                <a:gd name="T14" fmla="*/ 418 w 449"/>
                <a:gd name="T15" fmla="*/ 369 h 505"/>
                <a:gd name="T16" fmla="*/ 439 w 449"/>
                <a:gd name="T17" fmla="*/ 314 h 505"/>
                <a:gd name="T18" fmla="*/ 449 w 449"/>
                <a:gd name="T19" fmla="*/ 255 h 505"/>
                <a:gd name="T20" fmla="*/ 444 w 449"/>
                <a:gd name="T21" fmla="*/ 198 h 505"/>
                <a:gd name="T22" fmla="*/ 425 w 449"/>
                <a:gd name="T23" fmla="*/ 143 h 505"/>
                <a:gd name="T24" fmla="*/ 394 w 449"/>
                <a:gd name="T25" fmla="*/ 93 h 505"/>
                <a:gd name="T26" fmla="*/ 353 w 449"/>
                <a:gd name="T27" fmla="*/ 52 h 505"/>
                <a:gd name="T28" fmla="*/ 306 w 449"/>
                <a:gd name="T29" fmla="*/ 21 h 505"/>
                <a:gd name="T30" fmla="*/ 251 w 449"/>
                <a:gd name="T31" fmla="*/ 4 h 505"/>
                <a:gd name="T32" fmla="*/ 194 w 449"/>
                <a:gd name="T33" fmla="*/ 0 h 505"/>
                <a:gd name="T34" fmla="*/ 136 w 449"/>
                <a:gd name="T35" fmla="*/ 9 h 505"/>
                <a:gd name="T36" fmla="*/ 84 w 449"/>
                <a:gd name="T37" fmla="*/ 31 h 505"/>
                <a:gd name="T38" fmla="*/ 39 w 449"/>
                <a:gd name="T39" fmla="*/ 66 h 505"/>
                <a:gd name="T40" fmla="*/ 0 w 449"/>
                <a:gd name="T41" fmla="*/ 10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9" h="505">
                  <a:moveTo>
                    <a:pt x="62" y="470"/>
                  </a:moveTo>
                  <a:lnTo>
                    <a:pt x="115" y="493"/>
                  </a:lnTo>
                  <a:lnTo>
                    <a:pt x="175" y="505"/>
                  </a:lnTo>
                  <a:lnTo>
                    <a:pt x="232" y="501"/>
                  </a:lnTo>
                  <a:lnTo>
                    <a:pt x="289" y="486"/>
                  </a:lnTo>
                  <a:lnTo>
                    <a:pt x="342" y="458"/>
                  </a:lnTo>
                  <a:lnTo>
                    <a:pt x="384" y="417"/>
                  </a:lnTo>
                  <a:lnTo>
                    <a:pt x="418" y="369"/>
                  </a:lnTo>
                  <a:lnTo>
                    <a:pt x="439" y="314"/>
                  </a:lnTo>
                  <a:lnTo>
                    <a:pt x="449" y="255"/>
                  </a:lnTo>
                  <a:lnTo>
                    <a:pt x="444" y="198"/>
                  </a:lnTo>
                  <a:lnTo>
                    <a:pt x="425" y="143"/>
                  </a:lnTo>
                  <a:lnTo>
                    <a:pt x="394" y="93"/>
                  </a:lnTo>
                  <a:lnTo>
                    <a:pt x="353" y="52"/>
                  </a:lnTo>
                  <a:lnTo>
                    <a:pt x="306" y="21"/>
                  </a:lnTo>
                  <a:lnTo>
                    <a:pt x="251" y="4"/>
                  </a:lnTo>
                  <a:lnTo>
                    <a:pt x="194" y="0"/>
                  </a:lnTo>
                  <a:lnTo>
                    <a:pt x="136" y="9"/>
                  </a:lnTo>
                  <a:lnTo>
                    <a:pt x="84" y="31"/>
                  </a:lnTo>
                  <a:lnTo>
                    <a:pt x="39" y="66"/>
                  </a:lnTo>
                  <a:lnTo>
                    <a:pt x="0" y="10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3"/>
            <p:cNvSpPr/>
            <p:nvPr/>
          </p:nvSpPr>
          <p:spPr bwMode="auto">
            <a:xfrm>
              <a:off x="3043703" y="1545244"/>
              <a:ext cx="478628" cy="865899"/>
            </a:xfrm>
            <a:custGeom>
              <a:avLst/>
              <a:gdLst>
                <a:gd name="T0" fmla="*/ 74 w 241"/>
                <a:gd name="T1" fmla="*/ 0 h 436"/>
                <a:gd name="T2" fmla="*/ 38 w 241"/>
                <a:gd name="T3" fmla="*/ 45 h 436"/>
                <a:gd name="T4" fmla="*/ 12 w 241"/>
                <a:gd name="T5" fmla="*/ 98 h 436"/>
                <a:gd name="T6" fmla="*/ 0 w 241"/>
                <a:gd name="T7" fmla="*/ 155 h 436"/>
                <a:gd name="T8" fmla="*/ 2 w 241"/>
                <a:gd name="T9" fmla="*/ 212 h 436"/>
                <a:gd name="T10" fmla="*/ 16 w 241"/>
                <a:gd name="T11" fmla="*/ 269 h 436"/>
                <a:gd name="T12" fmla="*/ 45 w 241"/>
                <a:gd name="T13" fmla="*/ 324 h 436"/>
                <a:gd name="T14" fmla="*/ 83 w 241"/>
                <a:gd name="T15" fmla="*/ 367 h 436"/>
                <a:gd name="T16" fmla="*/ 131 w 241"/>
                <a:gd name="T17" fmla="*/ 403 h 436"/>
                <a:gd name="T18" fmla="*/ 186 w 241"/>
                <a:gd name="T19" fmla="*/ 425 h 436"/>
                <a:gd name="T20" fmla="*/ 241 w 241"/>
                <a:gd name="T21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436">
                  <a:moveTo>
                    <a:pt x="74" y="0"/>
                  </a:moveTo>
                  <a:lnTo>
                    <a:pt x="38" y="45"/>
                  </a:lnTo>
                  <a:lnTo>
                    <a:pt x="12" y="98"/>
                  </a:lnTo>
                  <a:lnTo>
                    <a:pt x="0" y="155"/>
                  </a:lnTo>
                  <a:lnTo>
                    <a:pt x="2" y="212"/>
                  </a:lnTo>
                  <a:lnTo>
                    <a:pt x="16" y="269"/>
                  </a:lnTo>
                  <a:lnTo>
                    <a:pt x="45" y="324"/>
                  </a:lnTo>
                  <a:lnTo>
                    <a:pt x="83" y="367"/>
                  </a:lnTo>
                  <a:lnTo>
                    <a:pt x="131" y="403"/>
                  </a:lnTo>
                  <a:lnTo>
                    <a:pt x="186" y="425"/>
                  </a:lnTo>
                  <a:lnTo>
                    <a:pt x="241" y="43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34"/>
            <p:cNvSpPr/>
            <p:nvPr/>
          </p:nvSpPr>
          <p:spPr bwMode="auto">
            <a:xfrm>
              <a:off x="2843116" y="1432042"/>
              <a:ext cx="351524" cy="895690"/>
            </a:xfrm>
            <a:custGeom>
              <a:avLst/>
              <a:gdLst>
                <a:gd name="T0" fmla="*/ 177 w 177"/>
                <a:gd name="T1" fmla="*/ 0 h 451"/>
                <a:gd name="T2" fmla="*/ 122 w 177"/>
                <a:gd name="T3" fmla="*/ 21 h 451"/>
                <a:gd name="T4" fmla="*/ 77 w 177"/>
                <a:gd name="T5" fmla="*/ 55 h 451"/>
                <a:gd name="T6" fmla="*/ 39 w 177"/>
                <a:gd name="T7" fmla="*/ 98 h 451"/>
                <a:gd name="T8" fmla="*/ 12 w 177"/>
                <a:gd name="T9" fmla="*/ 150 h 451"/>
                <a:gd name="T10" fmla="*/ 0 w 177"/>
                <a:gd name="T11" fmla="*/ 205 h 451"/>
                <a:gd name="T12" fmla="*/ 0 w 177"/>
                <a:gd name="T13" fmla="*/ 262 h 451"/>
                <a:gd name="T14" fmla="*/ 12 w 177"/>
                <a:gd name="T15" fmla="*/ 319 h 451"/>
                <a:gd name="T16" fmla="*/ 39 w 177"/>
                <a:gd name="T17" fmla="*/ 372 h 451"/>
                <a:gd name="T18" fmla="*/ 77 w 177"/>
                <a:gd name="T19" fmla="*/ 417 h 451"/>
                <a:gd name="T20" fmla="*/ 124 w 177"/>
                <a:gd name="T2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451">
                  <a:moveTo>
                    <a:pt x="177" y="0"/>
                  </a:moveTo>
                  <a:lnTo>
                    <a:pt x="122" y="21"/>
                  </a:lnTo>
                  <a:lnTo>
                    <a:pt x="77" y="55"/>
                  </a:lnTo>
                  <a:lnTo>
                    <a:pt x="39" y="98"/>
                  </a:lnTo>
                  <a:lnTo>
                    <a:pt x="12" y="150"/>
                  </a:lnTo>
                  <a:lnTo>
                    <a:pt x="0" y="205"/>
                  </a:lnTo>
                  <a:lnTo>
                    <a:pt x="0" y="262"/>
                  </a:lnTo>
                  <a:lnTo>
                    <a:pt x="12" y="319"/>
                  </a:lnTo>
                  <a:lnTo>
                    <a:pt x="39" y="372"/>
                  </a:lnTo>
                  <a:lnTo>
                    <a:pt x="77" y="417"/>
                  </a:lnTo>
                  <a:lnTo>
                    <a:pt x="124" y="4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35"/>
            <p:cNvSpPr/>
            <p:nvPr/>
          </p:nvSpPr>
          <p:spPr bwMode="auto">
            <a:xfrm>
              <a:off x="3194639" y="1418140"/>
              <a:ext cx="222433" cy="13902"/>
            </a:xfrm>
            <a:custGeom>
              <a:avLst/>
              <a:gdLst>
                <a:gd name="T0" fmla="*/ 112 w 112"/>
                <a:gd name="T1" fmla="*/ 4 h 7"/>
                <a:gd name="T2" fmla="*/ 55 w 112"/>
                <a:gd name="T3" fmla="*/ 0 h 7"/>
                <a:gd name="T4" fmla="*/ 0 w 1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7">
                  <a:moveTo>
                    <a:pt x="112" y="4"/>
                  </a:moveTo>
                  <a:lnTo>
                    <a:pt x="55" y="0"/>
                  </a:lnTo>
                  <a:lnTo>
                    <a:pt x="0" y="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36"/>
            <p:cNvSpPr/>
            <p:nvPr/>
          </p:nvSpPr>
          <p:spPr bwMode="auto">
            <a:xfrm>
              <a:off x="3099311" y="1757747"/>
              <a:ext cx="782487" cy="591831"/>
            </a:xfrm>
            <a:custGeom>
              <a:avLst/>
              <a:gdLst>
                <a:gd name="T0" fmla="*/ 394 w 394"/>
                <a:gd name="T1" fmla="*/ 41 h 298"/>
                <a:gd name="T2" fmla="*/ 341 w 394"/>
                <a:gd name="T3" fmla="*/ 15 h 298"/>
                <a:gd name="T4" fmla="*/ 284 w 394"/>
                <a:gd name="T5" fmla="*/ 0 h 298"/>
                <a:gd name="T6" fmla="*/ 227 w 394"/>
                <a:gd name="T7" fmla="*/ 3 h 298"/>
                <a:gd name="T8" fmla="*/ 167 w 394"/>
                <a:gd name="T9" fmla="*/ 17 h 298"/>
                <a:gd name="T10" fmla="*/ 115 w 394"/>
                <a:gd name="T11" fmla="*/ 43 h 298"/>
                <a:gd name="T12" fmla="*/ 69 w 394"/>
                <a:gd name="T13" fmla="*/ 81 h 298"/>
                <a:gd name="T14" fmla="*/ 34 w 394"/>
                <a:gd name="T15" fmla="*/ 127 h 298"/>
                <a:gd name="T16" fmla="*/ 10 w 394"/>
                <a:gd name="T17" fmla="*/ 182 h 298"/>
                <a:gd name="T18" fmla="*/ 0 w 394"/>
                <a:gd name="T19" fmla="*/ 239 h 298"/>
                <a:gd name="T20" fmla="*/ 3 w 394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98">
                  <a:moveTo>
                    <a:pt x="394" y="41"/>
                  </a:moveTo>
                  <a:lnTo>
                    <a:pt x="341" y="15"/>
                  </a:lnTo>
                  <a:lnTo>
                    <a:pt x="284" y="0"/>
                  </a:lnTo>
                  <a:lnTo>
                    <a:pt x="227" y="3"/>
                  </a:lnTo>
                  <a:lnTo>
                    <a:pt x="167" y="17"/>
                  </a:lnTo>
                  <a:lnTo>
                    <a:pt x="115" y="43"/>
                  </a:lnTo>
                  <a:lnTo>
                    <a:pt x="69" y="81"/>
                  </a:lnTo>
                  <a:lnTo>
                    <a:pt x="34" y="127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8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37"/>
            <p:cNvSpPr/>
            <p:nvPr/>
          </p:nvSpPr>
          <p:spPr bwMode="auto">
            <a:xfrm>
              <a:off x="2797438" y="1426085"/>
              <a:ext cx="1012863" cy="994990"/>
            </a:xfrm>
            <a:custGeom>
              <a:avLst/>
              <a:gdLst>
                <a:gd name="T0" fmla="*/ 331 w 510"/>
                <a:gd name="T1" fmla="*/ 501 h 501"/>
                <a:gd name="T2" fmla="*/ 381 w 510"/>
                <a:gd name="T3" fmla="*/ 473 h 501"/>
                <a:gd name="T4" fmla="*/ 424 w 510"/>
                <a:gd name="T5" fmla="*/ 434 h 501"/>
                <a:gd name="T6" fmla="*/ 460 w 510"/>
                <a:gd name="T7" fmla="*/ 384 h 501"/>
                <a:gd name="T8" fmla="*/ 481 w 510"/>
                <a:gd name="T9" fmla="*/ 329 h 501"/>
                <a:gd name="T10" fmla="*/ 491 w 510"/>
                <a:gd name="T11" fmla="*/ 272 h 501"/>
                <a:gd name="T12" fmla="*/ 486 w 510"/>
                <a:gd name="T13" fmla="*/ 213 h 501"/>
                <a:gd name="T14" fmla="*/ 467 w 510"/>
                <a:gd name="T15" fmla="*/ 158 h 501"/>
                <a:gd name="T16" fmla="*/ 438 w 510"/>
                <a:gd name="T17" fmla="*/ 108 h 501"/>
                <a:gd name="T18" fmla="*/ 396 w 510"/>
                <a:gd name="T19" fmla="*/ 65 h 501"/>
                <a:gd name="T20" fmla="*/ 348 w 510"/>
                <a:gd name="T21" fmla="*/ 34 h 501"/>
                <a:gd name="T22" fmla="*/ 293 w 510"/>
                <a:gd name="T23" fmla="*/ 15 h 501"/>
                <a:gd name="T24" fmla="*/ 236 w 510"/>
                <a:gd name="T25" fmla="*/ 10 h 501"/>
                <a:gd name="T26" fmla="*/ 178 w 510"/>
                <a:gd name="T27" fmla="*/ 17 h 501"/>
                <a:gd name="T28" fmla="*/ 126 w 510"/>
                <a:gd name="T29" fmla="*/ 38 h 501"/>
                <a:gd name="T30" fmla="*/ 78 w 510"/>
                <a:gd name="T31" fmla="*/ 72 h 501"/>
                <a:gd name="T32" fmla="*/ 40 w 510"/>
                <a:gd name="T33" fmla="*/ 115 h 501"/>
                <a:gd name="T34" fmla="*/ 14 w 510"/>
                <a:gd name="T35" fmla="*/ 165 h 501"/>
                <a:gd name="T36" fmla="*/ 0 w 510"/>
                <a:gd name="T37" fmla="*/ 222 h 501"/>
                <a:gd name="T38" fmla="*/ 0 w 510"/>
                <a:gd name="T39" fmla="*/ 279 h 501"/>
                <a:gd name="T40" fmla="*/ 14 w 510"/>
                <a:gd name="T41" fmla="*/ 337 h 501"/>
                <a:gd name="T42" fmla="*/ 38 w 510"/>
                <a:gd name="T43" fmla="*/ 384 h 501"/>
                <a:gd name="T44" fmla="*/ 76 w 510"/>
                <a:gd name="T45" fmla="*/ 432 h 501"/>
                <a:gd name="T46" fmla="*/ 124 w 510"/>
                <a:gd name="T47" fmla="*/ 468 h 501"/>
                <a:gd name="T48" fmla="*/ 176 w 510"/>
                <a:gd name="T49" fmla="*/ 492 h 501"/>
                <a:gd name="T50" fmla="*/ 233 w 510"/>
                <a:gd name="T51" fmla="*/ 501 h 501"/>
                <a:gd name="T52" fmla="*/ 295 w 510"/>
                <a:gd name="T53" fmla="*/ 499 h 501"/>
                <a:gd name="T54" fmla="*/ 350 w 510"/>
                <a:gd name="T55" fmla="*/ 482 h 501"/>
                <a:gd name="T56" fmla="*/ 403 w 510"/>
                <a:gd name="T57" fmla="*/ 454 h 501"/>
                <a:gd name="T58" fmla="*/ 446 w 510"/>
                <a:gd name="T59" fmla="*/ 415 h 501"/>
                <a:gd name="T60" fmla="*/ 479 w 510"/>
                <a:gd name="T61" fmla="*/ 365 h 501"/>
                <a:gd name="T62" fmla="*/ 500 w 510"/>
                <a:gd name="T63" fmla="*/ 310 h 501"/>
                <a:gd name="T64" fmla="*/ 510 w 510"/>
                <a:gd name="T65" fmla="*/ 253 h 501"/>
                <a:gd name="T66" fmla="*/ 505 w 510"/>
                <a:gd name="T67" fmla="*/ 194 h 501"/>
                <a:gd name="T68" fmla="*/ 486 w 510"/>
                <a:gd name="T69" fmla="*/ 139 h 501"/>
                <a:gd name="T70" fmla="*/ 458 w 510"/>
                <a:gd name="T71" fmla="*/ 89 h 501"/>
                <a:gd name="T72" fmla="*/ 417 w 510"/>
                <a:gd name="T73" fmla="*/ 48 h 501"/>
                <a:gd name="T74" fmla="*/ 367 w 510"/>
                <a:gd name="T75" fmla="*/ 17 h 501"/>
                <a:gd name="T76" fmla="*/ 312 w 510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0" h="501">
                  <a:moveTo>
                    <a:pt x="331" y="501"/>
                  </a:moveTo>
                  <a:lnTo>
                    <a:pt x="381" y="473"/>
                  </a:lnTo>
                  <a:lnTo>
                    <a:pt x="424" y="434"/>
                  </a:lnTo>
                  <a:lnTo>
                    <a:pt x="460" y="384"/>
                  </a:lnTo>
                  <a:lnTo>
                    <a:pt x="481" y="329"/>
                  </a:lnTo>
                  <a:lnTo>
                    <a:pt x="491" y="272"/>
                  </a:lnTo>
                  <a:lnTo>
                    <a:pt x="486" y="213"/>
                  </a:lnTo>
                  <a:lnTo>
                    <a:pt x="467" y="158"/>
                  </a:lnTo>
                  <a:lnTo>
                    <a:pt x="438" y="108"/>
                  </a:lnTo>
                  <a:lnTo>
                    <a:pt x="396" y="65"/>
                  </a:lnTo>
                  <a:lnTo>
                    <a:pt x="348" y="34"/>
                  </a:lnTo>
                  <a:lnTo>
                    <a:pt x="293" y="15"/>
                  </a:lnTo>
                  <a:lnTo>
                    <a:pt x="236" y="10"/>
                  </a:lnTo>
                  <a:lnTo>
                    <a:pt x="178" y="17"/>
                  </a:lnTo>
                  <a:lnTo>
                    <a:pt x="126" y="38"/>
                  </a:lnTo>
                  <a:lnTo>
                    <a:pt x="78" y="72"/>
                  </a:lnTo>
                  <a:lnTo>
                    <a:pt x="40" y="115"/>
                  </a:lnTo>
                  <a:lnTo>
                    <a:pt x="14" y="165"/>
                  </a:lnTo>
                  <a:lnTo>
                    <a:pt x="0" y="222"/>
                  </a:lnTo>
                  <a:lnTo>
                    <a:pt x="0" y="279"/>
                  </a:lnTo>
                  <a:lnTo>
                    <a:pt x="14" y="337"/>
                  </a:lnTo>
                  <a:lnTo>
                    <a:pt x="38" y="384"/>
                  </a:lnTo>
                  <a:lnTo>
                    <a:pt x="76" y="432"/>
                  </a:lnTo>
                  <a:lnTo>
                    <a:pt x="124" y="468"/>
                  </a:lnTo>
                  <a:lnTo>
                    <a:pt x="176" y="492"/>
                  </a:lnTo>
                  <a:lnTo>
                    <a:pt x="233" y="501"/>
                  </a:lnTo>
                  <a:lnTo>
                    <a:pt x="295" y="499"/>
                  </a:lnTo>
                  <a:lnTo>
                    <a:pt x="350" y="482"/>
                  </a:lnTo>
                  <a:lnTo>
                    <a:pt x="403" y="454"/>
                  </a:lnTo>
                  <a:lnTo>
                    <a:pt x="446" y="415"/>
                  </a:lnTo>
                  <a:lnTo>
                    <a:pt x="479" y="365"/>
                  </a:lnTo>
                  <a:lnTo>
                    <a:pt x="500" y="310"/>
                  </a:lnTo>
                  <a:lnTo>
                    <a:pt x="510" y="253"/>
                  </a:lnTo>
                  <a:lnTo>
                    <a:pt x="505" y="194"/>
                  </a:lnTo>
                  <a:lnTo>
                    <a:pt x="486" y="139"/>
                  </a:lnTo>
                  <a:lnTo>
                    <a:pt x="458" y="89"/>
                  </a:lnTo>
                  <a:lnTo>
                    <a:pt x="417" y="48"/>
                  </a:lnTo>
                  <a:lnTo>
                    <a:pt x="367" y="17"/>
                  </a:lnTo>
                  <a:lnTo>
                    <a:pt x="312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38"/>
            <p:cNvSpPr/>
            <p:nvPr/>
          </p:nvSpPr>
          <p:spPr bwMode="auto">
            <a:xfrm>
              <a:off x="3683197" y="1777608"/>
              <a:ext cx="51636" cy="434936"/>
            </a:xfrm>
            <a:custGeom>
              <a:avLst/>
              <a:gdLst>
                <a:gd name="T0" fmla="*/ 4 w 26"/>
                <a:gd name="T1" fmla="*/ 0 h 219"/>
                <a:gd name="T2" fmla="*/ 23 w 26"/>
                <a:gd name="T3" fmla="*/ 57 h 219"/>
                <a:gd name="T4" fmla="*/ 26 w 26"/>
                <a:gd name="T5" fmla="*/ 117 h 219"/>
                <a:gd name="T6" fmla="*/ 19 w 26"/>
                <a:gd name="T7" fmla="*/ 176 h 219"/>
                <a:gd name="T8" fmla="*/ 0 w 26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9">
                  <a:moveTo>
                    <a:pt x="4" y="0"/>
                  </a:moveTo>
                  <a:lnTo>
                    <a:pt x="23" y="57"/>
                  </a:lnTo>
                  <a:lnTo>
                    <a:pt x="26" y="117"/>
                  </a:lnTo>
                  <a:lnTo>
                    <a:pt x="19" y="176"/>
                  </a:lnTo>
                  <a:lnTo>
                    <a:pt x="0" y="219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39"/>
            <p:cNvSpPr/>
            <p:nvPr/>
          </p:nvSpPr>
          <p:spPr bwMode="auto">
            <a:xfrm>
              <a:off x="2996039" y="1455874"/>
              <a:ext cx="236335" cy="800362"/>
            </a:xfrm>
            <a:custGeom>
              <a:avLst/>
              <a:gdLst>
                <a:gd name="T0" fmla="*/ 81 w 119"/>
                <a:gd name="T1" fmla="*/ 403 h 403"/>
                <a:gd name="T2" fmla="*/ 43 w 119"/>
                <a:gd name="T3" fmla="*/ 355 h 403"/>
                <a:gd name="T4" fmla="*/ 14 w 119"/>
                <a:gd name="T5" fmla="*/ 305 h 403"/>
                <a:gd name="T6" fmla="*/ 0 w 119"/>
                <a:gd name="T7" fmla="*/ 248 h 403"/>
                <a:gd name="T8" fmla="*/ 0 w 119"/>
                <a:gd name="T9" fmla="*/ 188 h 403"/>
                <a:gd name="T10" fmla="*/ 12 w 119"/>
                <a:gd name="T11" fmla="*/ 133 h 403"/>
                <a:gd name="T12" fmla="*/ 38 w 119"/>
                <a:gd name="T13" fmla="*/ 81 h 403"/>
                <a:gd name="T14" fmla="*/ 74 w 119"/>
                <a:gd name="T15" fmla="*/ 35 h 403"/>
                <a:gd name="T16" fmla="*/ 119 w 119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03">
                  <a:moveTo>
                    <a:pt x="81" y="403"/>
                  </a:moveTo>
                  <a:lnTo>
                    <a:pt x="43" y="355"/>
                  </a:lnTo>
                  <a:lnTo>
                    <a:pt x="14" y="305"/>
                  </a:lnTo>
                  <a:lnTo>
                    <a:pt x="0" y="248"/>
                  </a:lnTo>
                  <a:lnTo>
                    <a:pt x="0" y="188"/>
                  </a:lnTo>
                  <a:lnTo>
                    <a:pt x="12" y="133"/>
                  </a:lnTo>
                  <a:lnTo>
                    <a:pt x="38" y="81"/>
                  </a:lnTo>
                  <a:lnTo>
                    <a:pt x="74" y="35"/>
                  </a:lnTo>
                  <a:lnTo>
                    <a:pt x="119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40"/>
            <p:cNvSpPr/>
            <p:nvPr/>
          </p:nvSpPr>
          <p:spPr bwMode="auto">
            <a:xfrm>
              <a:off x="3232373" y="1388350"/>
              <a:ext cx="218460" cy="67524"/>
            </a:xfrm>
            <a:custGeom>
              <a:avLst/>
              <a:gdLst>
                <a:gd name="T0" fmla="*/ 110 w 110"/>
                <a:gd name="T1" fmla="*/ 0 h 34"/>
                <a:gd name="T2" fmla="*/ 52 w 110"/>
                <a:gd name="T3" fmla="*/ 10 h 34"/>
                <a:gd name="T4" fmla="*/ 0 w 11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34">
                  <a:moveTo>
                    <a:pt x="110" y="0"/>
                  </a:moveTo>
                  <a:lnTo>
                    <a:pt x="52" y="10"/>
                  </a:lnTo>
                  <a:lnTo>
                    <a:pt x="0" y="3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41"/>
            <p:cNvSpPr/>
            <p:nvPr/>
          </p:nvSpPr>
          <p:spPr bwMode="auto">
            <a:xfrm>
              <a:off x="2890780" y="1610783"/>
              <a:ext cx="591830" cy="768585"/>
            </a:xfrm>
            <a:custGeom>
              <a:avLst/>
              <a:gdLst>
                <a:gd name="T0" fmla="*/ 38 w 298"/>
                <a:gd name="T1" fmla="*/ 0 h 387"/>
                <a:gd name="T2" fmla="*/ 12 w 298"/>
                <a:gd name="T3" fmla="*/ 53 h 387"/>
                <a:gd name="T4" fmla="*/ 0 w 298"/>
                <a:gd name="T5" fmla="*/ 108 h 387"/>
                <a:gd name="T6" fmla="*/ 0 w 298"/>
                <a:gd name="T7" fmla="*/ 165 h 387"/>
                <a:gd name="T8" fmla="*/ 15 w 298"/>
                <a:gd name="T9" fmla="*/ 222 h 387"/>
                <a:gd name="T10" fmla="*/ 41 w 298"/>
                <a:gd name="T11" fmla="*/ 275 h 387"/>
                <a:gd name="T12" fmla="*/ 79 w 298"/>
                <a:gd name="T13" fmla="*/ 320 h 387"/>
                <a:gd name="T14" fmla="*/ 127 w 298"/>
                <a:gd name="T15" fmla="*/ 353 h 387"/>
                <a:gd name="T16" fmla="*/ 182 w 298"/>
                <a:gd name="T17" fmla="*/ 377 h 387"/>
                <a:gd name="T18" fmla="*/ 239 w 298"/>
                <a:gd name="T19" fmla="*/ 387 h 387"/>
                <a:gd name="T20" fmla="*/ 298 w 298"/>
                <a:gd name="T21" fmla="*/ 38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87">
                  <a:moveTo>
                    <a:pt x="38" y="0"/>
                  </a:moveTo>
                  <a:lnTo>
                    <a:pt x="12" y="53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15" y="222"/>
                  </a:lnTo>
                  <a:lnTo>
                    <a:pt x="41" y="275"/>
                  </a:lnTo>
                  <a:lnTo>
                    <a:pt x="79" y="320"/>
                  </a:lnTo>
                  <a:lnTo>
                    <a:pt x="127" y="353"/>
                  </a:lnTo>
                  <a:lnTo>
                    <a:pt x="182" y="377"/>
                  </a:lnTo>
                  <a:lnTo>
                    <a:pt x="239" y="387"/>
                  </a:lnTo>
                  <a:lnTo>
                    <a:pt x="298" y="38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42"/>
            <p:cNvSpPr/>
            <p:nvPr/>
          </p:nvSpPr>
          <p:spPr bwMode="auto">
            <a:xfrm>
              <a:off x="2763676" y="1791509"/>
              <a:ext cx="691131" cy="667299"/>
            </a:xfrm>
            <a:custGeom>
              <a:avLst/>
              <a:gdLst>
                <a:gd name="T0" fmla="*/ 14 w 348"/>
                <a:gd name="T1" fmla="*/ 0 h 336"/>
                <a:gd name="T2" fmla="*/ 0 w 348"/>
                <a:gd name="T3" fmla="*/ 55 h 336"/>
                <a:gd name="T4" fmla="*/ 0 w 348"/>
                <a:gd name="T5" fmla="*/ 112 h 336"/>
                <a:gd name="T6" fmla="*/ 12 w 348"/>
                <a:gd name="T7" fmla="*/ 169 h 336"/>
                <a:gd name="T8" fmla="*/ 36 w 348"/>
                <a:gd name="T9" fmla="*/ 222 h 336"/>
                <a:gd name="T10" fmla="*/ 74 w 348"/>
                <a:gd name="T11" fmla="*/ 267 h 336"/>
                <a:gd name="T12" fmla="*/ 119 w 348"/>
                <a:gd name="T13" fmla="*/ 301 h 336"/>
                <a:gd name="T14" fmla="*/ 174 w 348"/>
                <a:gd name="T15" fmla="*/ 324 h 336"/>
                <a:gd name="T16" fmla="*/ 231 w 348"/>
                <a:gd name="T17" fmla="*/ 336 h 336"/>
                <a:gd name="T18" fmla="*/ 288 w 348"/>
                <a:gd name="T19" fmla="*/ 334 h 336"/>
                <a:gd name="T20" fmla="*/ 348 w 348"/>
                <a:gd name="T21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6">
                  <a:moveTo>
                    <a:pt x="14" y="0"/>
                  </a:moveTo>
                  <a:lnTo>
                    <a:pt x="0" y="55"/>
                  </a:lnTo>
                  <a:lnTo>
                    <a:pt x="0" y="112"/>
                  </a:lnTo>
                  <a:lnTo>
                    <a:pt x="12" y="169"/>
                  </a:lnTo>
                  <a:lnTo>
                    <a:pt x="36" y="222"/>
                  </a:lnTo>
                  <a:lnTo>
                    <a:pt x="74" y="267"/>
                  </a:lnTo>
                  <a:lnTo>
                    <a:pt x="119" y="301"/>
                  </a:lnTo>
                  <a:lnTo>
                    <a:pt x="174" y="324"/>
                  </a:lnTo>
                  <a:lnTo>
                    <a:pt x="231" y="336"/>
                  </a:lnTo>
                  <a:lnTo>
                    <a:pt x="288" y="334"/>
                  </a:lnTo>
                  <a:lnTo>
                    <a:pt x="348" y="3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43"/>
            <p:cNvSpPr/>
            <p:nvPr/>
          </p:nvSpPr>
          <p:spPr bwMode="auto">
            <a:xfrm>
              <a:off x="2811340" y="2127145"/>
              <a:ext cx="909591" cy="375356"/>
            </a:xfrm>
            <a:custGeom>
              <a:avLst/>
              <a:gdLst>
                <a:gd name="T0" fmla="*/ 458 w 458"/>
                <a:gd name="T1" fmla="*/ 0 h 189"/>
                <a:gd name="T2" fmla="*/ 436 w 458"/>
                <a:gd name="T3" fmla="*/ 55 h 189"/>
                <a:gd name="T4" fmla="*/ 400 w 458"/>
                <a:gd name="T5" fmla="*/ 105 h 189"/>
                <a:gd name="T6" fmla="*/ 358 w 458"/>
                <a:gd name="T7" fmla="*/ 143 h 189"/>
                <a:gd name="T8" fmla="*/ 303 w 458"/>
                <a:gd name="T9" fmla="*/ 172 h 189"/>
                <a:gd name="T10" fmla="*/ 250 w 458"/>
                <a:gd name="T11" fmla="*/ 186 h 189"/>
                <a:gd name="T12" fmla="*/ 191 w 458"/>
                <a:gd name="T13" fmla="*/ 189 h 189"/>
                <a:gd name="T14" fmla="*/ 133 w 458"/>
                <a:gd name="T15" fmla="*/ 177 h 189"/>
                <a:gd name="T16" fmla="*/ 81 w 458"/>
                <a:gd name="T17" fmla="*/ 153 h 189"/>
                <a:gd name="T18" fmla="*/ 36 w 458"/>
                <a:gd name="T19" fmla="*/ 117 h 189"/>
                <a:gd name="T20" fmla="*/ 0 w 458"/>
                <a:gd name="T21" fmla="*/ 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189">
                  <a:moveTo>
                    <a:pt x="458" y="0"/>
                  </a:moveTo>
                  <a:lnTo>
                    <a:pt x="436" y="55"/>
                  </a:lnTo>
                  <a:lnTo>
                    <a:pt x="400" y="105"/>
                  </a:lnTo>
                  <a:lnTo>
                    <a:pt x="358" y="143"/>
                  </a:lnTo>
                  <a:lnTo>
                    <a:pt x="303" y="172"/>
                  </a:lnTo>
                  <a:lnTo>
                    <a:pt x="250" y="186"/>
                  </a:lnTo>
                  <a:lnTo>
                    <a:pt x="191" y="189"/>
                  </a:lnTo>
                  <a:lnTo>
                    <a:pt x="133" y="177"/>
                  </a:lnTo>
                  <a:lnTo>
                    <a:pt x="81" y="153"/>
                  </a:lnTo>
                  <a:lnTo>
                    <a:pt x="36" y="117"/>
                  </a:lnTo>
                  <a:lnTo>
                    <a:pt x="0" y="74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44"/>
            <p:cNvSpPr/>
            <p:nvPr/>
          </p:nvSpPr>
          <p:spPr bwMode="auto">
            <a:xfrm>
              <a:off x="2944403" y="1938474"/>
              <a:ext cx="893703" cy="440893"/>
            </a:xfrm>
            <a:custGeom>
              <a:avLst/>
              <a:gdLst>
                <a:gd name="T0" fmla="*/ 450 w 450"/>
                <a:gd name="T1" fmla="*/ 134 h 222"/>
                <a:gd name="T2" fmla="*/ 407 w 450"/>
                <a:gd name="T3" fmla="*/ 174 h 222"/>
                <a:gd name="T4" fmla="*/ 355 w 450"/>
                <a:gd name="T5" fmla="*/ 203 h 222"/>
                <a:gd name="T6" fmla="*/ 298 w 450"/>
                <a:gd name="T7" fmla="*/ 219 h 222"/>
                <a:gd name="T8" fmla="*/ 240 w 450"/>
                <a:gd name="T9" fmla="*/ 222 h 222"/>
                <a:gd name="T10" fmla="*/ 181 w 450"/>
                <a:gd name="T11" fmla="*/ 212 h 222"/>
                <a:gd name="T12" fmla="*/ 128 w 450"/>
                <a:gd name="T13" fmla="*/ 188 h 222"/>
                <a:gd name="T14" fmla="*/ 81 w 450"/>
                <a:gd name="T15" fmla="*/ 153 h 222"/>
                <a:gd name="T16" fmla="*/ 40 w 450"/>
                <a:gd name="T17" fmla="*/ 107 h 222"/>
                <a:gd name="T18" fmla="*/ 14 w 450"/>
                <a:gd name="T19" fmla="*/ 57 h 222"/>
                <a:gd name="T20" fmla="*/ 0 w 450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0" h="222">
                  <a:moveTo>
                    <a:pt x="450" y="134"/>
                  </a:moveTo>
                  <a:lnTo>
                    <a:pt x="407" y="174"/>
                  </a:lnTo>
                  <a:lnTo>
                    <a:pt x="355" y="203"/>
                  </a:lnTo>
                  <a:lnTo>
                    <a:pt x="298" y="219"/>
                  </a:lnTo>
                  <a:lnTo>
                    <a:pt x="240" y="222"/>
                  </a:lnTo>
                  <a:lnTo>
                    <a:pt x="181" y="212"/>
                  </a:lnTo>
                  <a:lnTo>
                    <a:pt x="128" y="188"/>
                  </a:lnTo>
                  <a:lnTo>
                    <a:pt x="81" y="153"/>
                  </a:lnTo>
                  <a:lnTo>
                    <a:pt x="40" y="107"/>
                  </a:lnTo>
                  <a:lnTo>
                    <a:pt x="14" y="57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45"/>
            <p:cNvSpPr/>
            <p:nvPr/>
          </p:nvSpPr>
          <p:spPr bwMode="auto">
            <a:xfrm>
              <a:off x="2719984" y="1620713"/>
              <a:ext cx="991017" cy="1018822"/>
            </a:xfrm>
            <a:custGeom>
              <a:avLst/>
              <a:gdLst>
                <a:gd name="T0" fmla="*/ 492 w 499"/>
                <a:gd name="T1" fmla="*/ 198 h 513"/>
                <a:gd name="T2" fmla="*/ 466 w 499"/>
                <a:gd name="T3" fmla="*/ 146 h 513"/>
                <a:gd name="T4" fmla="*/ 427 w 499"/>
                <a:gd name="T5" fmla="*/ 100 h 513"/>
                <a:gd name="T6" fmla="*/ 380 w 499"/>
                <a:gd name="T7" fmla="*/ 62 h 513"/>
                <a:gd name="T8" fmla="*/ 327 w 499"/>
                <a:gd name="T9" fmla="*/ 38 h 513"/>
                <a:gd name="T10" fmla="*/ 270 w 499"/>
                <a:gd name="T11" fmla="*/ 26 h 513"/>
                <a:gd name="T12" fmla="*/ 210 w 499"/>
                <a:gd name="T13" fmla="*/ 29 h 513"/>
                <a:gd name="T14" fmla="*/ 155 w 499"/>
                <a:gd name="T15" fmla="*/ 45 h 513"/>
                <a:gd name="T16" fmla="*/ 103 w 499"/>
                <a:gd name="T17" fmla="*/ 72 h 513"/>
                <a:gd name="T18" fmla="*/ 62 w 499"/>
                <a:gd name="T19" fmla="*/ 110 h 513"/>
                <a:gd name="T20" fmla="*/ 29 w 499"/>
                <a:gd name="T21" fmla="*/ 158 h 513"/>
                <a:gd name="T22" fmla="*/ 8 w 499"/>
                <a:gd name="T23" fmla="*/ 212 h 513"/>
                <a:gd name="T24" fmla="*/ 0 w 499"/>
                <a:gd name="T25" fmla="*/ 270 h 513"/>
                <a:gd name="T26" fmla="*/ 8 w 499"/>
                <a:gd name="T27" fmla="*/ 327 h 513"/>
                <a:gd name="T28" fmla="*/ 27 w 499"/>
                <a:gd name="T29" fmla="*/ 379 h 513"/>
                <a:gd name="T30" fmla="*/ 58 w 499"/>
                <a:gd name="T31" fmla="*/ 427 h 513"/>
                <a:gd name="T32" fmla="*/ 101 w 499"/>
                <a:gd name="T33" fmla="*/ 468 h 513"/>
                <a:gd name="T34" fmla="*/ 151 w 499"/>
                <a:gd name="T35" fmla="*/ 496 h 513"/>
                <a:gd name="T36" fmla="*/ 206 w 499"/>
                <a:gd name="T37" fmla="*/ 511 h 513"/>
                <a:gd name="T38" fmla="*/ 263 w 499"/>
                <a:gd name="T39" fmla="*/ 513 h 513"/>
                <a:gd name="T40" fmla="*/ 320 w 499"/>
                <a:gd name="T41" fmla="*/ 503 h 513"/>
                <a:gd name="T42" fmla="*/ 375 w 499"/>
                <a:gd name="T43" fmla="*/ 480 h 513"/>
                <a:gd name="T44" fmla="*/ 420 w 499"/>
                <a:gd name="T45" fmla="*/ 444 h 513"/>
                <a:gd name="T46" fmla="*/ 458 w 499"/>
                <a:gd name="T47" fmla="*/ 398 h 513"/>
                <a:gd name="T48" fmla="*/ 485 w 499"/>
                <a:gd name="T49" fmla="*/ 346 h 513"/>
                <a:gd name="T50" fmla="*/ 499 w 499"/>
                <a:gd name="T51" fmla="*/ 286 h 513"/>
                <a:gd name="T52" fmla="*/ 499 w 499"/>
                <a:gd name="T53" fmla="*/ 229 h 513"/>
                <a:gd name="T54" fmla="*/ 485 w 499"/>
                <a:gd name="T55" fmla="*/ 172 h 513"/>
                <a:gd name="T56" fmla="*/ 458 w 499"/>
                <a:gd name="T57" fmla="*/ 117 h 513"/>
                <a:gd name="T58" fmla="*/ 420 w 499"/>
                <a:gd name="T59" fmla="*/ 72 h 513"/>
                <a:gd name="T60" fmla="*/ 375 w 499"/>
                <a:gd name="T61" fmla="*/ 36 h 513"/>
                <a:gd name="T62" fmla="*/ 320 w 499"/>
                <a:gd name="T63" fmla="*/ 12 h 513"/>
                <a:gd name="T64" fmla="*/ 263 w 499"/>
                <a:gd name="T65" fmla="*/ 0 h 513"/>
                <a:gd name="T66" fmla="*/ 206 w 499"/>
                <a:gd name="T67" fmla="*/ 3 h 513"/>
                <a:gd name="T68" fmla="*/ 148 w 499"/>
                <a:gd name="T69" fmla="*/ 19 h 513"/>
                <a:gd name="T70" fmla="*/ 98 w 499"/>
                <a:gd name="T71" fmla="*/ 48 h 513"/>
                <a:gd name="T72" fmla="*/ 60 w 499"/>
                <a:gd name="T73" fmla="*/ 84 h 513"/>
                <a:gd name="T74" fmla="*/ 24 w 499"/>
                <a:gd name="T75" fmla="*/ 134 h 513"/>
                <a:gd name="T76" fmla="*/ 3 w 499"/>
                <a:gd name="T77" fmla="*/ 189 h 513"/>
                <a:gd name="T78" fmla="*/ 0 w 499"/>
                <a:gd name="T79" fmla="*/ 24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513">
                  <a:moveTo>
                    <a:pt x="492" y="198"/>
                  </a:moveTo>
                  <a:lnTo>
                    <a:pt x="466" y="146"/>
                  </a:lnTo>
                  <a:lnTo>
                    <a:pt x="427" y="100"/>
                  </a:lnTo>
                  <a:lnTo>
                    <a:pt x="380" y="62"/>
                  </a:lnTo>
                  <a:lnTo>
                    <a:pt x="327" y="38"/>
                  </a:lnTo>
                  <a:lnTo>
                    <a:pt x="270" y="26"/>
                  </a:lnTo>
                  <a:lnTo>
                    <a:pt x="210" y="29"/>
                  </a:lnTo>
                  <a:lnTo>
                    <a:pt x="155" y="45"/>
                  </a:lnTo>
                  <a:lnTo>
                    <a:pt x="103" y="72"/>
                  </a:lnTo>
                  <a:lnTo>
                    <a:pt x="62" y="110"/>
                  </a:lnTo>
                  <a:lnTo>
                    <a:pt x="29" y="158"/>
                  </a:lnTo>
                  <a:lnTo>
                    <a:pt x="8" y="212"/>
                  </a:lnTo>
                  <a:lnTo>
                    <a:pt x="0" y="270"/>
                  </a:lnTo>
                  <a:lnTo>
                    <a:pt x="8" y="327"/>
                  </a:lnTo>
                  <a:lnTo>
                    <a:pt x="27" y="379"/>
                  </a:lnTo>
                  <a:lnTo>
                    <a:pt x="58" y="427"/>
                  </a:lnTo>
                  <a:lnTo>
                    <a:pt x="101" y="468"/>
                  </a:lnTo>
                  <a:lnTo>
                    <a:pt x="151" y="496"/>
                  </a:lnTo>
                  <a:lnTo>
                    <a:pt x="206" y="511"/>
                  </a:lnTo>
                  <a:lnTo>
                    <a:pt x="263" y="513"/>
                  </a:lnTo>
                  <a:lnTo>
                    <a:pt x="320" y="503"/>
                  </a:lnTo>
                  <a:lnTo>
                    <a:pt x="375" y="480"/>
                  </a:lnTo>
                  <a:lnTo>
                    <a:pt x="420" y="444"/>
                  </a:lnTo>
                  <a:lnTo>
                    <a:pt x="458" y="398"/>
                  </a:lnTo>
                  <a:lnTo>
                    <a:pt x="485" y="346"/>
                  </a:lnTo>
                  <a:lnTo>
                    <a:pt x="499" y="286"/>
                  </a:lnTo>
                  <a:lnTo>
                    <a:pt x="499" y="229"/>
                  </a:lnTo>
                  <a:lnTo>
                    <a:pt x="485" y="172"/>
                  </a:lnTo>
                  <a:lnTo>
                    <a:pt x="458" y="117"/>
                  </a:lnTo>
                  <a:lnTo>
                    <a:pt x="420" y="72"/>
                  </a:lnTo>
                  <a:lnTo>
                    <a:pt x="375" y="36"/>
                  </a:lnTo>
                  <a:lnTo>
                    <a:pt x="320" y="12"/>
                  </a:lnTo>
                  <a:lnTo>
                    <a:pt x="263" y="0"/>
                  </a:lnTo>
                  <a:lnTo>
                    <a:pt x="206" y="3"/>
                  </a:lnTo>
                  <a:lnTo>
                    <a:pt x="148" y="19"/>
                  </a:lnTo>
                  <a:lnTo>
                    <a:pt x="98" y="48"/>
                  </a:lnTo>
                  <a:lnTo>
                    <a:pt x="60" y="84"/>
                  </a:lnTo>
                  <a:lnTo>
                    <a:pt x="24" y="134"/>
                  </a:lnTo>
                  <a:lnTo>
                    <a:pt x="3" y="189"/>
                  </a:lnTo>
                  <a:lnTo>
                    <a:pt x="0" y="24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6"/>
            <p:cNvSpPr/>
            <p:nvPr/>
          </p:nvSpPr>
          <p:spPr bwMode="auto">
            <a:xfrm>
              <a:off x="2735872" y="1980180"/>
              <a:ext cx="985060" cy="710991"/>
            </a:xfrm>
            <a:custGeom>
              <a:avLst/>
              <a:gdLst>
                <a:gd name="T0" fmla="*/ 484 w 496"/>
                <a:gd name="T1" fmla="*/ 17 h 358"/>
                <a:gd name="T2" fmla="*/ 496 w 496"/>
                <a:gd name="T3" fmla="*/ 74 h 358"/>
                <a:gd name="T4" fmla="*/ 496 w 496"/>
                <a:gd name="T5" fmla="*/ 134 h 358"/>
                <a:gd name="T6" fmla="*/ 481 w 496"/>
                <a:gd name="T7" fmla="*/ 191 h 358"/>
                <a:gd name="T8" fmla="*/ 455 w 496"/>
                <a:gd name="T9" fmla="*/ 244 h 358"/>
                <a:gd name="T10" fmla="*/ 419 w 496"/>
                <a:gd name="T11" fmla="*/ 289 h 358"/>
                <a:gd name="T12" fmla="*/ 372 w 496"/>
                <a:gd name="T13" fmla="*/ 325 h 358"/>
                <a:gd name="T14" fmla="*/ 319 w 496"/>
                <a:gd name="T15" fmla="*/ 349 h 358"/>
                <a:gd name="T16" fmla="*/ 262 w 496"/>
                <a:gd name="T17" fmla="*/ 358 h 358"/>
                <a:gd name="T18" fmla="*/ 205 w 496"/>
                <a:gd name="T19" fmla="*/ 356 h 358"/>
                <a:gd name="T20" fmla="*/ 150 w 496"/>
                <a:gd name="T21" fmla="*/ 339 h 358"/>
                <a:gd name="T22" fmla="*/ 100 w 496"/>
                <a:gd name="T23" fmla="*/ 310 h 358"/>
                <a:gd name="T24" fmla="*/ 57 w 496"/>
                <a:gd name="T25" fmla="*/ 270 h 358"/>
                <a:gd name="T26" fmla="*/ 26 w 496"/>
                <a:gd name="T27" fmla="*/ 222 h 358"/>
                <a:gd name="T28" fmla="*/ 4 w 496"/>
                <a:gd name="T29" fmla="*/ 167 h 358"/>
                <a:gd name="T30" fmla="*/ 0 w 496"/>
                <a:gd name="T31" fmla="*/ 113 h 358"/>
                <a:gd name="T32" fmla="*/ 7 w 496"/>
                <a:gd name="T33" fmla="*/ 55 h 358"/>
                <a:gd name="T34" fmla="*/ 28 w 496"/>
                <a:gd name="T3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358">
                  <a:moveTo>
                    <a:pt x="484" y="17"/>
                  </a:moveTo>
                  <a:lnTo>
                    <a:pt x="496" y="74"/>
                  </a:lnTo>
                  <a:lnTo>
                    <a:pt x="496" y="134"/>
                  </a:lnTo>
                  <a:lnTo>
                    <a:pt x="481" y="191"/>
                  </a:lnTo>
                  <a:lnTo>
                    <a:pt x="455" y="244"/>
                  </a:lnTo>
                  <a:lnTo>
                    <a:pt x="419" y="289"/>
                  </a:lnTo>
                  <a:lnTo>
                    <a:pt x="372" y="325"/>
                  </a:lnTo>
                  <a:lnTo>
                    <a:pt x="319" y="349"/>
                  </a:lnTo>
                  <a:lnTo>
                    <a:pt x="262" y="358"/>
                  </a:lnTo>
                  <a:lnTo>
                    <a:pt x="205" y="356"/>
                  </a:lnTo>
                  <a:lnTo>
                    <a:pt x="150" y="339"/>
                  </a:lnTo>
                  <a:lnTo>
                    <a:pt x="100" y="310"/>
                  </a:lnTo>
                  <a:lnTo>
                    <a:pt x="57" y="270"/>
                  </a:lnTo>
                  <a:lnTo>
                    <a:pt x="26" y="222"/>
                  </a:lnTo>
                  <a:lnTo>
                    <a:pt x="4" y="167"/>
                  </a:lnTo>
                  <a:lnTo>
                    <a:pt x="0" y="113"/>
                  </a:lnTo>
                  <a:lnTo>
                    <a:pt x="7" y="55"/>
                  </a:lnTo>
                  <a:lnTo>
                    <a:pt x="28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47"/>
            <p:cNvSpPr/>
            <p:nvPr/>
          </p:nvSpPr>
          <p:spPr bwMode="auto">
            <a:xfrm>
              <a:off x="3051647" y="1725971"/>
              <a:ext cx="693117" cy="685173"/>
            </a:xfrm>
            <a:custGeom>
              <a:avLst/>
              <a:gdLst>
                <a:gd name="T0" fmla="*/ 334 w 349"/>
                <a:gd name="T1" fmla="*/ 345 h 345"/>
                <a:gd name="T2" fmla="*/ 349 w 349"/>
                <a:gd name="T3" fmla="*/ 288 h 345"/>
                <a:gd name="T4" fmla="*/ 349 w 349"/>
                <a:gd name="T5" fmla="*/ 229 h 345"/>
                <a:gd name="T6" fmla="*/ 337 w 349"/>
                <a:gd name="T7" fmla="*/ 169 h 345"/>
                <a:gd name="T8" fmla="*/ 310 w 349"/>
                <a:gd name="T9" fmla="*/ 116 h 345"/>
                <a:gd name="T10" fmla="*/ 272 w 349"/>
                <a:gd name="T11" fmla="*/ 71 h 345"/>
                <a:gd name="T12" fmla="*/ 227 w 349"/>
                <a:gd name="T13" fmla="*/ 35 h 345"/>
                <a:gd name="T14" fmla="*/ 172 w 349"/>
                <a:gd name="T15" fmla="*/ 12 h 345"/>
                <a:gd name="T16" fmla="*/ 115 w 349"/>
                <a:gd name="T17" fmla="*/ 0 h 345"/>
                <a:gd name="T18" fmla="*/ 55 w 349"/>
                <a:gd name="T19" fmla="*/ 0 h 345"/>
                <a:gd name="T20" fmla="*/ 0 w 349"/>
                <a:gd name="T21" fmla="*/ 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45">
                  <a:moveTo>
                    <a:pt x="334" y="345"/>
                  </a:moveTo>
                  <a:lnTo>
                    <a:pt x="349" y="288"/>
                  </a:lnTo>
                  <a:lnTo>
                    <a:pt x="349" y="229"/>
                  </a:lnTo>
                  <a:lnTo>
                    <a:pt x="337" y="169"/>
                  </a:lnTo>
                  <a:lnTo>
                    <a:pt x="310" y="116"/>
                  </a:lnTo>
                  <a:lnTo>
                    <a:pt x="272" y="71"/>
                  </a:lnTo>
                  <a:lnTo>
                    <a:pt x="227" y="35"/>
                  </a:lnTo>
                  <a:lnTo>
                    <a:pt x="172" y="12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0" y="1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48"/>
            <p:cNvSpPr/>
            <p:nvPr/>
          </p:nvSpPr>
          <p:spPr bwMode="auto">
            <a:xfrm>
              <a:off x="2815312" y="2411145"/>
              <a:ext cx="899661" cy="327691"/>
            </a:xfrm>
            <a:custGeom>
              <a:avLst/>
              <a:gdLst>
                <a:gd name="T0" fmla="*/ 453 w 453"/>
                <a:gd name="T1" fmla="*/ 0 h 165"/>
                <a:gd name="T2" fmla="*/ 427 w 453"/>
                <a:gd name="T3" fmla="*/ 51 h 165"/>
                <a:gd name="T4" fmla="*/ 391 w 453"/>
                <a:gd name="T5" fmla="*/ 96 h 165"/>
                <a:gd name="T6" fmla="*/ 344 w 453"/>
                <a:gd name="T7" fmla="*/ 132 h 165"/>
                <a:gd name="T8" fmla="*/ 291 w 453"/>
                <a:gd name="T9" fmla="*/ 156 h 165"/>
                <a:gd name="T10" fmla="*/ 234 w 453"/>
                <a:gd name="T11" fmla="*/ 165 h 165"/>
                <a:gd name="T12" fmla="*/ 177 w 453"/>
                <a:gd name="T13" fmla="*/ 160 h 165"/>
                <a:gd name="T14" fmla="*/ 122 w 453"/>
                <a:gd name="T15" fmla="*/ 144 h 165"/>
                <a:gd name="T16" fmla="*/ 72 w 453"/>
                <a:gd name="T17" fmla="*/ 115 h 165"/>
                <a:gd name="T18" fmla="*/ 31 w 453"/>
                <a:gd name="T19" fmla="*/ 74 h 165"/>
                <a:gd name="T20" fmla="*/ 0 w 453"/>
                <a:gd name="T21" fmla="*/ 2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lnTo>
                    <a:pt x="427" y="51"/>
                  </a:lnTo>
                  <a:lnTo>
                    <a:pt x="391" y="96"/>
                  </a:lnTo>
                  <a:lnTo>
                    <a:pt x="344" y="132"/>
                  </a:lnTo>
                  <a:lnTo>
                    <a:pt x="291" y="156"/>
                  </a:lnTo>
                  <a:lnTo>
                    <a:pt x="234" y="165"/>
                  </a:lnTo>
                  <a:lnTo>
                    <a:pt x="177" y="160"/>
                  </a:lnTo>
                  <a:lnTo>
                    <a:pt x="122" y="144"/>
                  </a:lnTo>
                  <a:lnTo>
                    <a:pt x="72" y="115"/>
                  </a:lnTo>
                  <a:lnTo>
                    <a:pt x="31" y="74"/>
                  </a:lnTo>
                  <a:lnTo>
                    <a:pt x="0" y="2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49"/>
            <p:cNvSpPr/>
            <p:nvPr/>
          </p:nvSpPr>
          <p:spPr bwMode="auto">
            <a:xfrm>
              <a:off x="2767648" y="1767677"/>
              <a:ext cx="663326" cy="697089"/>
            </a:xfrm>
            <a:custGeom>
              <a:avLst/>
              <a:gdLst>
                <a:gd name="T0" fmla="*/ 334 w 334"/>
                <a:gd name="T1" fmla="*/ 12 h 351"/>
                <a:gd name="T2" fmla="*/ 275 w 334"/>
                <a:gd name="T3" fmla="*/ 0 h 351"/>
                <a:gd name="T4" fmla="*/ 217 w 334"/>
                <a:gd name="T5" fmla="*/ 0 h 351"/>
                <a:gd name="T6" fmla="*/ 160 w 334"/>
                <a:gd name="T7" fmla="*/ 14 h 351"/>
                <a:gd name="T8" fmla="*/ 108 w 334"/>
                <a:gd name="T9" fmla="*/ 43 h 351"/>
                <a:gd name="T10" fmla="*/ 65 w 334"/>
                <a:gd name="T11" fmla="*/ 81 h 351"/>
                <a:gd name="T12" fmla="*/ 31 w 334"/>
                <a:gd name="T13" fmla="*/ 129 h 351"/>
                <a:gd name="T14" fmla="*/ 10 w 334"/>
                <a:gd name="T15" fmla="*/ 181 h 351"/>
                <a:gd name="T16" fmla="*/ 0 w 334"/>
                <a:gd name="T17" fmla="*/ 239 h 351"/>
                <a:gd name="T18" fmla="*/ 5 w 334"/>
                <a:gd name="T19" fmla="*/ 296 h 351"/>
                <a:gd name="T20" fmla="*/ 24 w 334"/>
                <a:gd name="T2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351">
                  <a:moveTo>
                    <a:pt x="334" y="12"/>
                  </a:moveTo>
                  <a:lnTo>
                    <a:pt x="275" y="0"/>
                  </a:lnTo>
                  <a:lnTo>
                    <a:pt x="217" y="0"/>
                  </a:lnTo>
                  <a:lnTo>
                    <a:pt x="160" y="14"/>
                  </a:lnTo>
                  <a:lnTo>
                    <a:pt x="108" y="43"/>
                  </a:lnTo>
                  <a:lnTo>
                    <a:pt x="65" y="81"/>
                  </a:lnTo>
                  <a:lnTo>
                    <a:pt x="31" y="129"/>
                  </a:lnTo>
                  <a:lnTo>
                    <a:pt x="10" y="181"/>
                  </a:lnTo>
                  <a:lnTo>
                    <a:pt x="0" y="239"/>
                  </a:lnTo>
                  <a:lnTo>
                    <a:pt x="5" y="296"/>
                  </a:lnTo>
                  <a:lnTo>
                    <a:pt x="24" y="35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50"/>
            <p:cNvSpPr/>
            <p:nvPr/>
          </p:nvSpPr>
          <p:spPr bwMode="auto">
            <a:xfrm>
              <a:off x="2791480" y="1757747"/>
              <a:ext cx="260167" cy="222433"/>
            </a:xfrm>
            <a:custGeom>
              <a:avLst/>
              <a:gdLst>
                <a:gd name="T0" fmla="*/ 131 w 131"/>
                <a:gd name="T1" fmla="*/ 0 h 112"/>
                <a:gd name="T2" fmla="*/ 79 w 131"/>
                <a:gd name="T3" fmla="*/ 27 h 112"/>
                <a:gd name="T4" fmla="*/ 36 w 131"/>
                <a:gd name="T5" fmla="*/ 65 h 112"/>
                <a:gd name="T6" fmla="*/ 0 w 131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2">
                  <a:moveTo>
                    <a:pt x="131" y="0"/>
                  </a:moveTo>
                  <a:lnTo>
                    <a:pt x="79" y="27"/>
                  </a:lnTo>
                  <a:lnTo>
                    <a:pt x="36" y="65"/>
                  </a:lnTo>
                  <a:lnTo>
                    <a:pt x="0" y="11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451"/>
            <p:cNvSpPr/>
            <p:nvPr/>
          </p:nvSpPr>
          <p:spPr bwMode="auto">
            <a:xfrm>
              <a:off x="3430974" y="1791509"/>
              <a:ext cx="345565" cy="919522"/>
            </a:xfrm>
            <a:custGeom>
              <a:avLst/>
              <a:gdLst>
                <a:gd name="T0" fmla="*/ 50 w 174"/>
                <a:gd name="T1" fmla="*/ 463 h 463"/>
                <a:gd name="T2" fmla="*/ 98 w 174"/>
                <a:gd name="T3" fmla="*/ 429 h 463"/>
                <a:gd name="T4" fmla="*/ 134 w 174"/>
                <a:gd name="T5" fmla="*/ 384 h 463"/>
                <a:gd name="T6" fmla="*/ 160 w 174"/>
                <a:gd name="T7" fmla="*/ 332 h 463"/>
                <a:gd name="T8" fmla="*/ 174 w 174"/>
                <a:gd name="T9" fmla="*/ 277 h 463"/>
                <a:gd name="T10" fmla="*/ 174 w 174"/>
                <a:gd name="T11" fmla="*/ 217 h 463"/>
                <a:gd name="T12" fmla="*/ 162 w 174"/>
                <a:gd name="T13" fmla="*/ 160 h 463"/>
                <a:gd name="T14" fmla="*/ 136 w 174"/>
                <a:gd name="T15" fmla="*/ 105 h 463"/>
                <a:gd name="T16" fmla="*/ 100 w 174"/>
                <a:gd name="T17" fmla="*/ 60 h 463"/>
                <a:gd name="T18" fmla="*/ 53 w 174"/>
                <a:gd name="T19" fmla="*/ 24 h 463"/>
                <a:gd name="T20" fmla="*/ 0 w 174"/>
                <a:gd name="T21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463">
                  <a:moveTo>
                    <a:pt x="50" y="463"/>
                  </a:moveTo>
                  <a:lnTo>
                    <a:pt x="98" y="429"/>
                  </a:lnTo>
                  <a:lnTo>
                    <a:pt x="134" y="384"/>
                  </a:lnTo>
                  <a:lnTo>
                    <a:pt x="160" y="332"/>
                  </a:lnTo>
                  <a:lnTo>
                    <a:pt x="174" y="277"/>
                  </a:lnTo>
                  <a:lnTo>
                    <a:pt x="174" y="217"/>
                  </a:lnTo>
                  <a:lnTo>
                    <a:pt x="162" y="160"/>
                  </a:lnTo>
                  <a:lnTo>
                    <a:pt x="136" y="105"/>
                  </a:lnTo>
                  <a:lnTo>
                    <a:pt x="100" y="60"/>
                  </a:lnTo>
                  <a:lnTo>
                    <a:pt x="53" y="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52"/>
            <p:cNvSpPr/>
            <p:nvPr/>
          </p:nvSpPr>
          <p:spPr bwMode="auto">
            <a:xfrm>
              <a:off x="2811340" y="2160907"/>
              <a:ext cx="718934" cy="615662"/>
            </a:xfrm>
            <a:custGeom>
              <a:avLst/>
              <a:gdLst>
                <a:gd name="T0" fmla="*/ 7 w 362"/>
                <a:gd name="T1" fmla="*/ 0 h 310"/>
                <a:gd name="T2" fmla="*/ 0 w 362"/>
                <a:gd name="T3" fmla="*/ 57 h 310"/>
                <a:gd name="T4" fmla="*/ 2 w 362"/>
                <a:gd name="T5" fmla="*/ 115 h 310"/>
                <a:gd name="T6" fmla="*/ 21 w 362"/>
                <a:gd name="T7" fmla="*/ 169 h 310"/>
                <a:gd name="T8" fmla="*/ 50 w 362"/>
                <a:gd name="T9" fmla="*/ 217 h 310"/>
                <a:gd name="T10" fmla="*/ 90 w 362"/>
                <a:gd name="T11" fmla="*/ 258 h 310"/>
                <a:gd name="T12" fmla="*/ 140 w 362"/>
                <a:gd name="T13" fmla="*/ 289 h 310"/>
                <a:gd name="T14" fmla="*/ 195 w 362"/>
                <a:gd name="T15" fmla="*/ 305 h 310"/>
                <a:gd name="T16" fmla="*/ 253 w 362"/>
                <a:gd name="T17" fmla="*/ 310 h 310"/>
                <a:gd name="T18" fmla="*/ 310 w 362"/>
                <a:gd name="T19" fmla="*/ 301 h 310"/>
                <a:gd name="T20" fmla="*/ 362 w 362"/>
                <a:gd name="T21" fmla="*/ 27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310">
                  <a:moveTo>
                    <a:pt x="7" y="0"/>
                  </a:moveTo>
                  <a:lnTo>
                    <a:pt x="0" y="57"/>
                  </a:lnTo>
                  <a:lnTo>
                    <a:pt x="2" y="115"/>
                  </a:lnTo>
                  <a:lnTo>
                    <a:pt x="21" y="169"/>
                  </a:lnTo>
                  <a:lnTo>
                    <a:pt x="50" y="217"/>
                  </a:lnTo>
                  <a:lnTo>
                    <a:pt x="90" y="258"/>
                  </a:lnTo>
                  <a:lnTo>
                    <a:pt x="140" y="289"/>
                  </a:lnTo>
                  <a:lnTo>
                    <a:pt x="195" y="305"/>
                  </a:lnTo>
                  <a:lnTo>
                    <a:pt x="253" y="310"/>
                  </a:lnTo>
                  <a:lnTo>
                    <a:pt x="310" y="301"/>
                  </a:lnTo>
                  <a:lnTo>
                    <a:pt x="362" y="27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53"/>
            <p:cNvSpPr/>
            <p:nvPr/>
          </p:nvSpPr>
          <p:spPr bwMode="auto">
            <a:xfrm>
              <a:off x="2825242" y="1801440"/>
              <a:ext cx="919521" cy="359467"/>
            </a:xfrm>
            <a:custGeom>
              <a:avLst/>
              <a:gdLst>
                <a:gd name="T0" fmla="*/ 463 w 463"/>
                <a:gd name="T1" fmla="*/ 119 h 181"/>
                <a:gd name="T2" fmla="*/ 427 w 463"/>
                <a:gd name="T3" fmla="*/ 71 h 181"/>
                <a:gd name="T4" fmla="*/ 379 w 463"/>
                <a:gd name="T5" fmla="*/ 36 h 181"/>
                <a:gd name="T6" fmla="*/ 327 w 463"/>
                <a:gd name="T7" fmla="*/ 12 h 181"/>
                <a:gd name="T8" fmla="*/ 269 w 463"/>
                <a:gd name="T9" fmla="*/ 0 h 181"/>
                <a:gd name="T10" fmla="*/ 210 w 463"/>
                <a:gd name="T11" fmla="*/ 0 h 181"/>
                <a:gd name="T12" fmla="*/ 153 w 463"/>
                <a:gd name="T13" fmla="*/ 14 h 181"/>
                <a:gd name="T14" fmla="*/ 100 w 463"/>
                <a:gd name="T15" fmla="*/ 43 h 181"/>
                <a:gd name="T16" fmla="*/ 57 w 463"/>
                <a:gd name="T17" fmla="*/ 81 h 181"/>
                <a:gd name="T18" fmla="*/ 21 w 463"/>
                <a:gd name="T19" fmla="*/ 129 h 181"/>
                <a:gd name="T20" fmla="*/ 0 w 463"/>
                <a:gd name="T2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181">
                  <a:moveTo>
                    <a:pt x="463" y="119"/>
                  </a:moveTo>
                  <a:lnTo>
                    <a:pt x="427" y="71"/>
                  </a:lnTo>
                  <a:lnTo>
                    <a:pt x="379" y="36"/>
                  </a:lnTo>
                  <a:lnTo>
                    <a:pt x="327" y="12"/>
                  </a:lnTo>
                  <a:lnTo>
                    <a:pt x="269" y="0"/>
                  </a:lnTo>
                  <a:lnTo>
                    <a:pt x="210" y="0"/>
                  </a:lnTo>
                  <a:lnTo>
                    <a:pt x="153" y="14"/>
                  </a:lnTo>
                  <a:lnTo>
                    <a:pt x="100" y="43"/>
                  </a:lnTo>
                  <a:lnTo>
                    <a:pt x="57" y="81"/>
                  </a:lnTo>
                  <a:lnTo>
                    <a:pt x="21" y="129"/>
                  </a:lnTo>
                  <a:lnTo>
                    <a:pt x="0" y="18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54"/>
            <p:cNvSpPr/>
            <p:nvPr/>
          </p:nvSpPr>
          <p:spPr bwMode="auto">
            <a:xfrm>
              <a:off x="3242304" y="2037775"/>
              <a:ext cx="577928" cy="766600"/>
            </a:xfrm>
            <a:custGeom>
              <a:avLst/>
              <a:gdLst>
                <a:gd name="T0" fmla="*/ 253 w 291"/>
                <a:gd name="T1" fmla="*/ 0 h 386"/>
                <a:gd name="T2" fmla="*/ 279 w 291"/>
                <a:gd name="T3" fmla="*/ 53 h 386"/>
                <a:gd name="T4" fmla="*/ 291 w 291"/>
                <a:gd name="T5" fmla="*/ 110 h 386"/>
                <a:gd name="T6" fmla="*/ 291 w 291"/>
                <a:gd name="T7" fmla="*/ 169 h 386"/>
                <a:gd name="T8" fmla="*/ 276 w 291"/>
                <a:gd name="T9" fmla="*/ 227 h 386"/>
                <a:gd name="T10" fmla="*/ 250 w 291"/>
                <a:gd name="T11" fmla="*/ 277 h 386"/>
                <a:gd name="T12" fmla="*/ 212 w 291"/>
                <a:gd name="T13" fmla="*/ 322 h 386"/>
                <a:gd name="T14" fmla="*/ 167 w 291"/>
                <a:gd name="T15" fmla="*/ 355 h 386"/>
                <a:gd name="T16" fmla="*/ 112 w 291"/>
                <a:gd name="T17" fmla="*/ 377 h 386"/>
                <a:gd name="T18" fmla="*/ 57 w 291"/>
                <a:gd name="T19" fmla="*/ 386 h 386"/>
                <a:gd name="T20" fmla="*/ 0 w 291"/>
                <a:gd name="T21" fmla="*/ 38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386">
                  <a:moveTo>
                    <a:pt x="253" y="0"/>
                  </a:moveTo>
                  <a:lnTo>
                    <a:pt x="279" y="53"/>
                  </a:lnTo>
                  <a:lnTo>
                    <a:pt x="291" y="110"/>
                  </a:lnTo>
                  <a:lnTo>
                    <a:pt x="291" y="169"/>
                  </a:lnTo>
                  <a:lnTo>
                    <a:pt x="276" y="227"/>
                  </a:lnTo>
                  <a:lnTo>
                    <a:pt x="250" y="277"/>
                  </a:lnTo>
                  <a:lnTo>
                    <a:pt x="212" y="322"/>
                  </a:lnTo>
                  <a:lnTo>
                    <a:pt x="167" y="355"/>
                  </a:lnTo>
                  <a:lnTo>
                    <a:pt x="112" y="377"/>
                  </a:lnTo>
                  <a:lnTo>
                    <a:pt x="57" y="386"/>
                  </a:lnTo>
                  <a:lnTo>
                    <a:pt x="0" y="38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55"/>
            <p:cNvSpPr/>
            <p:nvPr/>
          </p:nvSpPr>
          <p:spPr bwMode="auto">
            <a:xfrm>
              <a:off x="2853046" y="1910670"/>
              <a:ext cx="389258" cy="885759"/>
            </a:xfrm>
            <a:custGeom>
              <a:avLst/>
              <a:gdLst>
                <a:gd name="T0" fmla="*/ 112 w 196"/>
                <a:gd name="T1" fmla="*/ 0 h 446"/>
                <a:gd name="T2" fmla="*/ 67 w 196"/>
                <a:gd name="T3" fmla="*/ 38 h 446"/>
                <a:gd name="T4" fmla="*/ 34 w 196"/>
                <a:gd name="T5" fmla="*/ 83 h 446"/>
                <a:gd name="T6" fmla="*/ 10 w 196"/>
                <a:gd name="T7" fmla="*/ 140 h 446"/>
                <a:gd name="T8" fmla="*/ 0 w 196"/>
                <a:gd name="T9" fmla="*/ 195 h 446"/>
                <a:gd name="T10" fmla="*/ 5 w 196"/>
                <a:gd name="T11" fmla="*/ 252 h 446"/>
                <a:gd name="T12" fmla="*/ 22 w 196"/>
                <a:gd name="T13" fmla="*/ 307 h 446"/>
                <a:gd name="T14" fmla="*/ 53 w 196"/>
                <a:gd name="T15" fmla="*/ 357 h 446"/>
                <a:gd name="T16" fmla="*/ 91 w 196"/>
                <a:gd name="T17" fmla="*/ 398 h 446"/>
                <a:gd name="T18" fmla="*/ 141 w 196"/>
                <a:gd name="T19" fmla="*/ 427 h 446"/>
                <a:gd name="T20" fmla="*/ 196 w 196"/>
                <a:gd name="T2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446">
                  <a:moveTo>
                    <a:pt x="112" y="0"/>
                  </a:moveTo>
                  <a:lnTo>
                    <a:pt x="67" y="38"/>
                  </a:lnTo>
                  <a:lnTo>
                    <a:pt x="34" y="83"/>
                  </a:lnTo>
                  <a:lnTo>
                    <a:pt x="10" y="140"/>
                  </a:lnTo>
                  <a:lnTo>
                    <a:pt x="0" y="195"/>
                  </a:lnTo>
                  <a:lnTo>
                    <a:pt x="5" y="252"/>
                  </a:lnTo>
                  <a:lnTo>
                    <a:pt x="22" y="307"/>
                  </a:lnTo>
                  <a:lnTo>
                    <a:pt x="53" y="357"/>
                  </a:lnTo>
                  <a:lnTo>
                    <a:pt x="91" y="398"/>
                  </a:lnTo>
                  <a:lnTo>
                    <a:pt x="141" y="427"/>
                  </a:lnTo>
                  <a:lnTo>
                    <a:pt x="196" y="4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56"/>
            <p:cNvSpPr/>
            <p:nvPr/>
          </p:nvSpPr>
          <p:spPr bwMode="auto">
            <a:xfrm>
              <a:off x="3075479" y="1819314"/>
              <a:ext cx="796389" cy="577929"/>
            </a:xfrm>
            <a:custGeom>
              <a:avLst/>
              <a:gdLst>
                <a:gd name="T0" fmla="*/ 399 w 401"/>
                <a:gd name="T1" fmla="*/ 291 h 291"/>
                <a:gd name="T2" fmla="*/ 401 w 401"/>
                <a:gd name="T3" fmla="*/ 232 h 291"/>
                <a:gd name="T4" fmla="*/ 389 w 401"/>
                <a:gd name="T5" fmla="*/ 174 h 291"/>
                <a:gd name="T6" fmla="*/ 363 w 401"/>
                <a:gd name="T7" fmla="*/ 122 h 291"/>
                <a:gd name="T8" fmla="*/ 325 w 401"/>
                <a:gd name="T9" fmla="*/ 74 h 291"/>
                <a:gd name="T10" fmla="*/ 279 w 401"/>
                <a:gd name="T11" fmla="*/ 38 h 291"/>
                <a:gd name="T12" fmla="*/ 225 w 401"/>
                <a:gd name="T13" fmla="*/ 15 h 291"/>
                <a:gd name="T14" fmla="*/ 167 w 401"/>
                <a:gd name="T15" fmla="*/ 0 h 291"/>
                <a:gd name="T16" fmla="*/ 110 w 401"/>
                <a:gd name="T17" fmla="*/ 3 h 291"/>
                <a:gd name="T18" fmla="*/ 50 w 401"/>
                <a:gd name="T19" fmla="*/ 19 h 291"/>
                <a:gd name="T20" fmla="*/ 0 w 401"/>
                <a:gd name="T21" fmla="*/ 4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1" h="291">
                  <a:moveTo>
                    <a:pt x="399" y="291"/>
                  </a:moveTo>
                  <a:lnTo>
                    <a:pt x="401" y="232"/>
                  </a:lnTo>
                  <a:lnTo>
                    <a:pt x="389" y="174"/>
                  </a:lnTo>
                  <a:lnTo>
                    <a:pt x="363" y="122"/>
                  </a:lnTo>
                  <a:lnTo>
                    <a:pt x="325" y="74"/>
                  </a:lnTo>
                  <a:lnTo>
                    <a:pt x="279" y="38"/>
                  </a:lnTo>
                  <a:lnTo>
                    <a:pt x="225" y="15"/>
                  </a:lnTo>
                  <a:lnTo>
                    <a:pt x="167" y="0"/>
                  </a:lnTo>
                  <a:lnTo>
                    <a:pt x="110" y="3"/>
                  </a:lnTo>
                  <a:lnTo>
                    <a:pt x="50" y="19"/>
                  </a:lnTo>
                  <a:lnTo>
                    <a:pt x="0" y="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57"/>
            <p:cNvSpPr/>
            <p:nvPr/>
          </p:nvSpPr>
          <p:spPr bwMode="auto">
            <a:xfrm>
              <a:off x="3005968" y="2397242"/>
              <a:ext cx="861927" cy="423020"/>
            </a:xfrm>
            <a:custGeom>
              <a:avLst/>
              <a:gdLst>
                <a:gd name="T0" fmla="*/ 434 w 434"/>
                <a:gd name="T1" fmla="*/ 0 h 213"/>
                <a:gd name="T2" fmla="*/ 419 w 434"/>
                <a:gd name="T3" fmla="*/ 55 h 213"/>
                <a:gd name="T4" fmla="*/ 393 w 434"/>
                <a:gd name="T5" fmla="*/ 108 h 213"/>
                <a:gd name="T6" fmla="*/ 355 w 434"/>
                <a:gd name="T7" fmla="*/ 151 h 213"/>
                <a:gd name="T8" fmla="*/ 310 w 434"/>
                <a:gd name="T9" fmla="*/ 184 h 213"/>
                <a:gd name="T10" fmla="*/ 255 w 434"/>
                <a:gd name="T11" fmla="*/ 205 h 213"/>
                <a:gd name="T12" fmla="*/ 197 w 434"/>
                <a:gd name="T13" fmla="*/ 213 h 213"/>
                <a:gd name="T14" fmla="*/ 143 w 434"/>
                <a:gd name="T15" fmla="*/ 208 h 213"/>
                <a:gd name="T16" fmla="*/ 88 w 434"/>
                <a:gd name="T17" fmla="*/ 191 h 213"/>
                <a:gd name="T18" fmla="*/ 40 w 434"/>
                <a:gd name="T19" fmla="*/ 160 h 213"/>
                <a:gd name="T20" fmla="*/ 0 w 434"/>
                <a:gd name="T21" fmla="*/ 11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4" h="213">
                  <a:moveTo>
                    <a:pt x="434" y="0"/>
                  </a:moveTo>
                  <a:lnTo>
                    <a:pt x="419" y="55"/>
                  </a:lnTo>
                  <a:lnTo>
                    <a:pt x="393" y="108"/>
                  </a:lnTo>
                  <a:lnTo>
                    <a:pt x="355" y="151"/>
                  </a:lnTo>
                  <a:lnTo>
                    <a:pt x="310" y="184"/>
                  </a:lnTo>
                  <a:lnTo>
                    <a:pt x="255" y="205"/>
                  </a:lnTo>
                  <a:lnTo>
                    <a:pt x="197" y="213"/>
                  </a:lnTo>
                  <a:lnTo>
                    <a:pt x="143" y="208"/>
                  </a:lnTo>
                  <a:lnTo>
                    <a:pt x="88" y="191"/>
                  </a:lnTo>
                  <a:lnTo>
                    <a:pt x="40" y="160"/>
                  </a:lnTo>
                  <a:lnTo>
                    <a:pt x="0" y="117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58"/>
            <p:cNvSpPr/>
            <p:nvPr/>
          </p:nvSpPr>
          <p:spPr bwMode="auto">
            <a:xfrm>
              <a:off x="2904682" y="1833216"/>
              <a:ext cx="560054" cy="796389"/>
            </a:xfrm>
            <a:custGeom>
              <a:avLst/>
              <a:gdLst>
                <a:gd name="T0" fmla="*/ 282 w 282"/>
                <a:gd name="T1" fmla="*/ 0 h 401"/>
                <a:gd name="T2" fmla="*/ 222 w 282"/>
                <a:gd name="T3" fmla="*/ 0 h 401"/>
                <a:gd name="T4" fmla="*/ 165 w 282"/>
                <a:gd name="T5" fmla="*/ 15 h 401"/>
                <a:gd name="T6" fmla="*/ 113 w 282"/>
                <a:gd name="T7" fmla="*/ 43 h 401"/>
                <a:gd name="T8" fmla="*/ 67 w 282"/>
                <a:gd name="T9" fmla="*/ 82 h 401"/>
                <a:gd name="T10" fmla="*/ 34 w 282"/>
                <a:gd name="T11" fmla="*/ 129 h 401"/>
                <a:gd name="T12" fmla="*/ 10 w 282"/>
                <a:gd name="T13" fmla="*/ 182 h 401"/>
                <a:gd name="T14" fmla="*/ 0 w 282"/>
                <a:gd name="T15" fmla="*/ 239 h 401"/>
                <a:gd name="T16" fmla="*/ 3 w 282"/>
                <a:gd name="T17" fmla="*/ 296 h 401"/>
                <a:gd name="T18" fmla="*/ 20 w 282"/>
                <a:gd name="T19" fmla="*/ 353 h 401"/>
                <a:gd name="T20" fmla="*/ 51 w 282"/>
                <a:gd name="T2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401">
                  <a:moveTo>
                    <a:pt x="282" y="0"/>
                  </a:moveTo>
                  <a:lnTo>
                    <a:pt x="222" y="0"/>
                  </a:lnTo>
                  <a:lnTo>
                    <a:pt x="165" y="15"/>
                  </a:lnTo>
                  <a:lnTo>
                    <a:pt x="113" y="43"/>
                  </a:lnTo>
                  <a:lnTo>
                    <a:pt x="67" y="82"/>
                  </a:lnTo>
                  <a:lnTo>
                    <a:pt x="34" y="129"/>
                  </a:lnTo>
                  <a:lnTo>
                    <a:pt x="10" y="182"/>
                  </a:lnTo>
                  <a:lnTo>
                    <a:pt x="0" y="239"/>
                  </a:lnTo>
                  <a:lnTo>
                    <a:pt x="3" y="296"/>
                  </a:lnTo>
                  <a:lnTo>
                    <a:pt x="20" y="353"/>
                  </a:lnTo>
                  <a:lnTo>
                    <a:pt x="51" y="401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59"/>
            <p:cNvSpPr/>
            <p:nvPr/>
          </p:nvSpPr>
          <p:spPr bwMode="auto">
            <a:xfrm>
              <a:off x="2958304" y="1833216"/>
              <a:ext cx="1016836" cy="994991"/>
            </a:xfrm>
            <a:custGeom>
              <a:avLst/>
              <a:gdLst>
                <a:gd name="T0" fmla="*/ 272 w 512"/>
                <a:gd name="T1" fmla="*/ 497 h 501"/>
                <a:gd name="T2" fmla="*/ 329 w 512"/>
                <a:gd name="T3" fmla="*/ 489 h 501"/>
                <a:gd name="T4" fmla="*/ 381 w 512"/>
                <a:gd name="T5" fmla="*/ 470 h 501"/>
                <a:gd name="T6" fmla="*/ 429 w 512"/>
                <a:gd name="T7" fmla="*/ 437 h 501"/>
                <a:gd name="T8" fmla="*/ 467 w 512"/>
                <a:gd name="T9" fmla="*/ 394 h 501"/>
                <a:gd name="T10" fmla="*/ 496 w 512"/>
                <a:gd name="T11" fmla="*/ 344 h 501"/>
                <a:gd name="T12" fmla="*/ 510 w 512"/>
                <a:gd name="T13" fmla="*/ 289 h 501"/>
                <a:gd name="T14" fmla="*/ 512 w 512"/>
                <a:gd name="T15" fmla="*/ 229 h 501"/>
                <a:gd name="T16" fmla="*/ 501 w 512"/>
                <a:gd name="T17" fmla="*/ 172 h 501"/>
                <a:gd name="T18" fmla="*/ 477 w 512"/>
                <a:gd name="T19" fmla="*/ 120 h 501"/>
                <a:gd name="T20" fmla="*/ 439 w 512"/>
                <a:gd name="T21" fmla="*/ 74 h 501"/>
                <a:gd name="T22" fmla="*/ 393 w 512"/>
                <a:gd name="T23" fmla="*/ 39 h 501"/>
                <a:gd name="T24" fmla="*/ 341 w 512"/>
                <a:gd name="T25" fmla="*/ 12 h 501"/>
                <a:gd name="T26" fmla="*/ 281 w 512"/>
                <a:gd name="T27" fmla="*/ 0 h 501"/>
                <a:gd name="T28" fmla="*/ 224 w 512"/>
                <a:gd name="T29" fmla="*/ 0 h 501"/>
                <a:gd name="T30" fmla="*/ 167 w 512"/>
                <a:gd name="T31" fmla="*/ 15 h 501"/>
                <a:gd name="T32" fmla="*/ 114 w 512"/>
                <a:gd name="T33" fmla="*/ 41 h 501"/>
                <a:gd name="T34" fmla="*/ 69 w 512"/>
                <a:gd name="T35" fmla="*/ 79 h 501"/>
                <a:gd name="T36" fmla="*/ 33 w 512"/>
                <a:gd name="T37" fmla="*/ 127 h 501"/>
                <a:gd name="T38" fmla="*/ 9 w 512"/>
                <a:gd name="T39" fmla="*/ 182 h 501"/>
                <a:gd name="T40" fmla="*/ 0 w 512"/>
                <a:gd name="T41" fmla="*/ 239 h 501"/>
                <a:gd name="T42" fmla="*/ 2 w 512"/>
                <a:gd name="T43" fmla="*/ 296 h 501"/>
                <a:gd name="T44" fmla="*/ 19 w 512"/>
                <a:gd name="T45" fmla="*/ 353 h 501"/>
                <a:gd name="T46" fmla="*/ 50 w 512"/>
                <a:gd name="T47" fmla="*/ 404 h 501"/>
                <a:gd name="T48" fmla="*/ 88 w 512"/>
                <a:gd name="T49" fmla="*/ 444 h 501"/>
                <a:gd name="T50" fmla="*/ 136 w 512"/>
                <a:gd name="T51" fmla="*/ 475 h 501"/>
                <a:gd name="T52" fmla="*/ 190 w 512"/>
                <a:gd name="T53" fmla="*/ 494 h 501"/>
                <a:gd name="T54" fmla="*/ 248 w 512"/>
                <a:gd name="T55" fmla="*/ 501 h 501"/>
                <a:gd name="T56" fmla="*/ 305 w 512"/>
                <a:gd name="T57" fmla="*/ 492 h 501"/>
                <a:gd name="T58" fmla="*/ 357 w 512"/>
                <a:gd name="T59" fmla="*/ 473 h 501"/>
                <a:gd name="T60" fmla="*/ 405 w 512"/>
                <a:gd name="T61" fmla="*/ 439 h 501"/>
                <a:gd name="T62" fmla="*/ 443 w 512"/>
                <a:gd name="T63" fmla="*/ 396 h 501"/>
                <a:gd name="T64" fmla="*/ 470 w 512"/>
                <a:gd name="T65" fmla="*/ 344 h 501"/>
                <a:gd name="T66" fmla="*/ 484 w 512"/>
                <a:gd name="T67" fmla="*/ 289 h 501"/>
                <a:gd name="T68" fmla="*/ 486 w 512"/>
                <a:gd name="T69" fmla="*/ 229 h 501"/>
                <a:gd name="T70" fmla="*/ 474 w 512"/>
                <a:gd name="T71" fmla="*/ 175 h 501"/>
                <a:gd name="T72" fmla="*/ 412 w 512"/>
                <a:gd name="T73" fmla="*/ 74 h 501"/>
                <a:gd name="T74" fmla="*/ 365 w 512"/>
                <a:gd name="T75" fmla="*/ 39 h 501"/>
                <a:gd name="T76" fmla="*/ 312 w 512"/>
                <a:gd name="T77" fmla="*/ 12 h 501"/>
                <a:gd name="T78" fmla="*/ 255 w 512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01">
                  <a:moveTo>
                    <a:pt x="272" y="497"/>
                  </a:moveTo>
                  <a:lnTo>
                    <a:pt x="329" y="489"/>
                  </a:lnTo>
                  <a:lnTo>
                    <a:pt x="381" y="470"/>
                  </a:lnTo>
                  <a:lnTo>
                    <a:pt x="429" y="437"/>
                  </a:lnTo>
                  <a:lnTo>
                    <a:pt x="467" y="394"/>
                  </a:lnTo>
                  <a:lnTo>
                    <a:pt x="496" y="344"/>
                  </a:lnTo>
                  <a:lnTo>
                    <a:pt x="510" y="289"/>
                  </a:lnTo>
                  <a:lnTo>
                    <a:pt x="512" y="229"/>
                  </a:lnTo>
                  <a:lnTo>
                    <a:pt x="501" y="172"/>
                  </a:lnTo>
                  <a:lnTo>
                    <a:pt x="477" y="120"/>
                  </a:lnTo>
                  <a:lnTo>
                    <a:pt x="439" y="74"/>
                  </a:lnTo>
                  <a:lnTo>
                    <a:pt x="393" y="39"/>
                  </a:lnTo>
                  <a:lnTo>
                    <a:pt x="341" y="12"/>
                  </a:lnTo>
                  <a:lnTo>
                    <a:pt x="281" y="0"/>
                  </a:lnTo>
                  <a:lnTo>
                    <a:pt x="224" y="0"/>
                  </a:lnTo>
                  <a:lnTo>
                    <a:pt x="167" y="15"/>
                  </a:lnTo>
                  <a:lnTo>
                    <a:pt x="114" y="41"/>
                  </a:lnTo>
                  <a:lnTo>
                    <a:pt x="69" y="79"/>
                  </a:lnTo>
                  <a:lnTo>
                    <a:pt x="33" y="127"/>
                  </a:lnTo>
                  <a:lnTo>
                    <a:pt x="9" y="182"/>
                  </a:lnTo>
                  <a:lnTo>
                    <a:pt x="0" y="239"/>
                  </a:lnTo>
                  <a:lnTo>
                    <a:pt x="2" y="296"/>
                  </a:lnTo>
                  <a:lnTo>
                    <a:pt x="19" y="353"/>
                  </a:lnTo>
                  <a:lnTo>
                    <a:pt x="50" y="404"/>
                  </a:lnTo>
                  <a:lnTo>
                    <a:pt x="88" y="444"/>
                  </a:lnTo>
                  <a:lnTo>
                    <a:pt x="136" y="475"/>
                  </a:lnTo>
                  <a:lnTo>
                    <a:pt x="190" y="494"/>
                  </a:lnTo>
                  <a:lnTo>
                    <a:pt x="248" y="501"/>
                  </a:lnTo>
                  <a:lnTo>
                    <a:pt x="305" y="492"/>
                  </a:lnTo>
                  <a:lnTo>
                    <a:pt x="357" y="473"/>
                  </a:lnTo>
                  <a:lnTo>
                    <a:pt x="405" y="439"/>
                  </a:lnTo>
                  <a:lnTo>
                    <a:pt x="443" y="396"/>
                  </a:lnTo>
                  <a:lnTo>
                    <a:pt x="470" y="344"/>
                  </a:lnTo>
                  <a:lnTo>
                    <a:pt x="484" y="289"/>
                  </a:lnTo>
                  <a:lnTo>
                    <a:pt x="486" y="229"/>
                  </a:lnTo>
                  <a:lnTo>
                    <a:pt x="474" y="175"/>
                  </a:lnTo>
                  <a:lnTo>
                    <a:pt x="412" y="74"/>
                  </a:lnTo>
                  <a:lnTo>
                    <a:pt x="365" y="39"/>
                  </a:lnTo>
                  <a:lnTo>
                    <a:pt x="312" y="12"/>
                  </a:lnTo>
                  <a:lnTo>
                    <a:pt x="255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4" name="Freeform 1460"/>
            <p:cNvSpPr/>
            <p:nvPr/>
          </p:nvSpPr>
          <p:spPr bwMode="auto">
            <a:xfrm>
              <a:off x="2791480" y="1487650"/>
              <a:ext cx="663326" cy="303859"/>
            </a:xfrm>
            <a:custGeom>
              <a:avLst/>
              <a:gdLst>
                <a:gd name="T0" fmla="*/ 334 w 334"/>
                <a:gd name="T1" fmla="*/ 24 h 153"/>
                <a:gd name="T2" fmla="*/ 282 w 334"/>
                <a:gd name="T3" fmla="*/ 5 h 153"/>
                <a:gd name="T4" fmla="*/ 224 w 334"/>
                <a:gd name="T5" fmla="*/ 0 h 153"/>
                <a:gd name="T6" fmla="*/ 167 w 334"/>
                <a:gd name="T7" fmla="*/ 7 h 153"/>
                <a:gd name="T8" fmla="*/ 112 w 334"/>
                <a:gd name="T9" fmla="*/ 27 h 153"/>
                <a:gd name="T10" fmla="*/ 65 w 334"/>
                <a:gd name="T11" fmla="*/ 60 h 153"/>
                <a:gd name="T12" fmla="*/ 29 w 334"/>
                <a:gd name="T13" fmla="*/ 103 h 153"/>
                <a:gd name="T14" fmla="*/ 0 w 33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153">
                  <a:moveTo>
                    <a:pt x="334" y="24"/>
                  </a:moveTo>
                  <a:lnTo>
                    <a:pt x="282" y="5"/>
                  </a:lnTo>
                  <a:lnTo>
                    <a:pt x="224" y="0"/>
                  </a:lnTo>
                  <a:lnTo>
                    <a:pt x="167" y="7"/>
                  </a:lnTo>
                  <a:lnTo>
                    <a:pt x="112" y="27"/>
                  </a:lnTo>
                  <a:lnTo>
                    <a:pt x="65" y="60"/>
                  </a:lnTo>
                  <a:lnTo>
                    <a:pt x="29" y="103"/>
                  </a:lnTo>
                  <a:lnTo>
                    <a:pt x="0" y="153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61"/>
            <p:cNvSpPr/>
            <p:nvPr/>
          </p:nvSpPr>
          <p:spPr bwMode="auto">
            <a:xfrm>
              <a:off x="3454807" y="1535314"/>
              <a:ext cx="236335" cy="242293"/>
            </a:xfrm>
            <a:custGeom>
              <a:avLst/>
              <a:gdLst>
                <a:gd name="T0" fmla="*/ 119 w 119"/>
                <a:gd name="T1" fmla="*/ 122 h 122"/>
                <a:gd name="T2" fmla="*/ 91 w 119"/>
                <a:gd name="T3" fmla="*/ 74 h 122"/>
                <a:gd name="T4" fmla="*/ 50 w 119"/>
                <a:gd name="T5" fmla="*/ 31 h 122"/>
                <a:gd name="T6" fmla="*/ 0 w 119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2">
                  <a:moveTo>
                    <a:pt x="119" y="122"/>
                  </a:moveTo>
                  <a:lnTo>
                    <a:pt x="91" y="74"/>
                  </a:lnTo>
                  <a:lnTo>
                    <a:pt x="50" y="31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62"/>
            <p:cNvSpPr/>
            <p:nvPr/>
          </p:nvSpPr>
          <p:spPr bwMode="auto">
            <a:xfrm>
              <a:off x="2739844" y="1535314"/>
              <a:ext cx="981088" cy="738795"/>
            </a:xfrm>
            <a:custGeom>
              <a:avLst/>
              <a:gdLst>
                <a:gd name="T0" fmla="*/ 484 w 494"/>
                <a:gd name="T1" fmla="*/ 325 h 372"/>
                <a:gd name="T2" fmla="*/ 494 w 494"/>
                <a:gd name="T3" fmla="*/ 265 h 372"/>
                <a:gd name="T4" fmla="*/ 489 w 494"/>
                <a:gd name="T5" fmla="*/ 208 h 372"/>
                <a:gd name="T6" fmla="*/ 470 w 494"/>
                <a:gd name="T7" fmla="*/ 150 h 372"/>
                <a:gd name="T8" fmla="*/ 441 w 494"/>
                <a:gd name="T9" fmla="*/ 100 h 372"/>
                <a:gd name="T10" fmla="*/ 401 w 494"/>
                <a:gd name="T11" fmla="*/ 57 h 372"/>
                <a:gd name="T12" fmla="*/ 351 w 494"/>
                <a:gd name="T13" fmla="*/ 26 h 372"/>
                <a:gd name="T14" fmla="*/ 296 w 494"/>
                <a:gd name="T15" fmla="*/ 5 h 372"/>
                <a:gd name="T16" fmla="*/ 238 w 494"/>
                <a:gd name="T17" fmla="*/ 0 h 372"/>
                <a:gd name="T18" fmla="*/ 181 w 494"/>
                <a:gd name="T19" fmla="*/ 7 h 372"/>
                <a:gd name="T20" fmla="*/ 129 w 494"/>
                <a:gd name="T21" fmla="*/ 26 h 372"/>
                <a:gd name="T22" fmla="*/ 81 w 494"/>
                <a:gd name="T23" fmla="*/ 57 h 372"/>
                <a:gd name="T24" fmla="*/ 40 w 494"/>
                <a:gd name="T25" fmla="*/ 100 h 372"/>
                <a:gd name="T26" fmla="*/ 14 w 494"/>
                <a:gd name="T27" fmla="*/ 153 h 372"/>
                <a:gd name="T28" fmla="*/ 2 w 494"/>
                <a:gd name="T29" fmla="*/ 208 h 372"/>
                <a:gd name="T30" fmla="*/ 0 w 494"/>
                <a:gd name="T31" fmla="*/ 265 h 372"/>
                <a:gd name="T32" fmla="*/ 9 w 494"/>
                <a:gd name="T33" fmla="*/ 320 h 372"/>
                <a:gd name="T34" fmla="*/ 36 w 494"/>
                <a:gd name="T3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4" h="372">
                  <a:moveTo>
                    <a:pt x="484" y="325"/>
                  </a:moveTo>
                  <a:lnTo>
                    <a:pt x="494" y="265"/>
                  </a:lnTo>
                  <a:lnTo>
                    <a:pt x="489" y="208"/>
                  </a:lnTo>
                  <a:lnTo>
                    <a:pt x="470" y="150"/>
                  </a:lnTo>
                  <a:lnTo>
                    <a:pt x="441" y="100"/>
                  </a:lnTo>
                  <a:lnTo>
                    <a:pt x="401" y="57"/>
                  </a:lnTo>
                  <a:lnTo>
                    <a:pt x="351" y="26"/>
                  </a:lnTo>
                  <a:lnTo>
                    <a:pt x="296" y="5"/>
                  </a:lnTo>
                  <a:lnTo>
                    <a:pt x="238" y="0"/>
                  </a:lnTo>
                  <a:lnTo>
                    <a:pt x="181" y="7"/>
                  </a:lnTo>
                  <a:lnTo>
                    <a:pt x="129" y="26"/>
                  </a:lnTo>
                  <a:lnTo>
                    <a:pt x="81" y="57"/>
                  </a:lnTo>
                  <a:lnTo>
                    <a:pt x="40" y="100"/>
                  </a:lnTo>
                  <a:lnTo>
                    <a:pt x="14" y="153"/>
                  </a:lnTo>
                  <a:lnTo>
                    <a:pt x="2" y="208"/>
                  </a:lnTo>
                  <a:lnTo>
                    <a:pt x="0" y="265"/>
                  </a:lnTo>
                  <a:lnTo>
                    <a:pt x="9" y="320"/>
                  </a:lnTo>
                  <a:lnTo>
                    <a:pt x="36" y="372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63"/>
            <p:cNvSpPr/>
            <p:nvPr/>
          </p:nvSpPr>
          <p:spPr bwMode="auto">
            <a:xfrm>
              <a:off x="2719984" y="1582979"/>
              <a:ext cx="991017" cy="1022794"/>
            </a:xfrm>
            <a:custGeom>
              <a:avLst/>
              <a:gdLst>
                <a:gd name="T0" fmla="*/ 494 w 499"/>
                <a:gd name="T1" fmla="*/ 301 h 515"/>
                <a:gd name="T2" fmla="*/ 470 w 499"/>
                <a:gd name="T3" fmla="*/ 355 h 515"/>
                <a:gd name="T4" fmla="*/ 439 w 499"/>
                <a:gd name="T5" fmla="*/ 403 h 515"/>
                <a:gd name="T6" fmla="*/ 392 w 499"/>
                <a:gd name="T7" fmla="*/ 444 h 515"/>
                <a:gd name="T8" fmla="*/ 341 w 499"/>
                <a:gd name="T9" fmla="*/ 470 h 515"/>
                <a:gd name="T10" fmla="*/ 284 w 499"/>
                <a:gd name="T11" fmla="*/ 487 h 515"/>
                <a:gd name="T12" fmla="*/ 227 w 499"/>
                <a:gd name="T13" fmla="*/ 489 h 515"/>
                <a:gd name="T14" fmla="*/ 170 w 499"/>
                <a:gd name="T15" fmla="*/ 477 h 515"/>
                <a:gd name="T16" fmla="*/ 117 w 499"/>
                <a:gd name="T17" fmla="*/ 453 h 515"/>
                <a:gd name="T18" fmla="*/ 72 w 499"/>
                <a:gd name="T19" fmla="*/ 417 h 515"/>
                <a:gd name="T20" fmla="*/ 36 w 499"/>
                <a:gd name="T21" fmla="*/ 372 h 515"/>
                <a:gd name="T22" fmla="*/ 12 w 499"/>
                <a:gd name="T23" fmla="*/ 320 h 515"/>
                <a:gd name="T24" fmla="*/ 0 w 499"/>
                <a:gd name="T25" fmla="*/ 262 h 515"/>
                <a:gd name="T26" fmla="*/ 3 w 499"/>
                <a:gd name="T27" fmla="*/ 208 h 515"/>
                <a:gd name="T28" fmla="*/ 17 w 499"/>
                <a:gd name="T29" fmla="*/ 150 h 515"/>
                <a:gd name="T30" fmla="*/ 46 w 499"/>
                <a:gd name="T31" fmla="*/ 103 h 515"/>
                <a:gd name="T32" fmla="*/ 84 w 499"/>
                <a:gd name="T33" fmla="*/ 60 h 515"/>
                <a:gd name="T34" fmla="*/ 134 w 499"/>
                <a:gd name="T35" fmla="*/ 29 h 515"/>
                <a:gd name="T36" fmla="*/ 186 w 499"/>
                <a:gd name="T37" fmla="*/ 7 h 515"/>
                <a:gd name="T38" fmla="*/ 244 w 499"/>
                <a:gd name="T39" fmla="*/ 0 h 515"/>
                <a:gd name="T40" fmla="*/ 303 w 499"/>
                <a:gd name="T41" fmla="*/ 7 h 515"/>
                <a:gd name="T42" fmla="*/ 358 w 499"/>
                <a:gd name="T43" fmla="*/ 29 h 515"/>
                <a:gd name="T44" fmla="*/ 406 w 499"/>
                <a:gd name="T45" fmla="*/ 60 h 515"/>
                <a:gd name="T46" fmla="*/ 446 w 499"/>
                <a:gd name="T47" fmla="*/ 103 h 515"/>
                <a:gd name="T48" fmla="*/ 477 w 499"/>
                <a:gd name="T49" fmla="*/ 153 h 515"/>
                <a:gd name="T50" fmla="*/ 494 w 499"/>
                <a:gd name="T51" fmla="*/ 210 h 515"/>
                <a:gd name="T52" fmla="*/ 499 w 499"/>
                <a:gd name="T53" fmla="*/ 270 h 515"/>
                <a:gd name="T54" fmla="*/ 489 w 499"/>
                <a:gd name="T55" fmla="*/ 327 h 515"/>
                <a:gd name="T56" fmla="*/ 468 w 499"/>
                <a:gd name="T57" fmla="*/ 382 h 515"/>
                <a:gd name="T58" fmla="*/ 432 w 499"/>
                <a:gd name="T59" fmla="*/ 429 h 515"/>
                <a:gd name="T60" fmla="*/ 389 w 499"/>
                <a:gd name="T61" fmla="*/ 470 h 515"/>
                <a:gd name="T62" fmla="*/ 337 w 499"/>
                <a:gd name="T63" fmla="*/ 496 h 515"/>
                <a:gd name="T64" fmla="*/ 279 w 499"/>
                <a:gd name="T65" fmla="*/ 513 h 515"/>
                <a:gd name="T66" fmla="*/ 222 w 499"/>
                <a:gd name="T67" fmla="*/ 515 h 515"/>
                <a:gd name="T68" fmla="*/ 165 w 499"/>
                <a:gd name="T69" fmla="*/ 503 h 515"/>
                <a:gd name="T70" fmla="*/ 113 w 499"/>
                <a:gd name="T71" fmla="*/ 479 h 515"/>
                <a:gd name="T72" fmla="*/ 67 w 499"/>
                <a:gd name="T73" fmla="*/ 444 h 515"/>
                <a:gd name="T74" fmla="*/ 31 w 499"/>
                <a:gd name="T75" fmla="*/ 398 h 515"/>
                <a:gd name="T76" fmla="*/ 8 w 499"/>
                <a:gd name="T77" fmla="*/ 34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515">
                  <a:moveTo>
                    <a:pt x="494" y="301"/>
                  </a:moveTo>
                  <a:lnTo>
                    <a:pt x="470" y="355"/>
                  </a:lnTo>
                  <a:lnTo>
                    <a:pt x="439" y="403"/>
                  </a:lnTo>
                  <a:lnTo>
                    <a:pt x="392" y="444"/>
                  </a:lnTo>
                  <a:lnTo>
                    <a:pt x="341" y="470"/>
                  </a:lnTo>
                  <a:lnTo>
                    <a:pt x="284" y="487"/>
                  </a:lnTo>
                  <a:lnTo>
                    <a:pt x="227" y="489"/>
                  </a:lnTo>
                  <a:lnTo>
                    <a:pt x="170" y="477"/>
                  </a:lnTo>
                  <a:lnTo>
                    <a:pt x="117" y="453"/>
                  </a:lnTo>
                  <a:lnTo>
                    <a:pt x="72" y="417"/>
                  </a:lnTo>
                  <a:lnTo>
                    <a:pt x="36" y="372"/>
                  </a:lnTo>
                  <a:lnTo>
                    <a:pt x="12" y="320"/>
                  </a:lnTo>
                  <a:lnTo>
                    <a:pt x="0" y="262"/>
                  </a:lnTo>
                  <a:lnTo>
                    <a:pt x="3" y="208"/>
                  </a:lnTo>
                  <a:lnTo>
                    <a:pt x="17" y="150"/>
                  </a:lnTo>
                  <a:lnTo>
                    <a:pt x="46" y="103"/>
                  </a:lnTo>
                  <a:lnTo>
                    <a:pt x="84" y="60"/>
                  </a:lnTo>
                  <a:lnTo>
                    <a:pt x="134" y="29"/>
                  </a:lnTo>
                  <a:lnTo>
                    <a:pt x="186" y="7"/>
                  </a:lnTo>
                  <a:lnTo>
                    <a:pt x="244" y="0"/>
                  </a:lnTo>
                  <a:lnTo>
                    <a:pt x="303" y="7"/>
                  </a:lnTo>
                  <a:lnTo>
                    <a:pt x="358" y="29"/>
                  </a:lnTo>
                  <a:lnTo>
                    <a:pt x="406" y="60"/>
                  </a:lnTo>
                  <a:lnTo>
                    <a:pt x="446" y="103"/>
                  </a:lnTo>
                  <a:lnTo>
                    <a:pt x="477" y="153"/>
                  </a:lnTo>
                  <a:lnTo>
                    <a:pt x="494" y="210"/>
                  </a:lnTo>
                  <a:lnTo>
                    <a:pt x="499" y="270"/>
                  </a:lnTo>
                  <a:lnTo>
                    <a:pt x="489" y="327"/>
                  </a:lnTo>
                  <a:lnTo>
                    <a:pt x="468" y="382"/>
                  </a:lnTo>
                  <a:lnTo>
                    <a:pt x="432" y="429"/>
                  </a:lnTo>
                  <a:lnTo>
                    <a:pt x="389" y="470"/>
                  </a:lnTo>
                  <a:lnTo>
                    <a:pt x="337" y="496"/>
                  </a:lnTo>
                  <a:lnTo>
                    <a:pt x="279" y="513"/>
                  </a:lnTo>
                  <a:lnTo>
                    <a:pt x="222" y="515"/>
                  </a:lnTo>
                  <a:lnTo>
                    <a:pt x="165" y="503"/>
                  </a:lnTo>
                  <a:lnTo>
                    <a:pt x="113" y="479"/>
                  </a:lnTo>
                  <a:lnTo>
                    <a:pt x="67" y="444"/>
                  </a:lnTo>
                  <a:lnTo>
                    <a:pt x="31" y="398"/>
                  </a:lnTo>
                  <a:lnTo>
                    <a:pt x="8" y="346"/>
                  </a:lnTo>
                </a:path>
              </a:pathLst>
            </a:cu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464"/>
            <p:cNvSpPr/>
            <p:nvPr/>
          </p:nvSpPr>
          <p:spPr bwMode="auto">
            <a:xfrm>
              <a:off x="2706312" y="1374448"/>
              <a:ext cx="1449785" cy="1449786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465"/>
            <p:cNvSpPr/>
            <p:nvPr/>
          </p:nvSpPr>
          <p:spPr bwMode="auto">
            <a:xfrm>
              <a:off x="3166838" y="1833215"/>
              <a:ext cx="540194" cy="546152"/>
            </a:xfrm>
            <a:prstGeom prst="ellipse">
              <a:avLst/>
            </a:prstGeom>
            <a:grpFill/>
            <a:ln w="0" cap="flat">
              <a:solidFill>
                <a:schemeClr val="bg1">
                  <a:alpha val="2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原创设计师QQ69613753    _3"/>
          <p:cNvGrpSpPr/>
          <p:nvPr/>
        </p:nvGrpSpPr>
        <p:grpSpPr>
          <a:xfrm>
            <a:off x="4139128" y="3481972"/>
            <a:ext cx="3913744" cy="972820"/>
            <a:chOff x="4274562" y="3481972"/>
            <a:chExt cx="3913744" cy="972820"/>
          </a:xfrm>
        </p:grpSpPr>
        <p:sp>
          <p:nvSpPr>
            <p:cNvPr id="28" name="文本框 27"/>
            <p:cNvSpPr txBox="1"/>
            <p:nvPr/>
          </p:nvSpPr>
          <p:spPr>
            <a:xfrm>
              <a:off x="4274562" y="3481972"/>
              <a:ext cx="1972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75000">
                        <a:srgbClr val="FEFEFF"/>
                      </a:gs>
                      <a:gs pos="25000">
                        <a:srgbClr val="FDFEFF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lin ang="0" scaled="0"/>
                  </a:gradFill>
                </a:rPr>
                <a:t>PART</a:t>
              </a:r>
              <a:endParaRPr lang="en-US" altLang="zh-CN" sz="5400" dirty="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005247" y="3481972"/>
              <a:ext cx="2183059" cy="9728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75000">
                        <a:srgbClr val="FEFEFF"/>
                      </a:gs>
                      <a:gs pos="25000">
                        <a:srgbClr val="FDFEFF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0000"/>
                        </a:schemeClr>
                      </a:gs>
                    </a:gsLst>
                    <a:lin ang="0" scaled="0"/>
                  </a:gradFill>
                </a:rPr>
                <a:t>2</a:t>
              </a:r>
              <a:endParaRPr lang="en-US" altLang="zh-CN" sz="5400" dirty="0">
                <a:gradFill>
                  <a:gsLst>
                    <a:gs pos="75000">
                      <a:srgbClr val="FEFEFF"/>
                    </a:gs>
                    <a:gs pos="25000">
                      <a:srgbClr val="FDFEFF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0" scaled="0"/>
                </a:gradFill>
              </a:endParaRPr>
            </a:p>
          </p:txBody>
        </p:sp>
      </p:grpSp>
      <p:cxnSp>
        <p:nvCxnSpPr>
          <p:cNvPr id="91" name="原创设计师QQ69613753    _4"/>
          <p:cNvCxnSpPr/>
          <p:nvPr/>
        </p:nvCxnSpPr>
        <p:spPr>
          <a:xfrm flipH="1">
            <a:off x="3597402" y="4339268"/>
            <a:ext cx="4997197" cy="0"/>
          </a:xfrm>
          <a:prstGeom prst="line">
            <a:avLst/>
          </a:prstGeom>
          <a:gradFill>
            <a:gsLst>
              <a:gs pos="100000">
                <a:schemeClr val="bg1">
                  <a:alpha val="13000"/>
                </a:schemeClr>
              </a:gs>
              <a:gs pos="0">
                <a:schemeClr val="bg1">
                  <a:alpha val="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/>
          <p:nvPr/>
        </p:nvSpPr>
        <p:spPr>
          <a:xfrm>
            <a:off x="1435100" y="1708150"/>
            <a:ext cx="9471660" cy="3505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en-US" altLang="x-none" sz="2800" b="1" dirty="0">
                <a:solidFill>
                  <a:srgbClr val="757568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        </a:t>
            </a:r>
            <a:r>
              <a:rPr lang="zh-CN" altLang="en-US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指销售人员运用产品的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特征</a:t>
            </a:r>
            <a:r>
              <a:rPr lang="en-US" altLang="zh-CN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F</a:t>
            </a:r>
            <a:r>
              <a:rPr lang="en-US" altLang="x-none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优势</a:t>
            </a:r>
            <a:r>
              <a:rPr lang="en-US" altLang="zh-CN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A</a:t>
            </a:r>
            <a:r>
              <a:rPr lang="en-US" altLang="x-none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作为支点，把产品的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利益</a:t>
            </a:r>
            <a:r>
              <a:rPr lang="en-US" altLang="zh-CN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B</a:t>
            </a:r>
            <a:r>
              <a:rPr lang="en-US" altLang="x-none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和潜在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客户的需求</a:t>
            </a:r>
            <a:r>
              <a:rPr lang="en-US" altLang="x-none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联系起来，详细介绍所销售的产品如何满足客户的潜在需求，并且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通过例证</a:t>
            </a:r>
            <a:r>
              <a:rPr lang="en-US" altLang="zh-CN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E</a:t>
            </a:r>
            <a:r>
              <a:rPr lang="en-US" altLang="x-none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让客户信任。这是一种销售技巧，也叫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利益推销法</a:t>
            </a:r>
            <a:r>
              <a:rPr lang="zh-CN" altLang="en-US" sz="2800" b="1" dirty="0"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800" b="1" dirty="0"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30" name="标题 1"/>
          <p:cNvSpPr>
            <a:spLocks noGrp="1"/>
          </p:cNvSpPr>
          <p:nvPr/>
        </p:nvSpPr>
        <p:spPr>
          <a:xfrm>
            <a:off x="3817620" y="316230"/>
            <a:ext cx="441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lvl="0" indent="0" algn="ctr" eaLnBrk="0"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SimHei" panose="02010609060101010101" pitchFamily="49" charset="-122"/>
              </a:rPr>
              <a:t>FABE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rPr>
              <a:t>的定义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ctrTitle" idx="4294967295"/>
          </p:nvPr>
        </p:nvSpPr>
        <p:spPr>
          <a:xfrm>
            <a:off x="95250" y="603885"/>
            <a:ext cx="10972800" cy="782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b"/>
          <a:lstStyle>
            <a:lvl1pPr lvl="0">
              <a:defRPr kern="1200"/>
            </a:lvl1pPr>
          </a:lstStyle>
          <a:p>
            <a:pPr lvl="0">
              <a:lnSpc>
                <a:spcPct val="100000"/>
              </a:lnSpc>
            </a:pPr>
            <a:r>
              <a:rPr lang="en-US" altLang="x-none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FABE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Tahoma" panose="020B0604030504040204" pitchFamily="2" charset="0"/>
              </a:rPr>
              <a:t>具体含义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Tahoma" panose="020B0604030504040204" pitchFamily="2" charset="0"/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type="subTitle" idx="4294967295"/>
          </p:nvPr>
        </p:nvSpPr>
        <p:spPr>
          <a:xfrm>
            <a:off x="6227445" y="2766060"/>
            <a:ext cx="5748020" cy="158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属性</a:t>
            </a:r>
            <a:r>
              <a:rPr lang="en-US" altLang="x-none" sz="1800" b="1" dirty="0"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特征，是描述产品的款式、技术参数、配置；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一般是有形的，可以被看到、闻到、触摸到，感知到的</a:t>
            </a:r>
            <a:endParaRPr lang="zh-CN" altLang="en-US" sz="18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0995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Microsoft YaHei" panose="020B0503020204020204" charset="-122"/>
                <a:ea typeface="Microsoft YaHei" panose="020B0503020204020204" charset="-122"/>
              </a:rPr>
              <a:t>回答了客户的疑问“它是什么？”</a:t>
            </a:r>
            <a:endParaRPr lang="zh-CN" altLang="en-US" sz="1800" b="1" dirty="0">
              <a:solidFill>
                <a:srgbClr val="FF00FF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4579" name="标题 1"/>
          <p:cNvSpPr/>
          <p:nvPr/>
        </p:nvSpPr>
        <p:spPr>
          <a:xfrm>
            <a:off x="381000" y="1657350"/>
            <a:ext cx="4089400" cy="6724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 indent="0"/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F~Feature 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属性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/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特征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221" name="内容占位符 7"/>
          <p:cNvSpPr/>
          <p:nvPr/>
        </p:nvSpPr>
        <p:spPr>
          <a:xfrm>
            <a:off x="6231890" y="4702175"/>
            <a:ext cx="5451475" cy="10083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/>
          </a:ln>
        </p:spPr>
        <p:txBody>
          <a:bodyPr anchor="t"/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画面中的座椅，它是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真皮材质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的，这是座椅本身固有</a:t>
            </a:r>
            <a:endParaRPr lang="zh-CN" altLang="en-US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的，是不会发生改变的，是产品的属性。</a:t>
            </a:r>
            <a:endParaRPr lang="zh-CN" altLang="en-US" b="1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922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6825" y="2806700"/>
            <a:ext cx="2179638" cy="19748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23" name="直接连接符 9"/>
          <p:cNvSpPr/>
          <p:nvPr/>
        </p:nvSpPr>
        <p:spPr>
          <a:xfrm flipH="1">
            <a:off x="2874963" y="4154488"/>
            <a:ext cx="931862" cy="500062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458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3486150"/>
            <a:ext cx="2265363" cy="2263775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</p:spPr>
      </p:pic>
      <p:sp>
        <p:nvSpPr>
          <p:cNvPr id="24584" name="直接连接符 14"/>
          <p:cNvSpPr/>
          <p:nvPr/>
        </p:nvSpPr>
        <p:spPr>
          <a:xfrm>
            <a:off x="647700" y="2679700"/>
            <a:ext cx="5159375" cy="1588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6" name="直接连接符 17"/>
          <p:cNvSpPr/>
          <p:nvPr/>
        </p:nvSpPr>
        <p:spPr>
          <a:xfrm>
            <a:off x="6324600" y="4603750"/>
            <a:ext cx="5157788" cy="1588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3495" y="7103110"/>
            <a:ext cx="4010660" cy="247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zh-CN" altLang="en-US" sz="955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备注：图片来源于网络，仅做内部交流使用，如有侵权可直接删除</a:t>
            </a:r>
            <a:endParaRPr lang="en-US" altLang="zh-CN" sz="955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nimBg="1"/>
    </p:bldLst>
  </p:timing>
</p:sld>
</file>

<file path=ppt/theme/theme1.xml><?xml version="1.0" encoding="utf-8"?>
<a:theme xmlns:a="http://schemas.openxmlformats.org/drawingml/2006/main" name="万一网保险资料下载门户网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gradFill>
          <a:gsLst>
            <a:gs pos="100000">
              <a:schemeClr val="bg1">
                <a:alpha val="13000"/>
              </a:schemeClr>
            </a:gs>
            <a:gs pos="0">
              <a:schemeClr val="bg1">
                <a:alpha val="0"/>
              </a:schemeClr>
            </a:gs>
          </a:gsLst>
          <a:lin ang="16800000" scaled="0"/>
        </a:gradFill>
        <a:ln w="19050"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rtlCol="0">
        <a:spAutoFit/>
      </a:bodyPr>
      <a:lstStyle>
        <a:defPPr algn="just">
          <a:defRPr dirty="0">
            <a:solidFill>
              <a:schemeClr val="bg1">
                <a:alpha val="75000"/>
              </a:schemeClr>
            </a:solidFill>
            <a:latin typeface="Microsoft YaHei Light" panose="020B0502040204020203" pitchFamily="34" charset="-122"/>
            <a:ea typeface="Microsoft YaHei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3607</Words>
  <Application>WPS 演示</Application>
  <PresentationFormat>自定义</PresentationFormat>
  <Paragraphs>302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Microsoft YaHei Light</vt:lpstr>
      <vt:lpstr>Microsoft YaHei</vt:lpstr>
      <vt:lpstr>Calibri</vt:lpstr>
      <vt:lpstr>Times New Roman</vt:lpstr>
      <vt:lpstr>SimHei</vt:lpstr>
      <vt:lpstr>Tahoma</vt:lpstr>
      <vt:lpstr>Arial Unicode MS</vt:lpstr>
      <vt:lpstr>DengXian</vt:lpstr>
      <vt:lpstr>Arial</vt:lpstr>
      <vt:lpstr>万一网保险资料下载门户网站</vt:lpstr>
      <vt:lpstr>PowerPoint 演示文稿</vt:lpstr>
      <vt:lpstr>PowerPoint 演示文稿</vt:lpstr>
      <vt:lpstr>PowerPoint 演示文稿</vt:lpstr>
      <vt:lpstr>模压训练=建模+压缩</vt:lpstr>
      <vt:lpstr>PowerPoint 演示文稿</vt:lpstr>
      <vt:lpstr>PowerPoint 演示文稿</vt:lpstr>
      <vt:lpstr>PowerPoint 演示文稿</vt:lpstr>
      <vt:lpstr>PowerPoint 演示文稿</vt:lpstr>
      <vt:lpstr>FABE具体含义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FABE利益推介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万一网保险资料下载门户网站</dc:title>
  <dc:creator>万一网制作收集整理，未经授权请勿转载转发，违者必究</dc:creator>
  <cp:keywords>万一网保险资料下载门户网站</cp:keywords>
  <dc:description>万一网保险资料下载门户网站</dc:description>
  <dc:subject>万一网保险资料下载门户网站</dc:subject>
  <cp:category>万一网保险资料下载门户网站</cp:category>
  <cp:lastModifiedBy>zhefenren</cp:lastModifiedBy>
  <cp:revision>52</cp:revision>
  <dcterms:created xsi:type="dcterms:W3CDTF">2016-07-30T12:26:00Z</dcterms:created>
  <dcterms:modified xsi:type="dcterms:W3CDTF">2020-08-14T09:20:12Z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