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3"/>
  </p:handoutMasterIdLst>
  <p:sldIdLst>
    <p:sldId id="256" r:id="rId3"/>
    <p:sldId id="257" r:id="rId4"/>
    <p:sldId id="258" r:id="rId5"/>
    <p:sldId id="332" r:id="rId6"/>
    <p:sldId id="305" r:id="rId8"/>
    <p:sldId id="333" r:id="rId9"/>
    <p:sldId id="327" r:id="rId10"/>
    <p:sldId id="334" r:id="rId11"/>
    <p:sldId id="307" r:id="rId12"/>
    <p:sldId id="328" r:id="rId13"/>
    <p:sldId id="308" r:id="rId14"/>
    <p:sldId id="309" r:id="rId15"/>
    <p:sldId id="338" r:id="rId16"/>
    <p:sldId id="339" r:id="rId17"/>
    <p:sldId id="340" r:id="rId18"/>
    <p:sldId id="341" r:id="rId19"/>
    <p:sldId id="329" r:id="rId20"/>
    <p:sldId id="335" r:id="rId21"/>
    <p:sldId id="318" r:id="rId22"/>
    <p:sldId id="311" r:id="rId23"/>
    <p:sldId id="330" r:id="rId24"/>
    <p:sldId id="336" r:id="rId25"/>
    <p:sldId id="269" r:id="rId26"/>
    <p:sldId id="331" r:id="rId27"/>
    <p:sldId id="325" r:id="rId28"/>
    <p:sldId id="319" r:id="rId29"/>
    <p:sldId id="337" r:id="rId30"/>
    <p:sldId id="342" r:id="rId31"/>
    <p:sldId id="34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D52"/>
    <a:srgbClr val="F4F3E9"/>
    <a:srgbClr val="F4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6314" autoAdjust="0"/>
  </p:normalViewPr>
  <p:slideViewPr>
    <p:cSldViewPr snapToGrid="0">
      <p:cViewPr varScale="1">
        <p:scale>
          <a:sx n="58" d="100"/>
          <a:sy n="58" d="100"/>
        </p:scale>
        <p:origin x="-90" y="-1476"/>
      </p:cViewPr>
      <p:guideLst>
        <p:guide orient="horz" pos="2162"/>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Microsoft YaHe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Microsoft YaHei" panose="020B0503020204020204" pitchFamily="34" charset="-122"/>
              </a:rPr>
            </a:fld>
            <a:endParaRPr lang="zh-CN" altLang="en-US">
              <a:cs typeface="Microsoft YaHe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Microsoft YaHe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Microsoft YaHei" panose="020B0503020204020204" pitchFamily="34" charset="-122"/>
              </a:rPr>
            </a:fld>
            <a:endParaRPr lang="zh-CN" altLang="en-US">
              <a:cs typeface="Microsoft YaHei"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Microsoft YaHei"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Microsoft YaHei" panose="020B0503020204020204" pitchFamily="34" charset="-122"/>
              </a:defRPr>
            </a:lvl1pPr>
          </a:lstStyle>
          <a:p>
            <a:fld id="{09DCE447-2894-4FBD-A02A-65A466DF5E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Microsoft YaHei"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Microsoft YaHei" panose="020B0503020204020204" pitchFamily="34" charset="-122"/>
              </a:defRPr>
            </a:lvl1pPr>
          </a:lstStyle>
          <a:p>
            <a:fld id="{9191B8C6-32F9-4B49-AC19-A6F6996EE0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icrosoft YaHei" panose="020B0503020204020204" pitchFamily="34" charset="-122"/>
      </a:defRPr>
    </a:lvl1pPr>
    <a:lvl2pPr marL="457200" algn="l" defTabSz="914400" rtl="0" eaLnBrk="1" latinLnBrk="0" hangingPunct="1">
      <a:defRPr sz="1200" kern="1200">
        <a:solidFill>
          <a:schemeClr val="tx1"/>
        </a:solidFill>
        <a:latin typeface="+mn-lt"/>
        <a:ea typeface="+mn-ea"/>
        <a:cs typeface="Microsoft YaHei" panose="020B0503020204020204" pitchFamily="34" charset="-122"/>
      </a:defRPr>
    </a:lvl2pPr>
    <a:lvl3pPr marL="914400" algn="l" defTabSz="914400" rtl="0" eaLnBrk="1" latinLnBrk="0" hangingPunct="1">
      <a:defRPr sz="1200" kern="1200">
        <a:solidFill>
          <a:schemeClr val="tx1"/>
        </a:solidFill>
        <a:latin typeface="+mn-lt"/>
        <a:ea typeface="+mn-ea"/>
        <a:cs typeface="Microsoft YaHei" panose="020B0503020204020204" pitchFamily="34" charset="-122"/>
      </a:defRPr>
    </a:lvl3pPr>
    <a:lvl4pPr marL="1371600" algn="l" defTabSz="914400" rtl="0" eaLnBrk="1" latinLnBrk="0" hangingPunct="1">
      <a:defRPr sz="1200" kern="1200">
        <a:solidFill>
          <a:schemeClr val="tx1"/>
        </a:solidFill>
        <a:latin typeface="+mn-lt"/>
        <a:ea typeface="+mn-ea"/>
        <a:cs typeface="Microsoft YaHei" panose="020B0503020204020204" pitchFamily="34" charset="-122"/>
      </a:defRPr>
    </a:lvl4pPr>
    <a:lvl5pPr marL="1828800" algn="l" defTabSz="914400" rtl="0" eaLnBrk="1" latinLnBrk="0" hangingPunct="1">
      <a:defRPr sz="1200" kern="1200">
        <a:solidFill>
          <a:schemeClr val="tx1"/>
        </a:solidFill>
        <a:latin typeface="+mn-lt"/>
        <a:ea typeface="+mn-ea"/>
        <a:cs typeface="Microsoft YaHei"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ABF8DF-3505-4F9A-9456-487AF6DC3F0F}" type="slidenum">
              <a:rPr lang="zh-CN" altLang="en-US" smtClean="0"/>
            </a:fld>
            <a:endParaRPr lang="zh-CN" altLang="en-US"/>
          </a:p>
        </p:txBody>
      </p:sp>
      <p:sp>
        <p:nvSpPr>
          <p:cNvPr id="11" name="矩形 10"/>
          <p:cNvSpPr/>
          <p:nvPr userDrawn="1"/>
        </p:nvSpPr>
        <p:spPr>
          <a:xfrm>
            <a:off x="8325228" y="5304454"/>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模板下载：</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www.1ppt.com/moban/          </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行业</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模板：</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www.1ppt.com/hangye/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节日</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模板：</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www.1ppt.com/jieri/          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素材：</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www.1ppt.com/sucai/</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背景图片：</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www.1ppt.com/beijing/        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图表：</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www.1ppt.com/tubiao/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精美</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下载：</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         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教程： </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www.1ppt.com/powerpoint/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课件：</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www.1ppt.com/kejian/             </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字体下载：</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www.1ppt.com/ziti/</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工作总结</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www.1ppt.com/xiazai/zongjie/ </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工作计划：</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www.1ppt.com/xiazai/jihua/</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商务</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模板：</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www.1ppt.com/moban/shangwu/  </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个人简历</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www.1ppt.com/xiazai/jianli/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毕业答辩</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www.1ppt.com/xiazai/dabian/  </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工作汇报</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PPT</a:t>
            </a:r>
            <a:r>
              <a:rPr lang="zh-CN" altLang="en-US" sz="100" dirty="0">
                <a:solidFill>
                  <a:prstClr val="white"/>
                </a:solidFill>
                <a:latin typeface="Calibri" panose="020F0502020204030204"/>
                <a:ea typeface="SimSun" panose="02010600030101010101" pitchFamily="2" charset="-122"/>
                <a:cs typeface="Microsoft YaHei" panose="020B0503020204020204" pitchFamily="34" charset="-122"/>
              </a:rPr>
              <a:t>：</a:t>
            </a:r>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www.1ppt.com/xiazai/huibao/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a:p>
            <a:r>
              <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rPr>
              <a:t> </a:t>
            </a:r>
            <a:endParaRPr lang="en-US" altLang="zh-CN" sz="100" dirty="0">
              <a:solidFill>
                <a:prstClr val="white"/>
              </a:solidFill>
              <a:latin typeface="Calibri" panose="020F0502020204030204"/>
              <a:ea typeface="SimSun" panose="02010600030101010101" pitchFamily="2" charset="-122"/>
              <a:cs typeface="Microsoft YaHei"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ABF8DF-3505-4F9A-9456-487AF6DC3F0F}" type="slidenum">
              <a:rPr lang="zh-CN" altLang="en-US" smtClean="0"/>
            </a:fld>
            <a:endParaRPr lang="zh-CN" altLang="en-US"/>
          </a:p>
        </p:txBody>
      </p:sp>
      <p:grpSp>
        <p:nvGrpSpPr>
          <p:cNvPr id="5" name="组合 4"/>
          <p:cNvGrpSpPr/>
          <p:nvPr userDrawn="1"/>
        </p:nvGrpSpPr>
        <p:grpSpPr>
          <a:xfrm>
            <a:off x="943707" y="433754"/>
            <a:ext cx="10304585" cy="5990492"/>
            <a:chOff x="820615" y="433754"/>
            <a:chExt cx="10304585" cy="5990492"/>
          </a:xfrm>
        </p:grpSpPr>
        <p:sp>
          <p:nvSpPr>
            <p:cNvPr id="6" name="矩形 5"/>
            <p:cNvSpPr/>
            <p:nvPr/>
          </p:nvSpPr>
          <p:spPr>
            <a:xfrm>
              <a:off x="820615" y="762000"/>
              <a:ext cx="10304585" cy="5662246"/>
            </a:xfrm>
            <a:prstGeom prst="rect">
              <a:avLst/>
            </a:prstGeom>
            <a:noFill/>
            <a:ln w="28575">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crosoft YaHei" panose="020B0503020204020204" pitchFamily="34" charset="-122"/>
              </a:endParaRPr>
            </a:p>
          </p:txBody>
        </p:sp>
        <p:sp>
          <p:nvSpPr>
            <p:cNvPr id="7" name="矩形 6"/>
            <p:cNvSpPr/>
            <p:nvPr/>
          </p:nvSpPr>
          <p:spPr>
            <a:xfrm>
              <a:off x="8499230" y="433754"/>
              <a:ext cx="1887416" cy="797169"/>
            </a:xfrm>
            <a:prstGeom prst="rect">
              <a:avLst/>
            </a:prstGeom>
            <a:solidFill>
              <a:srgbClr val="F4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crosoft YaHei" panose="020B0503020204020204" pitchFamily="34" charset="-122"/>
              </a:endParaRPr>
            </a:p>
          </p:txBody>
        </p:sp>
      </p:grpSp>
      <p:pic>
        <p:nvPicPr>
          <p:cNvPr id="8" name="图片 7"/>
          <p:cNvPicPr>
            <a:picLocks noChangeAspect="1"/>
          </p:cNvPicPr>
          <p:nvPr userDrawn="1"/>
        </p:nvPicPr>
        <p:blipFill rotWithShape="1">
          <a:blip r:embed="rId2" cstate="screen"/>
          <a:srcRect l="84062" t="76287"/>
          <a:stretch>
            <a:fillRect/>
          </a:stretch>
        </p:blipFill>
        <p:spPr>
          <a:xfrm flipH="1" flipV="1">
            <a:off x="0" y="0"/>
            <a:ext cx="2917536" cy="2355724"/>
          </a:xfrm>
          <a:prstGeom prst="rect">
            <a:avLst/>
          </a:prstGeom>
        </p:spPr>
      </p:pic>
      <p:sp>
        <p:nvSpPr>
          <p:cNvPr id="9" name="矩形 8"/>
          <p:cNvSpPr/>
          <p:nvPr userDrawn="1"/>
        </p:nvSpPr>
        <p:spPr>
          <a:xfrm>
            <a:off x="1395512" y="541503"/>
            <a:ext cx="3470032" cy="466682"/>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crosoft YaHei" panose="020B0503020204020204" pitchFamily="34" charset="-122"/>
            </a:endParaRPr>
          </a:p>
        </p:txBody>
      </p:sp>
      <p:sp>
        <p:nvSpPr>
          <p:cNvPr id="10" name="文本框 9"/>
          <p:cNvSpPr txBox="1"/>
          <p:nvPr userDrawn="1"/>
        </p:nvSpPr>
        <p:spPr>
          <a:xfrm>
            <a:off x="8586396" y="408421"/>
            <a:ext cx="1959267" cy="769441"/>
          </a:xfrm>
          <a:prstGeom prst="rect">
            <a:avLst/>
          </a:prstGeom>
          <a:noFill/>
        </p:spPr>
        <p:txBody>
          <a:bodyPr wrap="square" rtlCol="0">
            <a:spAutoFit/>
          </a:bodyPr>
          <a:lstStyle/>
          <a:p>
            <a:pPr algn="dist"/>
            <a:r>
              <a:rPr lang="en-US" altLang="zh-CN" sz="4400" dirty="0">
                <a:solidFill>
                  <a:srgbClr val="386D52"/>
                </a:solidFill>
                <a:latin typeface="Microsoft YaHei" panose="020B0503020204020204" pitchFamily="34" charset="-122"/>
                <a:ea typeface="Microsoft YaHei" panose="020B0503020204020204" pitchFamily="34" charset="-122"/>
                <a:cs typeface="+mn-ea"/>
                <a:sym typeface="+mn-lt"/>
              </a:rPr>
              <a:t>LOGO</a:t>
            </a:r>
            <a:endParaRPr lang="zh-CN" altLang="en-US" sz="4400" dirty="0">
              <a:solidFill>
                <a:srgbClr val="386D52"/>
              </a:solidFill>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fld id="{AE569580-F423-4B22-ABCA-263F75C0514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fld id="{29ABF8DF-3505-4F9A-9456-487AF6DC3F0F}" type="slidenum">
              <a:rPr lang="zh-CN" altLang="en-US" smtClean="0"/>
            </a:fld>
            <a:endParaRPr lang="zh-CN" altLang="en-US"/>
          </a:p>
        </p:txBody>
      </p:sp>
      <p:pic>
        <p:nvPicPr>
          <p:cNvPr id="7" name="图片 6"/>
          <p:cNvPicPr>
            <a:picLocks noChangeAspect="1"/>
          </p:cNvPicPr>
          <p:nvPr userDrawn="1"/>
        </p:nvPicPr>
        <p:blipFill>
          <a:blip r:embed="rId12"/>
          <a:stretch>
            <a:fillRect/>
          </a:stretch>
        </p:blipFill>
        <p:spPr>
          <a:xfrm>
            <a:off x="8949" y="2019"/>
            <a:ext cx="12178043" cy="68549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icrosoft YaHei"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screen"/>
          <a:srcRect l="9424" t="3327" r="12604" b="3327"/>
          <a:stretch>
            <a:fillRect/>
          </a:stretch>
        </p:blipFill>
        <p:spPr>
          <a:xfrm>
            <a:off x="2352522" y="228600"/>
            <a:ext cx="9506257" cy="6400800"/>
          </a:xfrm>
          <a:prstGeom prst="rect">
            <a:avLst/>
          </a:prstGeom>
        </p:spPr>
      </p:pic>
      <p:pic>
        <p:nvPicPr>
          <p:cNvPr id="6" name="图片 5"/>
          <p:cNvPicPr>
            <a:picLocks noChangeAspect="1"/>
          </p:cNvPicPr>
          <p:nvPr/>
        </p:nvPicPr>
        <p:blipFill rotWithShape="1">
          <a:blip r:embed="rId2" cstate="screen"/>
          <a:srcRect r="67917"/>
          <a:stretch>
            <a:fillRect/>
          </a:stretch>
        </p:blipFill>
        <p:spPr>
          <a:xfrm>
            <a:off x="0" y="403"/>
            <a:ext cx="3911600" cy="6857194"/>
          </a:xfrm>
          <a:prstGeom prst="rect">
            <a:avLst/>
          </a:prstGeom>
        </p:spPr>
      </p:pic>
      <p:sp>
        <p:nvSpPr>
          <p:cNvPr id="9" name="文本框 8"/>
          <p:cNvSpPr txBox="1"/>
          <p:nvPr/>
        </p:nvSpPr>
        <p:spPr>
          <a:xfrm>
            <a:off x="4011295" y="2541905"/>
            <a:ext cx="7847330" cy="829945"/>
          </a:xfrm>
          <a:prstGeom prst="rect">
            <a:avLst/>
          </a:prstGeom>
          <a:noFill/>
        </p:spPr>
        <p:txBody>
          <a:bodyPr wrap="square" rtlCol="0">
            <a:spAutoFit/>
          </a:bodyPr>
          <a:lstStyle/>
          <a:p>
            <a:r>
              <a:rPr lang="zh-CN" altLang="en-US" sz="4800" b="1" dirty="0">
                <a:solidFill>
                  <a:srgbClr val="386D52"/>
                </a:solidFill>
                <a:cs typeface="+mn-ea"/>
                <a:sym typeface="+mn-lt"/>
              </a:rPr>
              <a:t>保险新人的六个第一次</a:t>
            </a:r>
            <a:endParaRPr lang="zh-CN" altLang="en-US" sz="4800" b="1" dirty="0">
              <a:solidFill>
                <a:srgbClr val="386D52"/>
              </a:solidFill>
              <a:cs typeface="+mn-ea"/>
              <a:sym typeface="+mn-lt"/>
            </a:endParaRPr>
          </a:p>
        </p:txBody>
      </p:sp>
      <p:sp>
        <p:nvSpPr>
          <p:cNvPr id="10" name="文本框 9"/>
          <p:cNvSpPr txBox="1"/>
          <p:nvPr/>
        </p:nvSpPr>
        <p:spPr>
          <a:xfrm>
            <a:off x="8977206" y="0"/>
            <a:ext cx="1959267" cy="769441"/>
          </a:xfrm>
          <a:prstGeom prst="rect">
            <a:avLst/>
          </a:prstGeom>
          <a:noFill/>
        </p:spPr>
        <p:txBody>
          <a:bodyPr wrap="square" rtlCol="0">
            <a:spAutoFit/>
          </a:bodyPr>
          <a:lstStyle/>
          <a:p>
            <a:pPr algn="dist"/>
            <a:r>
              <a:rPr lang="en-US" altLang="zh-CN" sz="4400" dirty="0">
                <a:solidFill>
                  <a:srgbClr val="386D52"/>
                </a:solidFill>
                <a:cs typeface="+mn-ea"/>
                <a:sym typeface="+mn-lt"/>
              </a:rPr>
              <a:t>LOGO</a:t>
            </a:r>
            <a:endParaRPr lang="zh-CN" altLang="en-US" sz="4400" dirty="0">
              <a:solidFill>
                <a:srgbClr val="386D52"/>
              </a:solidFill>
              <a:cs typeface="+mn-ea"/>
              <a:sym typeface="+mn-lt"/>
            </a:endParaRPr>
          </a:p>
        </p:txBody>
      </p:sp>
      <p:cxnSp>
        <p:nvCxnSpPr>
          <p:cNvPr id="18" name="直接连接符 17"/>
          <p:cNvCxnSpPr/>
          <p:nvPr/>
        </p:nvCxnSpPr>
        <p:spPr>
          <a:xfrm>
            <a:off x="4719955" y="3961667"/>
            <a:ext cx="5791200"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rotWithShape="1">
          <a:blip r:embed="rId3" cstate="screen"/>
          <a:srcRect l="84062" t="76287"/>
          <a:stretch>
            <a:fillRect/>
          </a:stretch>
        </p:blipFill>
        <p:spPr>
          <a:xfrm>
            <a:off x="10261600" y="5218827"/>
            <a:ext cx="1943100" cy="1626069"/>
          </a:xfrm>
          <a:prstGeom prst="rect">
            <a:avLst/>
          </a:prstGeom>
        </p:spPr>
      </p:pic>
      <p:sp>
        <p:nvSpPr>
          <p:cNvPr id="25" name="矩形 3"/>
          <p:cNvSpPr/>
          <p:nvPr/>
        </p:nvSpPr>
        <p:spPr>
          <a:xfrm>
            <a:off x="5833110" y="3179445"/>
            <a:ext cx="525780" cy="499110"/>
          </a:xfrm>
          <a:prstGeom prst="rect">
            <a:avLst/>
          </a:prstGeom>
        </p:spPr>
        <p:txBody>
          <a:bodyPr wrap="square">
            <a:noAutofit/>
          </a:bodyPr>
          <a:lstStyle/>
          <a:p>
            <a:pPr algn="l">
              <a:spcBef>
                <a:spcPts val="0"/>
              </a:spcBef>
              <a:spcAft>
                <a:spcPts val="0"/>
              </a:spcAft>
            </a:pPr>
            <a:r>
              <a:rPr lang="en-US" altLang="zh-CN" sz="100" kern="1200">
                <a:solidFill>
                  <a:srgbClr val="FFFFFF"/>
                </a:solidFill>
                <a:latin typeface="Microsoft YaHei" panose="020B0503020204020204" pitchFamily="34" charset="-122"/>
                <a:ea typeface="Microsoft YaHei" panose="020B0503020204020204" pitchFamily="34" charset="-122"/>
                <a:cs typeface="Times New Roman" panose="02020603050405020304"/>
                <a:sym typeface="Times New Roman" panose="02020603050405020304"/>
              </a:rPr>
              <a:t>“万一网  保险资料下载     门户网站  ”“万一网   制作整 理，未经授权请勿转 载转发，  违者必究” </a:t>
            </a:r>
            <a:endParaRPr lang="en-US" altLang="zh-CN" sz="1200" kern="0">
              <a:solidFill>
                <a:srgbClr val="FFFFFF"/>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78525" y="510221"/>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210768" y="507281"/>
            <a:ext cx="1728358" cy="707886"/>
          </a:xfrm>
          <a:prstGeom prst="rect">
            <a:avLst/>
          </a:prstGeom>
          <a:noFill/>
        </p:spPr>
        <p:txBody>
          <a:bodyPr wrap="none" rtlCol="0">
            <a:spAutoFit/>
          </a:bodyPr>
          <a:lstStyle/>
          <a:p>
            <a:r>
              <a:rPr lang="zh-CN" altLang="en-US" sz="4000" b="1" dirty="0">
                <a:solidFill>
                  <a:schemeClr val="bg1"/>
                </a:solidFill>
                <a:cs typeface="+mn-ea"/>
                <a:sym typeface="+mn-lt"/>
              </a:rPr>
              <a:t>第三篇</a:t>
            </a:r>
            <a:endParaRPr lang="zh-CN" altLang="en-US" sz="4000" b="1" dirty="0">
              <a:solidFill>
                <a:schemeClr val="bg1"/>
              </a:solidFill>
              <a:cs typeface="+mn-ea"/>
              <a:sym typeface="+mn-lt"/>
            </a:endParaRPr>
          </a:p>
        </p:txBody>
      </p:sp>
      <p:sp>
        <p:nvSpPr>
          <p:cNvPr id="14" name="矩形 13"/>
          <p:cNvSpPr/>
          <p:nvPr/>
        </p:nvSpPr>
        <p:spPr>
          <a:xfrm>
            <a:off x="4743252" y="2219486"/>
            <a:ext cx="5692140" cy="829945"/>
          </a:xfrm>
          <a:prstGeom prst="rect">
            <a:avLst/>
          </a:prstGeom>
        </p:spPr>
        <p:txBody>
          <a:bodyPr wrap="none">
            <a:spAutoFit/>
          </a:bodyPr>
          <a:lstStyle/>
          <a:p>
            <a:pPr algn="l"/>
            <a:r>
              <a:rPr lang="zh-CN" altLang="en-US" sz="4800" b="1" dirty="0">
                <a:solidFill>
                  <a:srgbClr val="386D52"/>
                </a:solidFill>
                <a:cs typeface="+mn-ea"/>
                <a:sym typeface="+mn-lt"/>
              </a:rPr>
              <a:t>坚定信念，开好首单</a:t>
            </a:r>
            <a:endParaRPr lang="zh-CN" altLang="en-US" sz="4800" b="1" dirty="0">
              <a:solidFill>
                <a:srgbClr val="386D52"/>
              </a:solidFill>
              <a:cs typeface="+mn-ea"/>
              <a:sym typeface="+mn-lt"/>
            </a:endParaRPr>
          </a:p>
        </p:txBody>
      </p:sp>
      <p:cxnSp>
        <p:nvCxnSpPr>
          <p:cNvPr id="15" name="直接连接符 14"/>
          <p:cNvCxnSpPr/>
          <p:nvPr/>
        </p:nvCxnSpPr>
        <p:spPr>
          <a:xfrm>
            <a:off x="4334269" y="3131087"/>
            <a:ext cx="4695952"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
        <p:nvSpPr>
          <p:cNvPr id="17" name="文本框 16"/>
          <p:cNvSpPr txBox="1"/>
          <p:nvPr/>
        </p:nvSpPr>
        <p:spPr>
          <a:xfrm>
            <a:off x="3450590" y="3589020"/>
            <a:ext cx="6169660" cy="1846580"/>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a:buClr>
                <a:srgbClr val="386D52"/>
              </a:buClr>
              <a:buFont typeface="Wingdings" panose="05000000000000000000" pitchFamily="2" charset="2"/>
              <a:buChar char="ü"/>
            </a:pPr>
            <a:r>
              <a:rPr lang="zh-CN" altLang="en-US" sz="2400" dirty="0">
                <a:solidFill>
                  <a:schemeClr val="bg2">
                    <a:lumMod val="25000"/>
                  </a:schemeClr>
                </a:solidFill>
                <a:latin typeface="+mn-lt"/>
                <a:ea typeface="+mn-ea"/>
                <a:cs typeface="+mn-ea"/>
                <a:sym typeface="+mn-lt"/>
              </a:rPr>
              <a:t>在第一阶段，要帮助新人坚定信念，开好首单。除了做好衔训班的辅导工作，还可以召开成长见证会，帮助新人获得亲情支持、提升个人品牌形象、了解客户群，在现场获得开单和转介绍。</a:t>
            </a:r>
            <a:endParaRPr lang="zh-CN" altLang="en-US" sz="2400" dirty="0">
              <a:solidFill>
                <a:schemeClr val="bg2">
                  <a:lumMod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 presetClass="entr" presetSubtype="4" fill="hold" grpId="0" nodeType="afterEffect" p14:presetBounceEnd="55000">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14:bounceEnd="55000">
                                          <p:cBhvr additive="base">
                                            <p:cTn id="41" dur="1200" fill="hold"/>
                                            <p:tgtEl>
                                              <p:spTgt spid="17"/>
                                            </p:tgtEl>
                                            <p:attrNameLst>
                                              <p:attrName>ppt_x</p:attrName>
                                            </p:attrNameLst>
                                          </p:cBhvr>
                                          <p:tavLst>
                                            <p:tav tm="0">
                                              <p:val>
                                                <p:strVal val="#ppt_x"/>
                                              </p:val>
                                            </p:tav>
                                            <p:tav tm="100000">
                                              <p:val>
                                                <p:strVal val="#ppt_x"/>
                                              </p:val>
                                            </p:tav>
                                          </p:tavLst>
                                        </p:anim>
                                        <p:anim calcmode="lin" valueType="num" p14:bounceEnd="55000">
                                          <p:cBhvr additive="base">
                                            <p:cTn id="42" dur="1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200" fill="hold"/>
                                            <p:tgtEl>
                                              <p:spTgt spid="17"/>
                                            </p:tgtEl>
                                            <p:attrNameLst>
                                              <p:attrName>ppt_x</p:attrName>
                                            </p:attrNameLst>
                                          </p:cBhvr>
                                          <p:tavLst>
                                            <p:tav tm="0">
                                              <p:val>
                                                <p:strVal val="#ppt_x"/>
                                              </p:val>
                                            </p:tav>
                                            <p:tav tm="100000">
                                              <p:val>
                                                <p:strVal val="#ppt_x"/>
                                              </p:val>
                                            </p:tav>
                                          </p:tavLst>
                                        </p:anim>
                                        <p:anim calcmode="lin" valueType="num">
                                          <p:cBhvr additive="base">
                                            <p:cTn id="42" dur="1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2608618" y="1301444"/>
            <a:ext cx="8001775" cy="5714632"/>
          </a:xfrm>
          <a:prstGeom prst="rect">
            <a:avLst/>
          </a:prstGeom>
        </p:spPr>
      </p:pic>
      <p:sp>
        <p:nvSpPr>
          <p:cNvPr id="66" name="TextBox 106"/>
          <p:cNvSpPr txBox="1"/>
          <p:nvPr/>
        </p:nvSpPr>
        <p:spPr>
          <a:xfrm>
            <a:off x="1883638" y="3036510"/>
            <a:ext cx="2662666" cy="1846580"/>
          </a:xfrm>
          <a:prstGeom prst="rect">
            <a:avLst/>
          </a:prstGeom>
          <a:noFill/>
        </p:spPr>
        <p:txBody>
          <a:bodyPr wrap="square" lIns="0" tIns="0" rIns="0" bIns="0" rtlCol="0">
            <a:spAutoFit/>
          </a:bodyPr>
          <a:lstStyle/>
          <a:p>
            <a:pPr>
              <a:lnSpc>
                <a:spcPct val="100000"/>
              </a:lnSpc>
            </a:pPr>
            <a:r>
              <a:rPr lang="zh-CN" altLang="en-US" sz="2000" dirty="0">
                <a:solidFill>
                  <a:schemeClr val="bg2">
                    <a:lumMod val="25000"/>
                  </a:schemeClr>
                </a:solidFill>
                <a:cs typeface="+mn-ea"/>
                <a:sym typeface="+mn-lt"/>
              </a:rPr>
              <a:t>在这个月，要重点关注新人的心态，通过每日“三问”进行答疑解惑，帮助他开好第一单；同时，每周组织一场新人活动。</a:t>
            </a:r>
            <a:endParaRPr lang="zh-CN" altLang="en-US" sz="2000" dirty="0">
              <a:solidFill>
                <a:schemeClr val="bg2">
                  <a:lumMod val="25000"/>
                </a:schemeClr>
              </a:solidFill>
              <a:cs typeface="+mn-ea"/>
              <a:sym typeface="+mn-lt"/>
            </a:endParaRPr>
          </a:p>
        </p:txBody>
      </p:sp>
      <p:sp>
        <p:nvSpPr>
          <p:cNvPr id="84" name="TextBox 106"/>
          <p:cNvSpPr txBox="1"/>
          <p:nvPr/>
        </p:nvSpPr>
        <p:spPr>
          <a:xfrm>
            <a:off x="7196209" y="2729013"/>
            <a:ext cx="2880516" cy="615315"/>
          </a:xfrm>
          <a:prstGeom prst="rect">
            <a:avLst/>
          </a:prstGeom>
          <a:noFill/>
        </p:spPr>
        <p:txBody>
          <a:bodyPr wrap="square" lIns="0" tIns="0" rIns="0" bIns="0" rtlCol="0">
            <a:spAutoFit/>
          </a:bodyPr>
          <a:lstStyle/>
          <a:p>
            <a:pPr>
              <a:lnSpc>
                <a:spcPct val="100000"/>
              </a:lnSpc>
            </a:pPr>
            <a:r>
              <a:rPr lang="zh-CN" altLang="en-US" sz="2000" dirty="0">
                <a:solidFill>
                  <a:schemeClr val="bg2">
                    <a:lumMod val="25000"/>
                  </a:schemeClr>
                </a:solidFill>
                <a:cs typeface="+mn-ea"/>
                <a:sym typeface="+mn-lt"/>
              </a:rPr>
              <a:t>在陪访新人开第一单时分跟陪、陪访两个步骤。</a:t>
            </a:r>
            <a:endParaRPr lang="zh-CN" altLang="en-US" sz="2000" dirty="0">
              <a:solidFill>
                <a:schemeClr val="bg2">
                  <a:lumMod val="25000"/>
                </a:schemeClr>
              </a:solidFill>
              <a:cs typeface="+mn-ea"/>
              <a:sym typeface="+mn-lt"/>
            </a:endParaRPr>
          </a:p>
        </p:txBody>
      </p:sp>
      <p:sp>
        <p:nvSpPr>
          <p:cNvPr id="87" name="TextBox 106"/>
          <p:cNvSpPr txBox="1"/>
          <p:nvPr/>
        </p:nvSpPr>
        <p:spPr>
          <a:xfrm>
            <a:off x="7282180" y="3874135"/>
            <a:ext cx="3717925" cy="2153920"/>
          </a:xfrm>
          <a:prstGeom prst="rect">
            <a:avLst/>
          </a:prstGeom>
          <a:noFill/>
        </p:spPr>
        <p:txBody>
          <a:bodyPr wrap="square" lIns="0" tIns="0" rIns="0" bIns="0" rtlCol="0">
            <a:spAutoFit/>
          </a:bodyPr>
          <a:lstStyle/>
          <a:p>
            <a:pPr>
              <a:lnSpc>
                <a:spcPct val="100000"/>
              </a:lnSpc>
            </a:pPr>
            <a:r>
              <a:rPr lang="zh-CN" altLang="en-US" sz="2000" dirty="0">
                <a:solidFill>
                  <a:schemeClr val="bg2">
                    <a:lumMod val="25000"/>
                  </a:schemeClr>
                </a:solidFill>
                <a:cs typeface="+mn-ea"/>
                <a:sym typeface="+mn-lt"/>
              </a:rPr>
              <a:t>跟陪是师傅开单时一定要带上新人，让他在旁边观察学习签单技巧；陪访是师傅陪着新人去见客户开第一张单，看师傅怎么帮忙促成，一个客户不行，见第二个客户，直到开出单为止，新人有了收入，才能留存。</a:t>
            </a:r>
            <a:endParaRPr lang="zh-CN" altLang="en-US" sz="20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500"/>
                                        <p:tgtEl>
                                          <p:spTgt spid="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84"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screen"/>
          <a:stretch>
            <a:fillRect/>
          </a:stretch>
        </p:blipFill>
        <p:spPr>
          <a:xfrm>
            <a:off x="3011170" y="3794760"/>
            <a:ext cx="7023735" cy="2801620"/>
          </a:xfrm>
          <a:prstGeom prst="rect">
            <a:avLst/>
          </a:prstGeom>
        </p:spPr>
      </p:pic>
      <p:pic>
        <p:nvPicPr>
          <p:cNvPr id="8" name="图片 7"/>
          <p:cNvPicPr>
            <a:picLocks noChangeAspect="1"/>
          </p:cNvPicPr>
          <p:nvPr/>
        </p:nvPicPr>
        <p:blipFill>
          <a:blip r:embed="rId2" cstate="screen"/>
          <a:stretch>
            <a:fillRect/>
          </a:stretch>
        </p:blipFill>
        <p:spPr>
          <a:xfrm>
            <a:off x="1744345" y="1565910"/>
            <a:ext cx="4778375" cy="3151505"/>
          </a:xfrm>
          <a:prstGeom prst="rect">
            <a:avLst/>
          </a:prstGeom>
        </p:spPr>
      </p:pic>
      <p:sp>
        <p:nvSpPr>
          <p:cNvPr id="7" name="TextBox 30"/>
          <p:cNvSpPr txBox="1"/>
          <p:nvPr/>
        </p:nvSpPr>
        <p:spPr>
          <a:xfrm>
            <a:off x="3685167" y="1376196"/>
            <a:ext cx="1368065" cy="558000"/>
          </a:xfrm>
          <a:prstGeom prst="homePlate">
            <a:avLst/>
          </a:prstGeom>
          <a:noFill/>
        </p:spPr>
        <p:txBody>
          <a:bodyPr wrap="square" lIns="216000" tIns="0" rIns="0" bIns="0" rtlCol="0" anchor="ctr">
            <a:noAutofit/>
          </a:bodyPr>
          <a:lstStyle/>
          <a:p>
            <a:r>
              <a:rPr lang="zh-CN" altLang="en-US" sz="2000" b="1" dirty="0">
                <a:solidFill>
                  <a:srgbClr val="386D52"/>
                </a:solidFill>
                <a:cs typeface="+mn-ea"/>
                <a:sym typeface="+mn-lt"/>
              </a:rPr>
              <a:t>第一章</a:t>
            </a:r>
            <a:endParaRPr lang="zh-CN" altLang="en-US" sz="2000" b="1" dirty="0">
              <a:solidFill>
                <a:srgbClr val="386D52"/>
              </a:solidFill>
              <a:cs typeface="+mn-ea"/>
              <a:sym typeface="+mn-lt"/>
            </a:endParaRPr>
          </a:p>
        </p:txBody>
      </p:sp>
      <p:sp>
        <p:nvSpPr>
          <p:cNvPr id="2" name="标题 1"/>
          <p:cNvSpPr>
            <a:spLocks noGrp="1"/>
          </p:cNvSpPr>
          <p:nvPr>
            <p:ph type="title" idx="4294967295"/>
          </p:nvPr>
        </p:nvSpPr>
        <p:spPr>
          <a:xfrm>
            <a:off x="1395512" y="541502"/>
            <a:ext cx="3446119" cy="454960"/>
          </a:xfrm>
        </p:spPr>
        <p:txBody>
          <a:bodyPr>
            <a:noAutofit/>
          </a:bodyPr>
          <a:lstStyle/>
          <a:p>
            <a:pPr algn="dist"/>
            <a:r>
              <a:rPr lang="zh-CN" altLang="en-US" sz="2400" dirty="0">
                <a:solidFill>
                  <a:schemeClr val="bg1"/>
                </a:solidFill>
                <a:latin typeface="+mn-lt"/>
                <a:ea typeface="+mn-ea"/>
                <a:cs typeface="+mn-ea"/>
                <a:sym typeface="+mn-lt"/>
              </a:rPr>
              <a:t>独立作业，讲好“三讲”</a:t>
            </a:r>
            <a:endParaRPr lang="zh-CN" altLang="en-US" sz="2400" dirty="0">
              <a:solidFill>
                <a:schemeClr val="bg1"/>
              </a:solidFill>
              <a:latin typeface="+mn-lt"/>
              <a:ea typeface="+mn-ea"/>
              <a:cs typeface="+mn-ea"/>
              <a:sym typeface="+mn-lt"/>
            </a:endParaRPr>
          </a:p>
        </p:txBody>
      </p:sp>
      <p:sp>
        <p:nvSpPr>
          <p:cNvPr id="53" name="TextBox 41"/>
          <p:cNvSpPr txBox="1"/>
          <p:nvPr/>
        </p:nvSpPr>
        <p:spPr>
          <a:xfrm>
            <a:off x="2453123" y="2762355"/>
            <a:ext cx="3148031" cy="1328420"/>
          </a:xfrm>
          <a:prstGeom prst="rect">
            <a:avLst/>
          </a:prstGeom>
          <a:noFill/>
        </p:spPr>
        <p:txBody>
          <a:bodyPr wrap="square" lIns="0" tIns="0" rIns="0" bIns="0" rtlCol="0">
            <a:spAutoFit/>
          </a:bodyPr>
          <a:lstStyle/>
          <a:p>
            <a:pPr>
              <a:lnSpc>
                <a:spcPct val="120000"/>
              </a:lnSpc>
            </a:pPr>
            <a:r>
              <a:rPr lang="zh-CN" altLang="en-US" dirty="0">
                <a:solidFill>
                  <a:schemeClr val="bg2">
                    <a:lumMod val="25000"/>
                  </a:schemeClr>
                </a:solidFill>
                <a:cs typeface="+mn-ea"/>
                <a:sym typeface="+mn-lt"/>
              </a:rPr>
              <a:t>在第二阶段，即新人入司2~3个月，首先，要让他们参与早会、准时出勤，最大程度地得到训练。</a:t>
            </a:r>
            <a:endParaRPr lang="zh-CN" altLang="en-US" dirty="0">
              <a:solidFill>
                <a:schemeClr val="bg2">
                  <a:lumMod val="25000"/>
                </a:schemeClr>
              </a:solidFill>
              <a:cs typeface="+mn-ea"/>
              <a:sym typeface="+mn-lt"/>
            </a:endParaRPr>
          </a:p>
        </p:txBody>
      </p:sp>
      <p:sp>
        <p:nvSpPr>
          <p:cNvPr id="30" name="TextBox 41"/>
          <p:cNvSpPr txBox="1"/>
          <p:nvPr/>
        </p:nvSpPr>
        <p:spPr>
          <a:xfrm>
            <a:off x="6729095" y="2145030"/>
            <a:ext cx="4204970" cy="1992630"/>
          </a:xfrm>
          <a:prstGeom prst="rect">
            <a:avLst/>
          </a:prstGeom>
          <a:noFill/>
        </p:spPr>
        <p:txBody>
          <a:bodyPr wrap="square" lIns="0" tIns="0" rIns="0" bIns="0" rtlCol="0">
            <a:spAutoFit/>
          </a:bodyPr>
          <a:lstStyle/>
          <a:p>
            <a:pPr>
              <a:lnSpc>
                <a:spcPct val="120000"/>
              </a:lnSpc>
            </a:pPr>
            <a:r>
              <a:rPr lang="en-US" altLang="zh-CN" dirty="0">
                <a:solidFill>
                  <a:schemeClr val="bg2">
                    <a:lumMod val="25000"/>
                  </a:schemeClr>
                </a:solidFill>
                <a:cs typeface="+mn-ea"/>
                <a:sym typeface="+mn-lt"/>
              </a:rPr>
              <a:t>      </a:t>
            </a:r>
            <a:r>
              <a:rPr lang="zh-CN" altLang="en-US" dirty="0">
                <a:solidFill>
                  <a:schemeClr val="bg2">
                    <a:lumMod val="25000"/>
                  </a:schemeClr>
                </a:solidFill>
                <a:cs typeface="+mn-ea"/>
                <a:sym typeface="+mn-lt"/>
              </a:rPr>
              <a:t>我们团队的早会主要以学习、演练为主，演练主要有电话邀约、上台分享等。新人的出勤也非常关键，每个人都是有惰性的，所以，需要有制度做支撑，我们主要通过制定出勤制度、奖励方案、分层级沟通保证新人出勤。</a:t>
            </a:r>
            <a:endParaRPr lang="zh-CN" altLang="en-US" dirty="0">
              <a:solidFill>
                <a:schemeClr val="bg2">
                  <a:lumMod val="25000"/>
                </a:schemeClr>
              </a:solidFill>
              <a:cs typeface="+mn-ea"/>
              <a:sym typeface="+mn-lt"/>
            </a:endParaRPr>
          </a:p>
        </p:txBody>
      </p:sp>
      <p:sp>
        <p:nvSpPr>
          <p:cNvPr id="36" name="TextBox 41"/>
          <p:cNvSpPr txBox="1"/>
          <p:nvPr/>
        </p:nvSpPr>
        <p:spPr>
          <a:xfrm>
            <a:off x="4086860" y="4798060"/>
            <a:ext cx="4807585" cy="1179830"/>
          </a:xfrm>
          <a:prstGeom prst="rect">
            <a:avLst/>
          </a:prstGeom>
          <a:noFill/>
        </p:spPr>
        <p:txBody>
          <a:bodyPr wrap="square" lIns="0" tIns="0" rIns="0" bIns="0" rtlCol="0">
            <a:spAutoFit/>
          </a:bodyPr>
          <a:lstStyle/>
          <a:p>
            <a:pPr>
              <a:lnSpc>
                <a:spcPct val="120000"/>
              </a:lnSpc>
            </a:pPr>
            <a:r>
              <a:rPr lang="zh-CN" altLang="en-US" sz="1600" dirty="0">
                <a:solidFill>
                  <a:schemeClr val="bg2">
                    <a:lumMod val="25000"/>
                  </a:schemeClr>
                </a:solidFill>
                <a:cs typeface="+mn-ea"/>
                <a:sym typeface="+mn-lt"/>
              </a:rPr>
              <a:t>“三讲”很简单，讲自己、讲公司、讲行业。讲自己就是谈过去的经历，现在为什么要做保险，未来有哪些规划和目标；讲公司就是阐述公司的发展史、公益事业、培训等；讲行业就讲发展趋势。</a:t>
            </a:r>
            <a:endParaRPr lang="zh-CN" altLang="en-US" sz="1600" dirty="0">
              <a:solidFill>
                <a:schemeClr val="bg2">
                  <a:lumMod val="25000"/>
                </a:schemeClr>
              </a:solidFill>
              <a:cs typeface="+mn-ea"/>
              <a:sym typeface="+mn-lt"/>
            </a:endParaRPr>
          </a:p>
        </p:txBody>
      </p:sp>
      <p:pic>
        <p:nvPicPr>
          <p:cNvPr id="4" name="图片 3"/>
          <p:cNvPicPr>
            <a:picLocks noChangeAspect="1"/>
          </p:cNvPicPr>
          <p:nvPr/>
        </p:nvPicPr>
        <p:blipFill>
          <a:blip r:embed="rId3" cstate="screen"/>
          <a:stretch>
            <a:fillRect/>
          </a:stretch>
        </p:blipFill>
        <p:spPr>
          <a:xfrm>
            <a:off x="2860691" y="653484"/>
            <a:ext cx="2740708" cy="19354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2" presetClass="entr" presetSubtype="4" fill="hold" grpId="0" nodeType="withEffect" p14:presetBounceEnd="81000">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14:bounceEnd="81000">
                                          <p:cBhvr additive="base">
                                            <p:cTn id="24" dur="1500" fill="hold"/>
                                            <p:tgtEl>
                                              <p:spTgt spid="53"/>
                                            </p:tgtEl>
                                            <p:attrNameLst>
                                              <p:attrName>ppt_x</p:attrName>
                                            </p:attrNameLst>
                                          </p:cBhvr>
                                          <p:tavLst>
                                            <p:tav tm="0">
                                              <p:val>
                                                <p:strVal val="#ppt_x"/>
                                              </p:val>
                                            </p:tav>
                                            <p:tav tm="100000">
                                              <p:val>
                                                <p:strVal val="#ppt_x"/>
                                              </p:val>
                                            </p:tav>
                                          </p:tavLst>
                                        </p:anim>
                                        <p:anim calcmode="lin" valueType="num" p14:bounceEnd="81000">
                                          <p:cBhvr additive="base">
                                            <p:cTn id="25" dur="1500" fill="hold"/>
                                            <p:tgtEl>
                                              <p:spTgt spid="5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81000">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14:bounceEnd="81000">
                                          <p:cBhvr additive="base">
                                            <p:cTn id="28" dur="1500" fill="hold"/>
                                            <p:tgtEl>
                                              <p:spTgt spid="30"/>
                                            </p:tgtEl>
                                            <p:attrNameLst>
                                              <p:attrName>ppt_x</p:attrName>
                                            </p:attrNameLst>
                                          </p:cBhvr>
                                          <p:tavLst>
                                            <p:tav tm="0">
                                              <p:val>
                                                <p:strVal val="#ppt_x"/>
                                              </p:val>
                                            </p:tav>
                                            <p:tav tm="100000">
                                              <p:val>
                                                <p:strVal val="#ppt_x"/>
                                              </p:val>
                                            </p:tav>
                                          </p:tavLst>
                                        </p:anim>
                                        <p:anim calcmode="lin" valueType="num" p14:bounceEnd="81000">
                                          <p:cBhvr additive="base">
                                            <p:cTn id="29" dur="1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81000">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14:bounceEnd="81000">
                                          <p:cBhvr additive="base">
                                            <p:cTn id="32" dur="1500" fill="hold"/>
                                            <p:tgtEl>
                                              <p:spTgt spid="36"/>
                                            </p:tgtEl>
                                            <p:attrNameLst>
                                              <p:attrName>ppt_x</p:attrName>
                                            </p:attrNameLst>
                                          </p:cBhvr>
                                          <p:tavLst>
                                            <p:tav tm="0">
                                              <p:val>
                                                <p:strVal val="#ppt_x"/>
                                              </p:val>
                                            </p:tav>
                                            <p:tav tm="100000">
                                              <p:val>
                                                <p:strVal val="#ppt_x"/>
                                              </p:val>
                                            </p:tav>
                                          </p:tavLst>
                                        </p:anim>
                                        <p:anim calcmode="lin" valueType="num" p14:bounceEnd="81000">
                                          <p:cBhvr additive="base">
                                            <p:cTn id="33" dur="1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3" grpId="0"/>
          <p:bldP spid="30"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1500" fill="hold"/>
                                            <p:tgtEl>
                                              <p:spTgt spid="53"/>
                                            </p:tgtEl>
                                            <p:attrNameLst>
                                              <p:attrName>ppt_x</p:attrName>
                                            </p:attrNameLst>
                                          </p:cBhvr>
                                          <p:tavLst>
                                            <p:tav tm="0">
                                              <p:val>
                                                <p:strVal val="#ppt_x"/>
                                              </p:val>
                                            </p:tav>
                                            <p:tav tm="100000">
                                              <p:val>
                                                <p:strVal val="#ppt_x"/>
                                              </p:val>
                                            </p:tav>
                                          </p:tavLst>
                                        </p:anim>
                                        <p:anim calcmode="lin" valueType="num">
                                          <p:cBhvr additive="base">
                                            <p:cTn id="25" dur="1500" fill="hold"/>
                                            <p:tgtEl>
                                              <p:spTgt spid="5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500" fill="hold"/>
                                            <p:tgtEl>
                                              <p:spTgt spid="30"/>
                                            </p:tgtEl>
                                            <p:attrNameLst>
                                              <p:attrName>ppt_x</p:attrName>
                                            </p:attrNameLst>
                                          </p:cBhvr>
                                          <p:tavLst>
                                            <p:tav tm="0">
                                              <p:val>
                                                <p:strVal val="#ppt_x"/>
                                              </p:val>
                                            </p:tav>
                                            <p:tav tm="100000">
                                              <p:val>
                                                <p:strVal val="#ppt_x"/>
                                              </p:val>
                                            </p:tav>
                                          </p:tavLst>
                                        </p:anim>
                                        <p:anim calcmode="lin" valueType="num">
                                          <p:cBhvr additive="base">
                                            <p:cTn id="29" dur="1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500" fill="hold"/>
                                            <p:tgtEl>
                                              <p:spTgt spid="36"/>
                                            </p:tgtEl>
                                            <p:attrNameLst>
                                              <p:attrName>ppt_x</p:attrName>
                                            </p:attrNameLst>
                                          </p:cBhvr>
                                          <p:tavLst>
                                            <p:tav tm="0">
                                              <p:val>
                                                <p:strVal val="#ppt_x"/>
                                              </p:val>
                                            </p:tav>
                                            <p:tav tm="100000">
                                              <p:val>
                                                <p:strVal val="#ppt_x"/>
                                              </p:val>
                                            </p:tav>
                                          </p:tavLst>
                                        </p:anim>
                                        <p:anim calcmode="lin" valueType="num">
                                          <p:cBhvr additive="base">
                                            <p:cTn id="33" dur="1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3" grpId="0"/>
          <p:bldP spid="30" grpId="0"/>
          <p:bldP spid="3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2860691" y="653484"/>
            <a:ext cx="2740708" cy="1935485"/>
          </a:xfrm>
          <a:prstGeom prst="rect">
            <a:avLst/>
          </a:prstGeom>
        </p:spPr>
      </p:pic>
      <p:sp>
        <p:nvSpPr>
          <p:cNvPr id="6" name="TextBox 29"/>
          <p:cNvSpPr txBox="1"/>
          <p:nvPr/>
        </p:nvSpPr>
        <p:spPr>
          <a:xfrm>
            <a:off x="4582160" y="1362075"/>
            <a:ext cx="6472555" cy="558165"/>
          </a:xfrm>
          <a:prstGeom prst="chevron">
            <a:avLst/>
          </a:prstGeom>
          <a:noFill/>
          <a:ln>
            <a:noFill/>
          </a:ln>
        </p:spPr>
        <p:txBody>
          <a:bodyPr wrap="square" lIns="144000" tIns="0" rIns="0" bIns="0" rtlCol="0" anchor="ctr">
            <a:noAutofit/>
          </a:bodyPr>
          <a:lstStyle/>
          <a:p>
            <a:pPr algn="just"/>
            <a:r>
              <a:rPr lang="zh-CN" altLang="en-US" sz="2800" b="1" dirty="0">
                <a:solidFill>
                  <a:srgbClr val="386D52"/>
                </a:solidFill>
                <a:cs typeface="+mn-ea"/>
                <a:sym typeface="+mn-lt"/>
              </a:rPr>
              <a:t>在第三阶段，也就是新人入司4~6个月，我们要让新人有源源不断的客户。</a:t>
            </a:r>
            <a:endParaRPr lang="zh-CN" altLang="en-US" sz="2800" b="1" dirty="0">
              <a:solidFill>
                <a:srgbClr val="386D52"/>
              </a:solidFill>
              <a:cs typeface="+mn-ea"/>
              <a:sym typeface="+mn-lt"/>
            </a:endParaRPr>
          </a:p>
        </p:txBody>
      </p:sp>
      <p:sp>
        <p:nvSpPr>
          <p:cNvPr id="2" name="标题 1"/>
          <p:cNvSpPr>
            <a:spLocks noGrp="1"/>
          </p:cNvSpPr>
          <p:nvPr>
            <p:ph type="title" idx="4294967295"/>
          </p:nvPr>
        </p:nvSpPr>
        <p:spPr>
          <a:xfrm>
            <a:off x="1395512" y="541502"/>
            <a:ext cx="3446119" cy="454960"/>
          </a:xfrm>
        </p:spPr>
        <p:txBody>
          <a:bodyPr>
            <a:noAutofit/>
          </a:bodyPr>
          <a:lstStyle/>
          <a:p>
            <a:pPr algn="dist"/>
            <a:r>
              <a:rPr lang="zh-CN" altLang="en-US" sz="2800" dirty="0">
                <a:solidFill>
                  <a:schemeClr val="bg1"/>
                </a:solidFill>
                <a:latin typeface="+mn-lt"/>
                <a:ea typeface="+mn-ea"/>
                <a:cs typeface="+mn-ea"/>
                <a:sym typeface="+mn-lt"/>
              </a:rPr>
              <a:t>持续学习、客户管理</a:t>
            </a:r>
            <a:endParaRPr lang="zh-CN" altLang="en-US" sz="2800" dirty="0">
              <a:solidFill>
                <a:schemeClr val="bg1"/>
              </a:solidFill>
              <a:latin typeface="+mn-lt"/>
              <a:ea typeface="+mn-ea"/>
              <a:cs typeface="+mn-ea"/>
              <a:sym typeface="+mn-lt"/>
            </a:endParaRPr>
          </a:p>
        </p:txBody>
      </p:sp>
      <p:cxnSp>
        <p:nvCxnSpPr>
          <p:cNvPr id="20" name="直接连接符 19"/>
          <p:cNvCxnSpPr/>
          <p:nvPr/>
        </p:nvCxnSpPr>
        <p:spPr>
          <a:xfrm>
            <a:off x="2307416" y="29506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307416" y="36364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307416" y="43222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307416" y="5693812"/>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307416" y="50080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398294" y="2608177"/>
            <a:ext cx="8201526" cy="65532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首先，强化产品训练。各家公司都有自己的销售流程，我们要研讨出产品的亮点，让新人爱上产品，他们才会更有意愿将它销售出去。</a:t>
            </a:r>
            <a:endParaRPr lang="zh-CN" altLang="en-US" dirty="0">
              <a:solidFill>
                <a:schemeClr val="bg2">
                  <a:lumMod val="25000"/>
                </a:schemeClr>
              </a:solidFill>
              <a:cs typeface="+mn-ea"/>
              <a:sym typeface="+mn-lt"/>
            </a:endParaRPr>
          </a:p>
        </p:txBody>
      </p:sp>
      <p:sp>
        <p:nvSpPr>
          <p:cNvPr id="31" name="TextBox 29"/>
          <p:cNvSpPr txBox="1"/>
          <p:nvPr/>
        </p:nvSpPr>
        <p:spPr>
          <a:xfrm>
            <a:off x="1395512" y="24565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01</a:t>
            </a:r>
            <a:endParaRPr lang="en-US" altLang="zh-CN" sz="2800" b="1" dirty="0">
              <a:solidFill>
                <a:schemeClr val="bg1"/>
              </a:solidFill>
              <a:cs typeface="+mn-ea"/>
              <a:sym typeface="+mn-lt"/>
            </a:endParaRPr>
          </a:p>
        </p:txBody>
      </p:sp>
      <p:sp>
        <p:nvSpPr>
          <p:cNvPr id="32" name="TextBox 29"/>
          <p:cNvSpPr txBox="1"/>
          <p:nvPr/>
        </p:nvSpPr>
        <p:spPr>
          <a:xfrm>
            <a:off x="1395512" y="31423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02</a:t>
            </a:r>
            <a:endParaRPr lang="en-US" altLang="zh-CN" sz="2800" b="1" dirty="0">
              <a:solidFill>
                <a:schemeClr val="bg1"/>
              </a:solidFill>
              <a:cs typeface="+mn-ea"/>
              <a:sym typeface="+mn-lt"/>
            </a:endParaRPr>
          </a:p>
        </p:txBody>
      </p:sp>
      <p:sp>
        <p:nvSpPr>
          <p:cNvPr id="33" name="TextBox 29"/>
          <p:cNvSpPr txBox="1"/>
          <p:nvPr/>
        </p:nvSpPr>
        <p:spPr>
          <a:xfrm>
            <a:off x="1395512" y="38281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03</a:t>
            </a:r>
            <a:endParaRPr lang="en-US" altLang="zh-CN" sz="2800" b="1" dirty="0">
              <a:solidFill>
                <a:schemeClr val="bg1"/>
              </a:solidFill>
              <a:cs typeface="+mn-ea"/>
              <a:sym typeface="+mn-lt"/>
            </a:endParaRPr>
          </a:p>
        </p:txBody>
      </p:sp>
      <p:sp>
        <p:nvSpPr>
          <p:cNvPr id="34" name="TextBox 29"/>
          <p:cNvSpPr txBox="1"/>
          <p:nvPr/>
        </p:nvSpPr>
        <p:spPr>
          <a:xfrm>
            <a:off x="1395512" y="51997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05</a:t>
            </a:r>
            <a:endParaRPr lang="en-US" altLang="zh-CN" sz="2800" b="1" dirty="0">
              <a:solidFill>
                <a:schemeClr val="bg1"/>
              </a:solidFill>
              <a:cs typeface="+mn-ea"/>
              <a:sym typeface="+mn-lt"/>
            </a:endParaRPr>
          </a:p>
        </p:txBody>
      </p:sp>
      <p:sp>
        <p:nvSpPr>
          <p:cNvPr id="37" name="TextBox 29"/>
          <p:cNvSpPr txBox="1"/>
          <p:nvPr/>
        </p:nvSpPr>
        <p:spPr>
          <a:xfrm>
            <a:off x="1395512" y="45139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04</a:t>
            </a:r>
            <a:endParaRPr lang="en-US" altLang="zh-CN" sz="2800" b="1" dirty="0">
              <a:solidFill>
                <a:schemeClr val="bg1"/>
              </a:solidFill>
              <a:cs typeface="+mn-ea"/>
              <a:sym typeface="+mn-lt"/>
            </a:endParaRPr>
          </a:p>
        </p:txBody>
      </p:sp>
      <p:sp>
        <p:nvSpPr>
          <p:cNvPr id="38" name="矩形 37"/>
          <p:cNvSpPr/>
          <p:nvPr/>
        </p:nvSpPr>
        <p:spPr>
          <a:xfrm>
            <a:off x="2398294" y="3311187"/>
            <a:ext cx="8201526" cy="93726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我们团队通过“一周一组一训练”，即每周有一个小组带着新人，将一周的内容全都训练学会。同时，在早会上采用“学堂七步训练法”，让新人持续学习和进步。</a:t>
            </a:r>
            <a:endParaRPr lang="zh-CN" altLang="en-US" dirty="0">
              <a:solidFill>
                <a:schemeClr val="bg2">
                  <a:lumMod val="25000"/>
                </a:schemeClr>
              </a:solidFill>
              <a:cs typeface="+mn-ea"/>
              <a:sym typeface="+mn-lt"/>
            </a:endParaRPr>
          </a:p>
        </p:txBody>
      </p:sp>
      <p:sp>
        <p:nvSpPr>
          <p:cNvPr id="40" name="矩形 39"/>
          <p:cNvSpPr/>
          <p:nvPr/>
        </p:nvSpPr>
        <p:spPr>
          <a:xfrm>
            <a:off x="2353209" y="4301103"/>
            <a:ext cx="8201526" cy="65532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其次，教会新人做好客户管理。客户管理不能停留在客户开拓阶段，要有分析、精培育，成交后做服务、转介绍。服务好老客户，不愁没有客户。</a:t>
            </a:r>
            <a:endParaRPr lang="zh-CN" altLang="en-US" dirty="0">
              <a:solidFill>
                <a:schemeClr val="bg2">
                  <a:lumMod val="25000"/>
                </a:schemeClr>
              </a:solidFill>
              <a:cs typeface="+mn-ea"/>
              <a:sym typeface="+mn-lt"/>
            </a:endParaRPr>
          </a:p>
        </p:txBody>
      </p:sp>
      <p:sp>
        <p:nvSpPr>
          <p:cNvPr id="41" name="矩形 40"/>
          <p:cNvSpPr/>
          <p:nvPr/>
        </p:nvSpPr>
        <p:spPr>
          <a:xfrm>
            <a:off x="2352574" y="5023242"/>
            <a:ext cx="8201526" cy="65532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我个人通过客户答谢会、个人酒会等服务客户；我的部组也通过产说会、小交会、高端酒会、联谊会等服务客户。</a:t>
            </a:r>
            <a:endParaRPr lang="zh-CN" altLang="en-US"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1+#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1+#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par>
                                <p:cTn id="64" presetID="53" presetClass="entr" presetSubtype="16"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anim calcmode="lin" valueType="num">
                                      <p:cBhvr>
                                        <p:cTn id="72" dur="1000" fill="hold"/>
                                        <p:tgtEl>
                                          <p:spTgt spid="40"/>
                                        </p:tgtEl>
                                        <p:attrNameLst>
                                          <p:attrName>ppt_x</p:attrName>
                                        </p:attrNameLst>
                                      </p:cBhvr>
                                      <p:tavLst>
                                        <p:tav tm="0">
                                          <p:val>
                                            <p:strVal val="#ppt_x"/>
                                          </p:val>
                                        </p:tav>
                                        <p:tav tm="100000">
                                          <p:val>
                                            <p:strVal val="#ppt_x"/>
                                          </p:val>
                                        </p:tav>
                                      </p:tavLst>
                                    </p:anim>
                                    <p:anim calcmode="lin" valueType="num">
                                      <p:cBhvr>
                                        <p:cTn id="73" dur="1000" fill="hold"/>
                                        <p:tgtEl>
                                          <p:spTgt spid="40"/>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2" presetClass="entr" presetSubtype="2"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par>
                                <p:cTn id="79" presetID="53" presetClass="entr" presetSubtype="16"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31" grpId="0" animBg="1"/>
      <p:bldP spid="32" grpId="0" animBg="1"/>
      <p:bldP spid="33" grpId="0" animBg="1"/>
      <p:bldP spid="34" grpId="0" animBg="1"/>
      <p:bldP spid="37" grpId="0" animBg="1"/>
      <p:bldP spid="38"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2860691" y="653484"/>
            <a:ext cx="2740708" cy="1935485"/>
          </a:xfrm>
          <a:prstGeom prst="rect">
            <a:avLst/>
          </a:prstGeom>
        </p:spPr>
      </p:pic>
      <p:sp>
        <p:nvSpPr>
          <p:cNvPr id="6" name="TextBox 29"/>
          <p:cNvSpPr txBox="1"/>
          <p:nvPr/>
        </p:nvSpPr>
        <p:spPr>
          <a:xfrm>
            <a:off x="4582160" y="1362075"/>
            <a:ext cx="6438265" cy="558165"/>
          </a:xfrm>
          <a:prstGeom prst="chevron">
            <a:avLst/>
          </a:prstGeom>
          <a:noFill/>
          <a:ln>
            <a:noFill/>
          </a:ln>
        </p:spPr>
        <p:txBody>
          <a:bodyPr wrap="square" lIns="144000" tIns="0" rIns="0" bIns="0" rtlCol="0" anchor="ctr">
            <a:noAutofit/>
          </a:bodyPr>
          <a:lstStyle/>
          <a:p>
            <a:pPr algn="just"/>
            <a:r>
              <a:rPr lang="zh-CN" altLang="en-US" sz="2800" b="1" dirty="0">
                <a:solidFill>
                  <a:srgbClr val="386D52"/>
                </a:solidFill>
                <a:cs typeface="+mn-ea"/>
                <a:sym typeface="+mn-lt"/>
              </a:rPr>
              <a:t>我们一直提倡“三三一工程”，即：</a:t>
            </a:r>
            <a:endParaRPr lang="zh-CN" altLang="en-US" sz="2800" b="1" dirty="0">
              <a:solidFill>
                <a:srgbClr val="386D52"/>
              </a:solidFill>
              <a:cs typeface="+mn-ea"/>
              <a:sym typeface="+mn-lt"/>
            </a:endParaRPr>
          </a:p>
        </p:txBody>
      </p:sp>
      <p:sp>
        <p:nvSpPr>
          <p:cNvPr id="2" name="标题 1"/>
          <p:cNvSpPr>
            <a:spLocks noGrp="1"/>
          </p:cNvSpPr>
          <p:nvPr>
            <p:ph type="title" idx="4294967295"/>
          </p:nvPr>
        </p:nvSpPr>
        <p:spPr>
          <a:xfrm>
            <a:off x="1395512" y="541502"/>
            <a:ext cx="3446119" cy="454960"/>
          </a:xfrm>
        </p:spPr>
        <p:txBody>
          <a:bodyPr>
            <a:noAutofit/>
          </a:bodyPr>
          <a:lstStyle/>
          <a:p>
            <a:pPr algn="dist"/>
            <a:r>
              <a:rPr lang="zh-CN" altLang="en-US" sz="1400" dirty="0">
                <a:solidFill>
                  <a:schemeClr val="bg1"/>
                </a:solidFill>
                <a:latin typeface="+mn-lt"/>
                <a:ea typeface="+mn-ea"/>
                <a:cs typeface="+mn-ea"/>
                <a:sym typeface="+mn-lt"/>
              </a:rPr>
              <a:t>客户管理既有制度要求，又有管理举措。</a:t>
            </a:r>
            <a:endParaRPr lang="zh-CN" altLang="en-US" sz="1400" dirty="0">
              <a:solidFill>
                <a:schemeClr val="bg1"/>
              </a:solidFill>
              <a:latin typeface="+mn-lt"/>
              <a:ea typeface="+mn-ea"/>
              <a:cs typeface="+mn-ea"/>
              <a:sym typeface="+mn-lt"/>
            </a:endParaRPr>
          </a:p>
        </p:txBody>
      </p:sp>
      <p:sp>
        <p:nvSpPr>
          <p:cNvPr id="22" name="Rectangle 57"/>
          <p:cNvSpPr/>
          <p:nvPr/>
        </p:nvSpPr>
        <p:spPr>
          <a:xfrm>
            <a:off x="2102677" y="2334095"/>
            <a:ext cx="7986646" cy="3194685"/>
          </a:xfrm>
          <a:prstGeom prst="rect">
            <a:avLst/>
          </a:prstGeom>
        </p:spPr>
        <p:txBody>
          <a:bodyPr wrap="square">
            <a:spAutoFit/>
          </a:bodyPr>
          <a:lstStyle/>
          <a:p>
            <a:pPr>
              <a:lnSpc>
                <a:spcPts val="2200"/>
              </a:lnSpc>
            </a:pPr>
            <a:r>
              <a:rPr lang="zh-CN" altLang="en-US" sz="1600" dirty="0">
                <a:solidFill>
                  <a:schemeClr val="bg2">
                    <a:lumMod val="25000"/>
                  </a:schemeClr>
                </a:solidFill>
                <a:cs typeface="+mn-ea"/>
                <a:sym typeface="+mn-lt"/>
              </a:rPr>
              <a:t>1、要求员工每月要成交3件单，保费至少3万元，收入过万；</a:t>
            </a:r>
            <a:endParaRPr lang="zh-CN" altLang="en-US" sz="1600" dirty="0">
              <a:solidFill>
                <a:schemeClr val="bg2">
                  <a:lumMod val="25000"/>
                </a:schemeClr>
              </a:solidFill>
              <a:cs typeface="+mn-ea"/>
              <a:sym typeface="+mn-lt"/>
            </a:endParaRPr>
          </a:p>
          <a:p>
            <a:pPr>
              <a:lnSpc>
                <a:spcPts val="2200"/>
              </a:lnSpc>
            </a:pPr>
            <a:endParaRPr lang="zh-CN" altLang="en-US" sz="1600" dirty="0">
              <a:solidFill>
                <a:schemeClr val="bg2">
                  <a:lumMod val="25000"/>
                </a:schemeClr>
              </a:solidFill>
              <a:cs typeface="+mn-ea"/>
              <a:sym typeface="+mn-lt"/>
            </a:endParaRPr>
          </a:p>
          <a:p>
            <a:pPr>
              <a:lnSpc>
                <a:spcPts val="2200"/>
              </a:lnSpc>
            </a:pPr>
            <a:r>
              <a:rPr lang="zh-CN" altLang="en-US" sz="1600" dirty="0">
                <a:solidFill>
                  <a:schemeClr val="bg2">
                    <a:lumMod val="25000"/>
                  </a:schemeClr>
                </a:solidFill>
                <a:cs typeface="+mn-ea"/>
                <a:sym typeface="+mn-lt"/>
              </a:rPr>
              <a:t>2、新人每天要拜访3个客户，进行三收三放，拍照反馈拜访情况；主管负责督导，次日奖励行销辅助品，未拜访罚主管5元/人/访；</a:t>
            </a:r>
            <a:endParaRPr lang="zh-CN" altLang="en-US" sz="1600" dirty="0">
              <a:solidFill>
                <a:schemeClr val="bg2">
                  <a:lumMod val="25000"/>
                </a:schemeClr>
              </a:solidFill>
              <a:cs typeface="+mn-ea"/>
              <a:sym typeface="+mn-lt"/>
            </a:endParaRPr>
          </a:p>
          <a:p>
            <a:pPr>
              <a:lnSpc>
                <a:spcPts val="2200"/>
              </a:lnSpc>
            </a:pPr>
            <a:endParaRPr lang="zh-CN" altLang="en-US" sz="1600" dirty="0">
              <a:solidFill>
                <a:schemeClr val="bg2">
                  <a:lumMod val="25000"/>
                </a:schemeClr>
              </a:solidFill>
              <a:cs typeface="+mn-ea"/>
              <a:sym typeface="+mn-lt"/>
            </a:endParaRPr>
          </a:p>
          <a:p>
            <a:pPr>
              <a:lnSpc>
                <a:spcPts val="2200"/>
              </a:lnSpc>
            </a:pPr>
            <a:r>
              <a:rPr lang="zh-CN" altLang="en-US" sz="1600" dirty="0">
                <a:solidFill>
                  <a:schemeClr val="bg2">
                    <a:lumMod val="25000"/>
                  </a:schemeClr>
                </a:solidFill>
                <a:cs typeface="+mn-ea"/>
                <a:sym typeface="+mn-lt"/>
              </a:rPr>
              <a:t>3、每人每场产说会至少邀约两位客户参加；</a:t>
            </a:r>
            <a:endParaRPr lang="zh-CN" altLang="en-US" sz="1600" dirty="0">
              <a:solidFill>
                <a:schemeClr val="bg2">
                  <a:lumMod val="25000"/>
                </a:schemeClr>
              </a:solidFill>
              <a:cs typeface="+mn-ea"/>
              <a:sym typeface="+mn-lt"/>
            </a:endParaRPr>
          </a:p>
          <a:p>
            <a:pPr>
              <a:lnSpc>
                <a:spcPts val="2200"/>
              </a:lnSpc>
            </a:pPr>
            <a:endParaRPr lang="zh-CN" altLang="en-US" sz="1600" dirty="0">
              <a:solidFill>
                <a:schemeClr val="bg2">
                  <a:lumMod val="25000"/>
                </a:schemeClr>
              </a:solidFill>
              <a:cs typeface="+mn-ea"/>
              <a:sym typeface="+mn-lt"/>
            </a:endParaRPr>
          </a:p>
          <a:p>
            <a:pPr>
              <a:lnSpc>
                <a:spcPts val="2200"/>
              </a:lnSpc>
            </a:pPr>
            <a:r>
              <a:rPr lang="zh-CN" altLang="en-US" sz="1600" dirty="0">
                <a:solidFill>
                  <a:schemeClr val="bg2">
                    <a:lumMod val="25000"/>
                  </a:schemeClr>
                </a:solidFill>
                <a:cs typeface="+mn-ea"/>
                <a:sym typeface="+mn-lt"/>
              </a:rPr>
              <a:t>4、产说会邀约数量未达成的伙伴罚10元/人。</a:t>
            </a:r>
            <a:endParaRPr lang="zh-CN" altLang="en-US" sz="1600" dirty="0">
              <a:solidFill>
                <a:schemeClr val="bg2">
                  <a:lumMod val="25000"/>
                </a:schemeClr>
              </a:solidFill>
              <a:cs typeface="+mn-ea"/>
              <a:sym typeface="+mn-lt"/>
            </a:endParaRPr>
          </a:p>
          <a:p>
            <a:pPr>
              <a:lnSpc>
                <a:spcPts val="2200"/>
              </a:lnSpc>
            </a:pPr>
            <a:endParaRPr lang="zh-CN" altLang="en-US" sz="1600" dirty="0">
              <a:solidFill>
                <a:schemeClr val="bg2">
                  <a:lumMod val="25000"/>
                </a:schemeClr>
              </a:solidFill>
              <a:cs typeface="+mn-ea"/>
              <a:sym typeface="+mn-lt"/>
            </a:endParaRPr>
          </a:p>
          <a:p>
            <a:pPr>
              <a:lnSpc>
                <a:spcPts val="2200"/>
              </a:lnSpc>
            </a:pPr>
            <a:r>
              <a:rPr lang="zh-CN" altLang="en-US" sz="1600" dirty="0">
                <a:solidFill>
                  <a:schemeClr val="bg2">
                    <a:lumMod val="25000"/>
                  </a:schemeClr>
                </a:solidFill>
                <a:cs typeface="+mn-ea"/>
                <a:sym typeface="+mn-lt"/>
              </a:rPr>
              <a:t>疫情发生后，我通过拍摄短视频辅导新人展业，方便他们和客户做好更多的链接，此外还有财富宝典、工作日志等工具。</a:t>
            </a:r>
            <a:endParaRPr lang="zh-CN" altLang="en-US" sz="16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2860691" y="653484"/>
            <a:ext cx="2740708" cy="1935485"/>
          </a:xfrm>
          <a:prstGeom prst="rect">
            <a:avLst/>
          </a:prstGeom>
        </p:spPr>
      </p:pic>
      <p:sp>
        <p:nvSpPr>
          <p:cNvPr id="6" name="TextBox 29"/>
          <p:cNvSpPr txBox="1"/>
          <p:nvPr/>
        </p:nvSpPr>
        <p:spPr>
          <a:xfrm>
            <a:off x="4582160" y="1362075"/>
            <a:ext cx="6556375" cy="558165"/>
          </a:xfrm>
          <a:prstGeom prst="chevron">
            <a:avLst/>
          </a:prstGeom>
          <a:noFill/>
          <a:ln>
            <a:noFill/>
          </a:ln>
        </p:spPr>
        <p:txBody>
          <a:bodyPr wrap="square" lIns="144000" tIns="0" rIns="0" bIns="0" rtlCol="0" anchor="ctr">
            <a:noAutofit/>
          </a:bodyPr>
          <a:lstStyle/>
          <a:p>
            <a:pPr algn="just"/>
            <a:r>
              <a:rPr lang="zh-CN" altLang="en-US" sz="2800" b="1" dirty="0">
                <a:solidFill>
                  <a:srgbClr val="386D52"/>
                </a:solidFill>
                <a:cs typeface="+mn-ea"/>
                <a:sym typeface="+mn-lt"/>
              </a:rPr>
              <a:t>一是画客户家庭的家庭树，通过三位一体的家庭保单开发管理系统，一签就是一个家庭，家族化经营；</a:t>
            </a:r>
            <a:endParaRPr lang="zh-CN" altLang="en-US" sz="2800" b="1" dirty="0">
              <a:solidFill>
                <a:srgbClr val="386D52"/>
              </a:solidFill>
              <a:cs typeface="+mn-ea"/>
              <a:sym typeface="+mn-lt"/>
            </a:endParaRPr>
          </a:p>
        </p:txBody>
      </p:sp>
      <p:sp>
        <p:nvSpPr>
          <p:cNvPr id="2" name="标题 1"/>
          <p:cNvSpPr>
            <a:spLocks noGrp="1"/>
          </p:cNvSpPr>
          <p:nvPr>
            <p:ph type="title" idx="4294967295"/>
          </p:nvPr>
        </p:nvSpPr>
        <p:spPr>
          <a:xfrm>
            <a:off x="1395512" y="541502"/>
            <a:ext cx="3446119" cy="454960"/>
          </a:xfrm>
        </p:spPr>
        <p:txBody>
          <a:bodyPr>
            <a:noAutofit/>
          </a:bodyPr>
          <a:lstStyle/>
          <a:p>
            <a:pPr algn="dist"/>
            <a:r>
              <a:rPr lang="zh-CN" altLang="en-US" sz="1800" dirty="0">
                <a:solidFill>
                  <a:schemeClr val="bg1"/>
                </a:solidFill>
                <a:latin typeface="+mn-lt"/>
                <a:ea typeface="+mn-ea"/>
                <a:cs typeface="+mn-ea"/>
                <a:sym typeface="+mn-lt"/>
              </a:rPr>
              <a:t>我们团队做客户管理的五个步骤：</a:t>
            </a:r>
            <a:endParaRPr lang="zh-CN" altLang="en-US" sz="1800" dirty="0">
              <a:solidFill>
                <a:schemeClr val="bg1"/>
              </a:solidFill>
              <a:latin typeface="+mn-lt"/>
              <a:ea typeface="+mn-ea"/>
              <a:cs typeface="+mn-ea"/>
              <a:sym typeface="+mn-lt"/>
            </a:endParaRPr>
          </a:p>
        </p:txBody>
      </p:sp>
      <p:sp>
        <p:nvSpPr>
          <p:cNvPr id="15" name="Rectangle 57"/>
          <p:cNvSpPr/>
          <p:nvPr/>
        </p:nvSpPr>
        <p:spPr>
          <a:xfrm>
            <a:off x="4869894" y="3436524"/>
            <a:ext cx="2557223" cy="1501775"/>
          </a:xfrm>
          <a:prstGeom prst="rect">
            <a:avLst/>
          </a:prstGeom>
        </p:spPr>
        <p:txBody>
          <a:bodyPr wrap="square">
            <a:spAutoFit/>
          </a:bodyPr>
          <a:lstStyle/>
          <a:p>
            <a:pPr algn="just">
              <a:lnSpc>
                <a:spcPts val="2200"/>
              </a:lnSpc>
            </a:pPr>
            <a:r>
              <a:rPr lang="zh-CN" altLang="en-US" sz="1600" dirty="0">
                <a:solidFill>
                  <a:schemeClr val="bg2">
                    <a:lumMod val="25000"/>
                  </a:schemeClr>
                </a:solidFill>
                <a:cs typeface="+mn-ea"/>
                <a:sym typeface="+mn-lt"/>
              </a:rPr>
              <a:t>三是聚焦，从财富宝典中选30位客户，列为当月重点经营名单和拜访的客户，将客户ABCD四个等级，以不同的方式经营；</a:t>
            </a:r>
            <a:endParaRPr lang="zh-CN" altLang="en-US" sz="1600" dirty="0">
              <a:solidFill>
                <a:schemeClr val="bg2">
                  <a:lumMod val="25000"/>
                </a:schemeClr>
              </a:solidFill>
              <a:cs typeface="+mn-ea"/>
              <a:sym typeface="+mn-lt"/>
            </a:endParaRPr>
          </a:p>
        </p:txBody>
      </p:sp>
      <p:sp>
        <p:nvSpPr>
          <p:cNvPr id="16" name="Rectangle 57"/>
          <p:cNvSpPr/>
          <p:nvPr/>
        </p:nvSpPr>
        <p:spPr>
          <a:xfrm>
            <a:off x="8154218" y="3718464"/>
            <a:ext cx="2557223" cy="937260"/>
          </a:xfrm>
          <a:prstGeom prst="rect">
            <a:avLst/>
          </a:prstGeom>
        </p:spPr>
        <p:txBody>
          <a:bodyPr wrap="square">
            <a:spAutoFit/>
          </a:bodyPr>
          <a:lstStyle/>
          <a:p>
            <a:pPr algn="just">
              <a:lnSpc>
                <a:spcPts val="2200"/>
              </a:lnSpc>
            </a:pPr>
            <a:r>
              <a:rPr lang="zh-CN" altLang="en-US" sz="1600" dirty="0">
                <a:solidFill>
                  <a:schemeClr val="bg2">
                    <a:lumMod val="25000"/>
                  </a:schemeClr>
                </a:solidFill>
                <a:cs typeface="+mn-ea"/>
                <a:sym typeface="+mn-lt"/>
              </a:rPr>
              <a:t>四是每天将选出的准客户名单写入当日拜访计划表，无计划不出门，每日约访；</a:t>
            </a:r>
            <a:endParaRPr lang="zh-CN" altLang="en-US" sz="1600" dirty="0">
              <a:solidFill>
                <a:schemeClr val="bg2">
                  <a:lumMod val="25000"/>
                </a:schemeClr>
              </a:solidFill>
              <a:cs typeface="+mn-ea"/>
              <a:sym typeface="+mn-lt"/>
            </a:endParaRPr>
          </a:p>
        </p:txBody>
      </p:sp>
      <p:sp>
        <p:nvSpPr>
          <p:cNvPr id="20" name="Rectangle 13"/>
          <p:cNvSpPr>
            <a:spLocks noChangeArrowheads="1"/>
          </p:cNvSpPr>
          <p:nvPr/>
        </p:nvSpPr>
        <p:spPr bwMode="auto">
          <a:xfrm>
            <a:off x="1793875" y="3526790"/>
            <a:ext cx="225488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386D52"/>
                </a:solidFill>
                <a:cs typeface="+mn-ea"/>
                <a:sym typeface="+mn-lt"/>
              </a:rPr>
              <a:t>二是列名单，将列出的名单全部列入财富宝典；</a:t>
            </a:r>
            <a:endParaRPr lang="zh-CN" altLang="en-US" sz="2400" b="1" dirty="0">
              <a:solidFill>
                <a:srgbClr val="386D52"/>
              </a:solidFill>
              <a:cs typeface="+mn-ea"/>
              <a:sym typeface="+mn-lt"/>
            </a:endParaRPr>
          </a:p>
        </p:txBody>
      </p:sp>
      <p:grpSp>
        <p:nvGrpSpPr>
          <p:cNvPr id="10" name="组合 9"/>
          <p:cNvGrpSpPr/>
          <p:nvPr/>
        </p:nvGrpSpPr>
        <p:grpSpPr>
          <a:xfrm>
            <a:off x="1866866" y="2540202"/>
            <a:ext cx="1927464" cy="690556"/>
            <a:chOff x="1866866" y="2540202"/>
            <a:chExt cx="1927464" cy="690556"/>
          </a:xfrm>
        </p:grpSpPr>
        <p:grpSp>
          <p:nvGrpSpPr>
            <p:cNvPr id="9" name="组合 8"/>
            <p:cNvGrpSpPr/>
            <p:nvPr/>
          </p:nvGrpSpPr>
          <p:grpSpPr>
            <a:xfrm rot="5400000">
              <a:off x="2473892" y="2141100"/>
              <a:ext cx="565173" cy="1488762"/>
              <a:chOff x="2021300" y="2490537"/>
              <a:chExt cx="481268" cy="1147666"/>
            </a:xfrm>
          </p:grpSpPr>
          <p:sp>
            <p:nvSpPr>
              <p:cNvPr id="3" name="矩形 2"/>
              <p:cNvSpPr/>
              <p:nvPr/>
            </p:nvSpPr>
            <p:spPr>
              <a:xfrm>
                <a:off x="2021302" y="2965789"/>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矩形 89"/>
              <p:cNvSpPr/>
              <p:nvPr/>
            </p:nvSpPr>
            <p:spPr>
              <a:xfrm>
                <a:off x="2021302" y="3084602"/>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矩形 90"/>
              <p:cNvSpPr/>
              <p:nvPr/>
            </p:nvSpPr>
            <p:spPr>
              <a:xfrm>
                <a:off x="2021302" y="320341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矩形 91"/>
              <p:cNvSpPr/>
              <p:nvPr/>
            </p:nvSpPr>
            <p:spPr>
              <a:xfrm>
                <a:off x="2021301" y="3322228"/>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矩形 92"/>
              <p:cNvSpPr/>
              <p:nvPr/>
            </p:nvSpPr>
            <p:spPr>
              <a:xfrm>
                <a:off x="2021301" y="3441041"/>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矩形 93"/>
              <p:cNvSpPr/>
              <p:nvPr/>
            </p:nvSpPr>
            <p:spPr>
              <a:xfrm>
                <a:off x="2021301" y="355985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2021301" y="2728163"/>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97"/>
              <p:cNvSpPr/>
              <p:nvPr/>
            </p:nvSpPr>
            <p:spPr>
              <a:xfrm>
                <a:off x="2021300" y="2846976"/>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2021300" y="2490537"/>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99"/>
              <p:cNvSpPr/>
              <p:nvPr/>
            </p:nvSpPr>
            <p:spPr>
              <a:xfrm>
                <a:off x="2021300" y="2609350"/>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5" name="圆角矩形 6"/>
            <p:cNvSpPr/>
            <p:nvPr/>
          </p:nvSpPr>
          <p:spPr bwMode="auto">
            <a:xfrm>
              <a:off x="1866866" y="2540202"/>
              <a:ext cx="1927464" cy="690556"/>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cs typeface="+mn-ea"/>
                <a:sym typeface="+mn-lt"/>
              </a:endParaRPr>
            </a:p>
          </p:txBody>
        </p:sp>
      </p:grpSp>
      <p:grpSp>
        <p:nvGrpSpPr>
          <p:cNvPr id="11" name="组合 10"/>
          <p:cNvGrpSpPr/>
          <p:nvPr/>
        </p:nvGrpSpPr>
        <p:grpSpPr>
          <a:xfrm>
            <a:off x="5145135" y="2540202"/>
            <a:ext cx="1927464" cy="690556"/>
            <a:chOff x="5145135" y="2540202"/>
            <a:chExt cx="1927464" cy="690556"/>
          </a:xfrm>
        </p:grpSpPr>
        <p:grpSp>
          <p:nvGrpSpPr>
            <p:cNvPr id="112" name="组合 111"/>
            <p:cNvGrpSpPr/>
            <p:nvPr/>
          </p:nvGrpSpPr>
          <p:grpSpPr>
            <a:xfrm rot="5400000">
              <a:off x="5773393" y="2141100"/>
              <a:ext cx="565173" cy="1488762"/>
              <a:chOff x="2021300" y="2490537"/>
              <a:chExt cx="481268" cy="1147666"/>
            </a:xfrm>
          </p:grpSpPr>
          <p:sp>
            <p:nvSpPr>
              <p:cNvPr id="113" name="矩形 112"/>
              <p:cNvSpPr/>
              <p:nvPr/>
            </p:nvSpPr>
            <p:spPr>
              <a:xfrm>
                <a:off x="2021302" y="2965789"/>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2021302" y="3084602"/>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2021302" y="320341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2021301" y="3322228"/>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116"/>
              <p:cNvSpPr/>
              <p:nvPr/>
            </p:nvSpPr>
            <p:spPr>
              <a:xfrm>
                <a:off x="2021301" y="3441041"/>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p:cNvSpPr/>
              <p:nvPr/>
            </p:nvSpPr>
            <p:spPr>
              <a:xfrm>
                <a:off x="2021301" y="355985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矩形 118"/>
              <p:cNvSpPr/>
              <p:nvPr/>
            </p:nvSpPr>
            <p:spPr>
              <a:xfrm>
                <a:off x="2021301" y="2728163"/>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矩形 119"/>
              <p:cNvSpPr/>
              <p:nvPr/>
            </p:nvSpPr>
            <p:spPr>
              <a:xfrm>
                <a:off x="2021300" y="2846976"/>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120"/>
              <p:cNvSpPr/>
              <p:nvPr/>
            </p:nvSpPr>
            <p:spPr>
              <a:xfrm>
                <a:off x="2021300" y="2490537"/>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矩形 121"/>
              <p:cNvSpPr/>
              <p:nvPr/>
            </p:nvSpPr>
            <p:spPr>
              <a:xfrm>
                <a:off x="2021300" y="2609350"/>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6" name="圆角矩形 6"/>
            <p:cNvSpPr/>
            <p:nvPr/>
          </p:nvSpPr>
          <p:spPr bwMode="auto">
            <a:xfrm>
              <a:off x="5145135" y="2540202"/>
              <a:ext cx="1927464" cy="690556"/>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cs typeface="+mn-ea"/>
                <a:sym typeface="+mn-lt"/>
              </a:endParaRPr>
            </a:p>
          </p:txBody>
        </p:sp>
      </p:grpSp>
      <p:grpSp>
        <p:nvGrpSpPr>
          <p:cNvPr id="12" name="组合 11"/>
          <p:cNvGrpSpPr/>
          <p:nvPr/>
        </p:nvGrpSpPr>
        <p:grpSpPr>
          <a:xfrm>
            <a:off x="8445544" y="2528170"/>
            <a:ext cx="1927464" cy="690556"/>
            <a:chOff x="8445544" y="2528170"/>
            <a:chExt cx="1927464" cy="690556"/>
          </a:xfrm>
        </p:grpSpPr>
        <p:grpSp>
          <p:nvGrpSpPr>
            <p:cNvPr id="101" name="组合 100"/>
            <p:cNvGrpSpPr/>
            <p:nvPr/>
          </p:nvGrpSpPr>
          <p:grpSpPr>
            <a:xfrm rot="5400000">
              <a:off x="9072893" y="2141100"/>
              <a:ext cx="565173" cy="1488762"/>
              <a:chOff x="2021300" y="2490537"/>
              <a:chExt cx="481268" cy="1147666"/>
            </a:xfrm>
          </p:grpSpPr>
          <p:sp>
            <p:nvSpPr>
              <p:cNvPr id="102" name="矩形 101"/>
              <p:cNvSpPr/>
              <p:nvPr/>
            </p:nvSpPr>
            <p:spPr>
              <a:xfrm>
                <a:off x="2021302" y="2965789"/>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矩形 102"/>
              <p:cNvSpPr/>
              <p:nvPr/>
            </p:nvSpPr>
            <p:spPr>
              <a:xfrm>
                <a:off x="2021302" y="3084602"/>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矩形 103"/>
              <p:cNvSpPr/>
              <p:nvPr/>
            </p:nvSpPr>
            <p:spPr>
              <a:xfrm>
                <a:off x="2021302" y="320341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矩形 104"/>
              <p:cNvSpPr/>
              <p:nvPr/>
            </p:nvSpPr>
            <p:spPr>
              <a:xfrm>
                <a:off x="2021301" y="3322228"/>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矩形 105"/>
              <p:cNvSpPr/>
              <p:nvPr/>
            </p:nvSpPr>
            <p:spPr>
              <a:xfrm>
                <a:off x="2021301" y="3441041"/>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2021301" y="3559855"/>
                <a:ext cx="481266" cy="78348"/>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2021301" y="2728163"/>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2021300" y="2846976"/>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2021300" y="2490537"/>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2021300" y="2609350"/>
                <a:ext cx="481266" cy="783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8" name="圆角矩形 6"/>
            <p:cNvSpPr/>
            <p:nvPr/>
          </p:nvSpPr>
          <p:spPr bwMode="auto">
            <a:xfrm>
              <a:off x="8445544" y="2528170"/>
              <a:ext cx="1927464" cy="690556"/>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 fill="hold"/>
                                        <p:tgtEl>
                                          <p:spTgt spid="20"/>
                                        </p:tgtEl>
                                        <p:attrNameLst>
                                          <p:attrName>ppt_x</p:attrName>
                                        </p:attrNameLst>
                                      </p:cBhvr>
                                      <p:tavLst>
                                        <p:tav tm="0">
                                          <p:val>
                                            <p:strVal val="#ppt_x"/>
                                          </p:val>
                                        </p:tav>
                                        <p:tav tm="100000">
                                          <p:val>
                                            <p:strVal val="#ppt_x"/>
                                          </p:val>
                                        </p:tav>
                                      </p:tavLst>
                                    </p:anim>
                                    <p:anim calcmode="lin" valueType="num">
                                      <p:cBhvr additive="base">
                                        <p:cTn id="28" dur="1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1000"/>
                                        <p:tgtEl>
                                          <p:spTgt spid="15"/>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5" grpId="0"/>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2860691" y="653484"/>
            <a:ext cx="2740708" cy="1935485"/>
          </a:xfrm>
          <a:prstGeom prst="rect">
            <a:avLst/>
          </a:prstGeom>
        </p:spPr>
      </p:pic>
      <p:sp>
        <p:nvSpPr>
          <p:cNvPr id="7" name="TextBox 30"/>
          <p:cNvSpPr txBox="1"/>
          <p:nvPr/>
        </p:nvSpPr>
        <p:spPr>
          <a:xfrm>
            <a:off x="3685167" y="1376196"/>
            <a:ext cx="1368065" cy="558000"/>
          </a:xfrm>
          <a:prstGeom prst="homePlate">
            <a:avLst/>
          </a:prstGeom>
          <a:noFill/>
        </p:spPr>
        <p:txBody>
          <a:bodyPr wrap="square" lIns="216000" tIns="0" rIns="0" bIns="0" rtlCol="0" anchor="ctr">
            <a:noAutofit/>
          </a:bodyPr>
          <a:lstStyle/>
          <a:p>
            <a:r>
              <a:rPr lang="zh-CN" altLang="en-US" sz="2000" b="1" dirty="0">
                <a:solidFill>
                  <a:srgbClr val="386D52"/>
                </a:solidFill>
                <a:cs typeface="+mn-ea"/>
                <a:sym typeface="+mn-lt"/>
              </a:rPr>
              <a:t>第四章</a:t>
            </a:r>
            <a:endParaRPr lang="zh-CN" altLang="en-US" sz="2000" b="1" dirty="0">
              <a:solidFill>
                <a:srgbClr val="386D52"/>
              </a:solidFill>
              <a:cs typeface="+mn-ea"/>
              <a:sym typeface="+mn-lt"/>
            </a:endParaRPr>
          </a:p>
        </p:txBody>
      </p:sp>
      <p:sp>
        <p:nvSpPr>
          <p:cNvPr id="6" name="TextBox 29"/>
          <p:cNvSpPr txBox="1"/>
          <p:nvPr/>
        </p:nvSpPr>
        <p:spPr>
          <a:xfrm>
            <a:off x="4582185" y="1362271"/>
            <a:ext cx="3569678" cy="558000"/>
          </a:xfrm>
          <a:prstGeom prst="chevron">
            <a:avLst/>
          </a:prstGeom>
          <a:noFill/>
          <a:ln>
            <a:noFill/>
          </a:ln>
        </p:spPr>
        <p:txBody>
          <a:bodyPr wrap="square" lIns="144000" tIns="0" rIns="0" bIns="0" rtlCol="0" anchor="ctr">
            <a:noAutofit/>
          </a:bodyPr>
          <a:lstStyle/>
          <a:p>
            <a:pPr algn="just"/>
            <a:r>
              <a:rPr lang="zh-CN" altLang="en-US" sz="2800" b="1" dirty="0">
                <a:solidFill>
                  <a:srgbClr val="386D52"/>
                </a:solidFill>
                <a:cs typeface="+mn-ea"/>
                <a:sym typeface="+mn-lt"/>
              </a:rPr>
              <a:t>本章节的标题内容</a:t>
            </a:r>
            <a:endParaRPr lang="en-US" altLang="zh-CN" sz="2800" b="1" dirty="0">
              <a:solidFill>
                <a:srgbClr val="386D52"/>
              </a:solidFill>
              <a:cs typeface="+mn-ea"/>
              <a:sym typeface="+mn-lt"/>
            </a:endParaRPr>
          </a:p>
        </p:txBody>
      </p:sp>
      <p:sp>
        <p:nvSpPr>
          <p:cNvPr id="2" name="标题 1"/>
          <p:cNvSpPr>
            <a:spLocks noGrp="1"/>
          </p:cNvSpPr>
          <p:nvPr>
            <p:ph type="title" idx="4294967295"/>
          </p:nvPr>
        </p:nvSpPr>
        <p:spPr>
          <a:xfrm>
            <a:off x="1395512" y="541502"/>
            <a:ext cx="3446119" cy="454960"/>
          </a:xfrm>
        </p:spPr>
        <p:txBody>
          <a:bodyPr>
            <a:noAutofit/>
          </a:bodyPr>
          <a:lstStyle/>
          <a:p>
            <a:pPr algn="dist"/>
            <a:r>
              <a:rPr lang="zh-CN" altLang="en-US" sz="1400" dirty="0">
                <a:solidFill>
                  <a:schemeClr val="bg1"/>
                </a:solidFill>
                <a:latin typeface="+mn-lt"/>
                <a:ea typeface="+mn-ea"/>
                <a:cs typeface="+mn-ea"/>
                <a:sym typeface="+mn-lt"/>
              </a:rPr>
              <a:t>五是将当日拜访情况转录入客户30计划表。</a:t>
            </a:r>
            <a:endParaRPr lang="zh-CN" altLang="en-US" sz="1400" dirty="0">
              <a:solidFill>
                <a:schemeClr val="bg1"/>
              </a:solidFill>
              <a:latin typeface="+mn-lt"/>
              <a:ea typeface="+mn-ea"/>
              <a:cs typeface="+mn-ea"/>
              <a:sym typeface="+mn-lt"/>
            </a:endParaRPr>
          </a:p>
        </p:txBody>
      </p:sp>
      <p:cxnSp>
        <p:nvCxnSpPr>
          <p:cNvPr id="54" name="直接连接符 53"/>
          <p:cNvCxnSpPr/>
          <p:nvPr/>
        </p:nvCxnSpPr>
        <p:spPr>
          <a:xfrm>
            <a:off x="2307416" y="29506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307416" y="3914410"/>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307416" y="4878207"/>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307416" y="5842004"/>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398294" y="2535787"/>
            <a:ext cx="8201526" cy="37338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通过建立自主经营的新人训练流程，坚定新人从业信念，提升专业技能。</a:t>
            </a:r>
            <a:endParaRPr lang="zh-CN" altLang="en-US" dirty="0">
              <a:solidFill>
                <a:schemeClr val="bg2">
                  <a:lumMod val="25000"/>
                </a:schemeClr>
              </a:solidFill>
              <a:cs typeface="+mn-ea"/>
              <a:sym typeface="+mn-lt"/>
            </a:endParaRPr>
          </a:p>
        </p:txBody>
      </p:sp>
      <p:sp>
        <p:nvSpPr>
          <p:cNvPr id="59" name="TextBox 29"/>
          <p:cNvSpPr txBox="1"/>
          <p:nvPr/>
        </p:nvSpPr>
        <p:spPr>
          <a:xfrm>
            <a:off x="1395512" y="24565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01</a:t>
            </a:r>
            <a:endParaRPr lang="en-US" altLang="zh-CN" sz="2800" b="1" dirty="0">
              <a:solidFill>
                <a:schemeClr val="bg1"/>
              </a:solidFill>
              <a:cs typeface="+mn-ea"/>
              <a:sym typeface="+mn-lt"/>
            </a:endParaRPr>
          </a:p>
        </p:txBody>
      </p:sp>
      <p:sp>
        <p:nvSpPr>
          <p:cNvPr id="60" name="TextBox 29"/>
          <p:cNvSpPr txBox="1"/>
          <p:nvPr/>
        </p:nvSpPr>
        <p:spPr>
          <a:xfrm>
            <a:off x="1395512" y="3420311"/>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02</a:t>
            </a:r>
            <a:endParaRPr lang="en-US" altLang="zh-CN" sz="2800" b="1" dirty="0">
              <a:solidFill>
                <a:schemeClr val="bg1"/>
              </a:solidFill>
              <a:cs typeface="+mn-ea"/>
              <a:sym typeface="+mn-lt"/>
            </a:endParaRPr>
          </a:p>
        </p:txBody>
      </p:sp>
      <p:sp>
        <p:nvSpPr>
          <p:cNvPr id="61" name="TextBox 29"/>
          <p:cNvSpPr txBox="1"/>
          <p:nvPr/>
        </p:nvSpPr>
        <p:spPr>
          <a:xfrm>
            <a:off x="1395512" y="4384108"/>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03</a:t>
            </a:r>
            <a:endParaRPr lang="en-US" altLang="zh-CN" sz="2800" b="1" dirty="0">
              <a:solidFill>
                <a:schemeClr val="bg1"/>
              </a:solidFill>
              <a:cs typeface="+mn-ea"/>
              <a:sym typeface="+mn-lt"/>
            </a:endParaRPr>
          </a:p>
        </p:txBody>
      </p:sp>
      <p:sp>
        <p:nvSpPr>
          <p:cNvPr id="62" name="TextBox 29"/>
          <p:cNvSpPr txBox="1"/>
          <p:nvPr/>
        </p:nvSpPr>
        <p:spPr>
          <a:xfrm>
            <a:off x="1395512" y="5347905"/>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04</a:t>
            </a:r>
            <a:endParaRPr lang="en-US" altLang="zh-CN" sz="2800" b="1" dirty="0">
              <a:solidFill>
                <a:schemeClr val="bg1"/>
              </a:solidFill>
              <a:cs typeface="+mn-ea"/>
              <a:sym typeface="+mn-lt"/>
            </a:endParaRPr>
          </a:p>
        </p:txBody>
      </p:sp>
      <p:sp>
        <p:nvSpPr>
          <p:cNvPr id="63" name="矩形 62"/>
          <p:cNvSpPr/>
          <p:nvPr/>
        </p:nvSpPr>
        <p:spPr>
          <a:xfrm>
            <a:off x="2398294" y="3091708"/>
            <a:ext cx="8201526" cy="65532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通过一套固化的新人养成流程，不仅可以帮助新人做好入司、转正、绩优、晋升一系列职涯发展规划，还能带来工作绩效的大幅提升。</a:t>
            </a:r>
            <a:endParaRPr lang="zh-CN" altLang="en-US" dirty="0">
              <a:solidFill>
                <a:schemeClr val="bg2">
                  <a:lumMod val="25000"/>
                </a:schemeClr>
              </a:solidFill>
              <a:cs typeface="+mn-ea"/>
              <a:sym typeface="+mn-lt"/>
            </a:endParaRPr>
          </a:p>
        </p:txBody>
      </p:sp>
      <p:sp>
        <p:nvSpPr>
          <p:cNvPr id="64" name="矩形 63"/>
          <p:cNvSpPr/>
          <p:nvPr/>
        </p:nvSpPr>
        <p:spPr>
          <a:xfrm>
            <a:off x="2398294" y="4499799"/>
            <a:ext cx="8201526" cy="37338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做保险，新人期首先要突破的6大障碍</a:t>
            </a:r>
            <a:endParaRPr lang="zh-CN" altLang="en-US" dirty="0">
              <a:solidFill>
                <a:schemeClr val="bg2">
                  <a:lumMod val="25000"/>
                </a:schemeClr>
              </a:solidFill>
              <a:cs typeface="+mn-ea"/>
              <a:sym typeface="+mn-lt"/>
            </a:endParaRPr>
          </a:p>
        </p:txBody>
      </p:sp>
      <p:sp>
        <p:nvSpPr>
          <p:cNvPr id="65" name="矩形 64"/>
          <p:cNvSpPr/>
          <p:nvPr/>
        </p:nvSpPr>
        <p:spPr>
          <a:xfrm>
            <a:off x="2398294" y="5481804"/>
            <a:ext cx="8201526" cy="373380"/>
          </a:xfrm>
          <a:prstGeom prst="rect">
            <a:avLst/>
          </a:prstGeom>
        </p:spPr>
        <p:txBody>
          <a:bodyPr wrap="square">
            <a:spAutoFit/>
          </a:bodyPr>
          <a:lstStyle/>
          <a:p>
            <a:pPr>
              <a:lnSpc>
                <a:spcPts val="2200"/>
              </a:lnSpc>
            </a:pPr>
            <a:r>
              <a:rPr lang="zh-CN" altLang="en-US" dirty="0">
                <a:solidFill>
                  <a:schemeClr val="bg2">
                    <a:lumMod val="25000"/>
                  </a:schemeClr>
                </a:solidFill>
                <a:cs typeface="+mn-ea"/>
                <a:sym typeface="+mn-lt"/>
              </a:rPr>
              <a:t>怀着对保险业的憧憬，我们开始了保险营销，作为新人，至少要过6关：</a:t>
            </a:r>
            <a:endParaRPr lang="zh-CN" altLang="en-US"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1+#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anim calcmode="lin" valueType="num">
                                      <p:cBhvr>
                                        <p:cTn id="40" dur="1000" fill="hold"/>
                                        <p:tgtEl>
                                          <p:spTgt spid="58"/>
                                        </p:tgtEl>
                                        <p:attrNameLst>
                                          <p:attrName>ppt_x</p:attrName>
                                        </p:attrNameLst>
                                      </p:cBhvr>
                                      <p:tavLst>
                                        <p:tav tm="0">
                                          <p:val>
                                            <p:strVal val="#ppt_x"/>
                                          </p:val>
                                        </p:tav>
                                        <p:tav tm="100000">
                                          <p:val>
                                            <p:strVal val="#ppt_x"/>
                                          </p:val>
                                        </p:tav>
                                      </p:tavLst>
                                    </p:anim>
                                    <p:anim calcmode="lin" valueType="num">
                                      <p:cBhvr>
                                        <p:cTn id="41" dur="10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 presetClass="entr" presetSubtype="2"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1000"/>
                                        <p:tgtEl>
                                          <p:spTgt spid="63"/>
                                        </p:tgtEl>
                                      </p:cBhvr>
                                    </p:animEffect>
                                    <p:anim calcmode="lin" valueType="num">
                                      <p:cBhvr>
                                        <p:cTn id="56" dur="1000" fill="hold"/>
                                        <p:tgtEl>
                                          <p:spTgt spid="63"/>
                                        </p:tgtEl>
                                        <p:attrNameLst>
                                          <p:attrName>ppt_x</p:attrName>
                                        </p:attrNameLst>
                                      </p:cBhvr>
                                      <p:tavLst>
                                        <p:tav tm="0">
                                          <p:val>
                                            <p:strVal val="#ppt_x"/>
                                          </p:val>
                                        </p:tav>
                                        <p:tav tm="100000">
                                          <p:val>
                                            <p:strVal val="#ppt_x"/>
                                          </p:val>
                                        </p:tav>
                                      </p:tavLst>
                                    </p:anim>
                                    <p:anim calcmode="lin" valueType="num">
                                      <p:cBhvr>
                                        <p:cTn id="57" dur="1000" fill="hold"/>
                                        <p:tgtEl>
                                          <p:spTgt spid="63"/>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1+#ppt_w/2"/>
                                          </p:val>
                                        </p:tav>
                                        <p:tav tm="100000">
                                          <p:val>
                                            <p:strVal val="#ppt_x"/>
                                          </p:val>
                                        </p:tav>
                                      </p:tavLst>
                                    </p:anim>
                                    <p:anim calcmode="lin" valueType="num">
                                      <p:cBhvr additive="base">
                                        <p:cTn id="62" dur="500" fill="hold"/>
                                        <p:tgtEl>
                                          <p:spTgt spid="61"/>
                                        </p:tgtEl>
                                        <p:attrNameLst>
                                          <p:attrName>ppt_y</p:attrName>
                                        </p:attrNameLst>
                                      </p:cBhvr>
                                      <p:tavLst>
                                        <p:tav tm="0">
                                          <p:val>
                                            <p:strVal val="#ppt_y"/>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500" fill="hold"/>
                                        <p:tgtEl>
                                          <p:spTgt spid="56"/>
                                        </p:tgtEl>
                                        <p:attrNameLst>
                                          <p:attrName>ppt_w</p:attrName>
                                        </p:attrNameLst>
                                      </p:cBhvr>
                                      <p:tavLst>
                                        <p:tav tm="0">
                                          <p:val>
                                            <p:fltVal val="0"/>
                                          </p:val>
                                        </p:tav>
                                        <p:tav tm="100000">
                                          <p:val>
                                            <p:strVal val="#ppt_w"/>
                                          </p:val>
                                        </p:tav>
                                      </p:tavLst>
                                    </p:anim>
                                    <p:anim calcmode="lin" valueType="num">
                                      <p:cBhvr>
                                        <p:cTn id="66" dur="500" fill="hold"/>
                                        <p:tgtEl>
                                          <p:spTgt spid="56"/>
                                        </p:tgtEl>
                                        <p:attrNameLst>
                                          <p:attrName>ppt_h</p:attrName>
                                        </p:attrNameLst>
                                      </p:cBhvr>
                                      <p:tavLst>
                                        <p:tav tm="0">
                                          <p:val>
                                            <p:fltVal val="0"/>
                                          </p:val>
                                        </p:tav>
                                        <p:tav tm="100000">
                                          <p:val>
                                            <p:strVal val="#ppt_h"/>
                                          </p:val>
                                        </p:tav>
                                      </p:tavLst>
                                    </p:anim>
                                    <p:animEffect transition="in" filter="fade">
                                      <p:cBhvr>
                                        <p:cTn id="67" dur="500"/>
                                        <p:tgtEl>
                                          <p:spTgt spid="56"/>
                                        </p:tgtEl>
                                      </p:cBhvr>
                                    </p:animEffect>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anim calcmode="lin" valueType="num">
                                      <p:cBhvr>
                                        <p:cTn id="72" dur="1000" fill="hold"/>
                                        <p:tgtEl>
                                          <p:spTgt spid="64"/>
                                        </p:tgtEl>
                                        <p:attrNameLst>
                                          <p:attrName>ppt_x</p:attrName>
                                        </p:attrNameLst>
                                      </p:cBhvr>
                                      <p:tavLst>
                                        <p:tav tm="0">
                                          <p:val>
                                            <p:strVal val="#ppt_x"/>
                                          </p:val>
                                        </p:tav>
                                        <p:tav tm="100000">
                                          <p:val>
                                            <p:strVal val="#ppt_x"/>
                                          </p:val>
                                        </p:tav>
                                      </p:tavLst>
                                    </p:anim>
                                    <p:anim calcmode="lin" valueType="num">
                                      <p:cBhvr>
                                        <p:cTn id="73" dur="1000" fill="hold"/>
                                        <p:tgtEl>
                                          <p:spTgt spid="64"/>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 presetClass="entr" presetSubtype="2"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1+#ppt_w/2"/>
                                          </p:val>
                                        </p:tav>
                                        <p:tav tm="100000">
                                          <p:val>
                                            <p:strVal val="#ppt_x"/>
                                          </p:val>
                                        </p:tav>
                                      </p:tavLst>
                                    </p:anim>
                                    <p:anim calcmode="lin" valueType="num">
                                      <p:cBhvr additive="base">
                                        <p:cTn id="78" dur="500" fill="hold"/>
                                        <p:tgtEl>
                                          <p:spTgt spid="62"/>
                                        </p:tgtEl>
                                        <p:attrNameLst>
                                          <p:attrName>ppt_y</p:attrName>
                                        </p:attrNameLst>
                                      </p:cBhvr>
                                      <p:tavLst>
                                        <p:tav tm="0">
                                          <p:val>
                                            <p:strVal val="#ppt_y"/>
                                          </p:val>
                                        </p:tav>
                                        <p:tav tm="100000">
                                          <p:val>
                                            <p:strVal val="#ppt_y"/>
                                          </p:val>
                                        </p:tav>
                                      </p:tavLst>
                                    </p:anim>
                                  </p:childTnLst>
                                </p:cTn>
                              </p:par>
                              <p:par>
                                <p:cTn id="79" presetID="53" presetClass="entr" presetSubtype="16"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anim calcmode="lin" valueType="num">
                                      <p:cBhvr>
                                        <p:cTn id="88" dur="1000" fill="hold"/>
                                        <p:tgtEl>
                                          <p:spTgt spid="65"/>
                                        </p:tgtEl>
                                        <p:attrNameLst>
                                          <p:attrName>ppt_x</p:attrName>
                                        </p:attrNameLst>
                                      </p:cBhvr>
                                      <p:tavLst>
                                        <p:tav tm="0">
                                          <p:val>
                                            <p:strVal val="#ppt_x"/>
                                          </p:val>
                                        </p:tav>
                                        <p:tav tm="100000">
                                          <p:val>
                                            <p:strVal val="#ppt_x"/>
                                          </p:val>
                                        </p:tav>
                                      </p:tavLst>
                                    </p:anim>
                                    <p:anim calcmode="lin" valueType="num">
                                      <p:cBhvr>
                                        <p:cTn id="8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 grpId="0"/>
      <p:bldP spid="58" grpId="0"/>
      <p:bldP spid="59" grpId="0" animBg="1"/>
      <p:bldP spid="60" grpId="0" animBg="1"/>
      <p:bldP spid="61" grpId="0" animBg="1"/>
      <p:bldP spid="62" grpId="0" animBg="1"/>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78525" y="510221"/>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210768" y="507281"/>
            <a:ext cx="1728358" cy="707886"/>
          </a:xfrm>
          <a:prstGeom prst="rect">
            <a:avLst/>
          </a:prstGeom>
          <a:noFill/>
        </p:spPr>
        <p:txBody>
          <a:bodyPr wrap="none" rtlCol="0">
            <a:spAutoFit/>
          </a:bodyPr>
          <a:lstStyle/>
          <a:p>
            <a:r>
              <a:rPr lang="zh-CN" altLang="en-US" sz="4000" b="1" dirty="0">
                <a:solidFill>
                  <a:schemeClr val="bg1"/>
                </a:solidFill>
                <a:cs typeface="+mn-ea"/>
                <a:sym typeface="+mn-lt"/>
              </a:rPr>
              <a:t>第四篇</a:t>
            </a:r>
            <a:endParaRPr lang="zh-CN" altLang="en-US" sz="4000" b="1" dirty="0">
              <a:solidFill>
                <a:schemeClr val="bg1"/>
              </a:solidFill>
              <a:cs typeface="+mn-ea"/>
              <a:sym typeface="+mn-lt"/>
            </a:endParaRPr>
          </a:p>
        </p:txBody>
      </p:sp>
      <p:sp>
        <p:nvSpPr>
          <p:cNvPr id="14" name="矩形 13"/>
          <p:cNvSpPr/>
          <p:nvPr/>
        </p:nvSpPr>
        <p:spPr>
          <a:xfrm>
            <a:off x="4536440" y="2235835"/>
            <a:ext cx="6050280" cy="2306955"/>
          </a:xfrm>
          <a:prstGeom prst="rect">
            <a:avLst/>
          </a:prstGeom>
        </p:spPr>
        <p:txBody>
          <a:bodyPr wrap="square">
            <a:spAutoFit/>
          </a:bodyPr>
          <a:lstStyle/>
          <a:p>
            <a:pPr algn="l"/>
            <a:r>
              <a:rPr lang="zh-CN" altLang="en-US" sz="4800" b="1" dirty="0">
                <a:solidFill>
                  <a:srgbClr val="386D52"/>
                </a:solidFill>
                <a:cs typeface="+mn-ea"/>
                <a:sym typeface="+mn-lt"/>
              </a:rPr>
              <a:t>知识障碍 缺乏对产品相关知识和关键专业环节的学习掌握</a:t>
            </a:r>
            <a:endParaRPr lang="zh-CN" altLang="en-US" sz="4800" b="1" dirty="0">
              <a:solidFill>
                <a:srgbClr val="386D52"/>
              </a:solidFill>
              <a:cs typeface="+mn-ea"/>
              <a:sym typeface="+mn-lt"/>
            </a:endParaRPr>
          </a:p>
        </p:txBody>
      </p: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2"/>
          <p:cNvSpPr txBox="1"/>
          <p:nvPr/>
        </p:nvSpPr>
        <p:spPr>
          <a:xfrm>
            <a:off x="2900508" y="1541318"/>
            <a:ext cx="6989279" cy="2153920"/>
          </a:xfrm>
          <a:prstGeom prst="rect">
            <a:avLst/>
          </a:prstGeom>
          <a:noFill/>
        </p:spPr>
        <p:txBody>
          <a:bodyPr wrap="square" lIns="0" tIns="0" rIns="0" bIns="0" rtlCol="0">
            <a:spAutoFit/>
          </a:bodyPr>
          <a:lstStyle/>
          <a:p>
            <a:pPr algn="l">
              <a:lnSpc>
                <a:spcPts val="2400"/>
              </a:lnSpc>
            </a:pPr>
            <a:r>
              <a:rPr lang="en-US" altLang="zh-CN" sz="2200" dirty="0">
                <a:solidFill>
                  <a:srgbClr val="386D52"/>
                </a:solidFill>
                <a:cs typeface="+mn-ea"/>
                <a:sym typeface="+mn-lt"/>
              </a:rPr>
              <a:t>       </a:t>
            </a:r>
            <a:r>
              <a:rPr lang="zh-CN" altLang="en-US" sz="2200" dirty="0">
                <a:solidFill>
                  <a:srgbClr val="386D52"/>
                </a:solidFill>
                <a:cs typeface="+mn-ea"/>
                <a:sym typeface="+mn-lt"/>
              </a:rPr>
              <a:t>对于自己销售产品的充分认知是与客户沟通的基础。入行不久的保险新人，对产品的介绍缺乏清晰的思路和方法，把握不到产品的亮点，无法把利益点准确传达给客户。而在交流过程中，客户也很可能会提及一些关于产品的专业问题和服务流程中的不确定状况。如果营销员不能给予恰当的答复，甚至一问三不知，无疑是给客户的购买热情当头浇了一盆冷水。</a:t>
            </a:r>
            <a:endParaRPr lang="zh-CN" altLang="en-US" sz="2200" dirty="0">
              <a:solidFill>
                <a:srgbClr val="386D52"/>
              </a:solidFill>
              <a:cs typeface="+mn-ea"/>
              <a:sym typeface="+mn-lt"/>
            </a:endParaRPr>
          </a:p>
        </p:txBody>
      </p:sp>
      <p:pic>
        <p:nvPicPr>
          <p:cNvPr id="4" name="图片 3"/>
          <p:cNvPicPr>
            <a:picLocks noChangeAspect="1"/>
          </p:cNvPicPr>
          <p:nvPr/>
        </p:nvPicPr>
        <p:blipFill>
          <a:blip r:embed="rId1" cstate="screen"/>
          <a:stretch>
            <a:fillRect/>
          </a:stretch>
        </p:blipFill>
        <p:spPr>
          <a:xfrm>
            <a:off x="5708611" y="3370451"/>
            <a:ext cx="3428423" cy="32124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4118989" y="2045274"/>
            <a:ext cx="3552895" cy="3552895"/>
          </a:xfrm>
          <a:prstGeom prst="rect">
            <a:avLst/>
          </a:prstGeom>
        </p:spPr>
      </p:pic>
      <p:sp>
        <p:nvSpPr>
          <p:cNvPr id="46" name="TextBox 10"/>
          <p:cNvSpPr txBox="1"/>
          <p:nvPr/>
        </p:nvSpPr>
        <p:spPr>
          <a:xfrm>
            <a:off x="1329295" y="2386692"/>
            <a:ext cx="2859975" cy="276987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Microsoft YaHei" panose="020B0503020204020204" pitchFamily="34" charset="-122"/>
                <a:ea typeface="Microsoft YaHei" panose="020B0503020204020204" pitchFamily="34" charset="-122"/>
              </a:defRPr>
            </a:lvl1pPr>
          </a:lstStyle>
          <a:p>
            <a:pPr algn="l"/>
            <a:r>
              <a:rPr lang="en-US" altLang="zh-CN" sz="2000" dirty="0">
                <a:latin typeface="+mn-lt"/>
                <a:ea typeface="+mn-ea"/>
                <a:cs typeface="+mn-ea"/>
                <a:sym typeface="+mn-lt"/>
              </a:rPr>
              <a:t>       </a:t>
            </a:r>
            <a:r>
              <a:rPr lang="zh-CN" altLang="en-US" sz="2000" dirty="0">
                <a:latin typeface="+mn-lt"/>
                <a:ea typeface="+mn-ea"/>
                <a:cs typeface="+mn-ea"/>
                <a:sym typeface="+mn-lt"/>
              </a:rPr>
              <a:t>跨越方法接受团队培训和自我学习相结合，碰到问题不懂就问，在学习中把握关键环节；千万不要对客户说“不知道”，确实不知道的也必须告诉客户会向专业人士请教，回来弄明白后要及时回复客户。</a:t>
            </a:r>
            <a:endParaRPr lang="zh-CN" altLang="en-US" sz="2000" dirty="0">
              <a:latin typeface="+mn-lt"/>
              <a:ea typeface="+mn-ea"/>
              <a:cs typeface="+mn-ea"/>
              <a:sym typeface="+mn-lt"/>
            </a:endParaRPr>
          </a:p>
        </p:txBody>
      </p:sp>
      <p:sp>
        <p:nvSpPr>
          <p:cNvPr id="47" name="TextBox 10"/>
          <p:cNvSpPr txBox="1"/>
          <p:nvPr/>
        </p:nvSpPr>
        <p:spPr>
          <a:xfrm>
            <a:off x="7554414" y="4867215"/>
            <a:ext cx="3041083" cy="123063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Microsoft YaHei" panose="020B0503020204020204" pitchFamily="34" charset="-122"/>
                <a:ea typeface="Microsoft YaHei" panose="020B0503020204020204" pitchFamily="34" charset="-122"/>
              </a:defRPr>
            </a:lvl1pPr>
          </a:lstStyle>
          <a:p>
            <a:r>
              <a:rPr lang="zh-CN" altLang="en-US" dirty="0">
                <a:latin typeface="+mn-lt"/>
                <a:ea typeface="+mn-ea"/>
                <a:cs typeface="+mn-ea"/>
                <a:sym typeface="+mn-lt"/>
              </a:rPr>
              <a:t>胆怯、怕被拒绝是新人营销员常见的心理障碍。通常表现为：外出拜访怕见客户，不知道如何与客户沟通；不愿给客户打电话，担心不被客户接纳。</a:t>
            </a:r>
            <a:endParaRPr lang="zh-CN" altLang="en-US" dirty="0">
              <a:latin typeface="+mn-lt"/>
              <a:ea typeface="+mn-ea"/>
              <a:cs typeface="+mn-ea"/>
              <a:sym typeface="+mn-lt"/>
            </a:endParaRPr>
          </a:p>
        </p:txBody>
      </p:sp>
      <p:sp>
        <p:nvSpPr>
          <p:cNvPr id="54" name="TextBox 10"/>
          <p:cNvSpPr txBox="1"/>
          <p:nvPr/>
        </p:nvSpPr>
        <p:spPr>
          <a:xfrm>
            <a:off x="7715096" y="2485966"/>
            <a:ext cx="2993009" cy="492125"/>
          </a:xfrm>
          <a:prstGeom prst="rect">
            <a:avLst/>
          </a:prstGeom>
          <a:noFill/>
        </p:spPr>
        <p:txBody>
          <a:bodyPr wrap="square" lIns="0" tIns="0" rIns="0" bIns="0" rtlCol="0">
            <a:spAutoFit/>
          </a:bodyPr>
          <a:lstStyle>
            <a:defPPr>
              <a:defRPr lang="zh-CN"/>
            </a:defPPr>
            <a:lvl1pPr>
              <a:defRPr sz="1600">
                <a:solidFill>
                  <a:schemeClr val="bg2">
                    <a:lumMod val="25000"/>
                  </a:schemeClr>
                </a:solidFill>
                <a:latin typeface="Microsoft YaHei Light" panose="020B0502040204020203" pitchFamily="34" charset="-122"/>
                <a:ea typeface="Microsoft YaHei Light" panose="020B0502040204020203" pitchFamily="34" charset="-122"/>
              </a:defRPr>
            </a:lvl1pPr>
          </a:lstStyle>
          <a:p>
            <a:r>
              <a:rPr lang="zh-CN" altLang="en-US" dirty="0">
                <a:latin typeface="+mn-lt"/>
                <a:ea typeface="+mn-ea"/>
                <a:cs typeface="+mn-ea"/>
                <a:sym typeface="+mn-lt"/>
              </a:rPr>
              <a:t>心理障碍 对不好的结果担忧、惧怕或不愿采取行动</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l="9424" t="3327" r="12604" b="3327"/>
          <a:stretch>
            <a:fillRect/>
          </a:stretch>
        </p:blipFill>
        <p:spPr>
          <a:xfrm flipH="1">
            <a:off x="1560236" y="854317"/>
            <a:ext cx="8447363" cy="5687820"/>
          </a:xfrm>
          <a:prstGeom prst="rect">
            <a:avLst/>
          </a:prstGeom>
        </p:spPr>
      </p:pic>
      <p:pic>
        <p:nvPicPr>
          <p:cNvPr id="4" name="图片 3"/>
          <p:cNvPicPr>
            <a:picLocks noChangeAspect="1"/>
          </p:cNvPicPr>
          <p:nvPr/>
        </p:nvPicPr>
        <p:blipFill rotWithShape="1">
          <a:blip r:embed="rId2" cstate="screen"/>
          <a:srcRect r="67917"/>
          <a:stretch>
            <a:fillRect/>
          </a:stretch>
        </p:blipFill>
        <p:spPr>
          <a:xfrm flipH="1">
            <a:off x="8280400" y="0"/>
            <a:ext cx="3911600" cy="6857194"/>
          </a:xfrm>
          <a:prstGeom prst="rect">
            <a:avLst/>
          </a:prstGeom>
        </p:spPr>
      </p:pic>
      <p:pic>
        <p:nvPicPr>
          <p:cNvPr id="6" name="图片 5"/>
          <p:cNvPicPr>
            <a:picLocks noChangeAspect="1"/>
          </p:cNvPicPr>
          <p:nvPr/>
        </p:nvPicPr>
        <p:blipFill rotWithShape="1">
          <a:blip r:embed="rId3" cstate="screen"/>
          <a:srcRect l="84062" t="76287"/>
          <a:stretch>
            <a:fillRect/>
          </a:stretch>
        </p:blipFill>
        <p:spPr>
          <a:xfrm flipH="1">
            <a:off x="-1" y="4208393"/>
            <a:ext cx="3165231" cy="2648801"/>
          </a:xfrm>
          <a:prstGeom prst="rect">
            <a:avLst/>
          </a:prstGeom>
        </p:spPr>
      </p:pic>
      <p:sp>
        <p:nvSpPr>
          <p:cNvPr id="7" name="文本框 6"/>
          <p:cNvSpPr txBox="1"/>
          <p:nvPr/>
        </p:nvSpPr>
        <p:spPr>
          <a:xfrm>
            <a:off x="2314869" y="539260"/>
            <a:ext cx="1794505" cy="707886"/>
          </a:xfrm>
          <a:prstGeom prst="rect">
            <a:avLst/>
          </a:prstGeom>
          <a:no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r>
              <a:rPr lang="en-US" altLang="zh-CN" sz="4000" dirty="0">
                <a:latin typeface="+mn-lt"/>
                <a:ea typeface="+mn-ea"/>
                <a:cs typeface="+mn-ea"/>
                <a:sym typeface="+mn-lt"/>
              </a:rPr>
              <a:t>LOGO</a:t>
            </a:r>
            <a:endParaRPr lang="zh-CN" altLang="en-US" sz="4000" dirty="0">
              <a:latin typeface="+mn-lt"/>
              <a:ea typeface="+mn-ea"/>
              <a:cs typeface="+mn-ea"/>
              <a:sym typeface="+mn-lt"/>
            </a:endParaRPr>
          </a:p>
        </p:txBody>
      </p:sp>
      <p:grpSp>
        <p:nvGrpSpPr>
          <p:cNvPr id="20" name="组合 19"/>
          <p:cNvGrpSpPr/>
          <p:nvPr/>
        </p:nvGrpSpPr>
        <p:grpSpPr>
          <a:xfrm>
            <a:off x="2184401" y="1557489"/>
            <a:ext cx="1454757" cy="3048673"/>
            <a:chOff x="2184401" y="1557489"/>
            <a:chExt cx="1454757" cy="3048673"/>
          </a:xfrm>
        </p:grpSpPr>
        <p:sp>
          <p:nvSpPr>
            <p:cNvPr id="17" name="矩形 16"/>
            <p:cNvSpPr/>
            <p:nvPr/>
          </p:nvSpPr>
          <p:spPr>
            <a:xfrm>
              <a:off x="2184401" y="1557489"/>
              <a:ext cx="1454757" cy="3018152"/>
            </a:xfrm>
            <a:prstGeom prst="rect">
              <a:avLst/>
            </a:prstGeom>
            <a:solidFill>
              <a:srgbClr val="386D52"/>
            </a:solidFill>
            <a:ln>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075219" y="2628698"/>
              <a:ext cx="461665" cy="1977464"/>
            </a:xfrm>
            <a:prstGeom prst="rect">
              <a:avLst/>
            </a:prstGeom>
          </p:spPr>
          <p:txBody>
            <a:bodyPr vert="eaVert" wrap="none">
              <a:spAutoFit/>
            </a:bodyPr>
            <a:lstStyle/>
            <a:p>
              <a:r>
                <a:rPr lang="en-US" altLang="zh-CN" spc="600" dirty="0">
                  <a:solidFill>
                    <a:schemeClr val="bg1"/>
                  </a:solidFill>
                  <a:effectLst>
                    <a:outerShdw blurRad="50800" dist="38100" dir="5400000" algn="t" rotWithShape="0">
                      <a:prstClr val="black">
                        <a:alpha val="40000"/>
                      </a:prstClr>
                    </a:outerShdw>
                  </a:effectLst>
                  <a:cs typeface="+mn-ea"/>
                  <a:sym typeface="+mn-lt"/>
                </a:rPr>
                <a:t>CONTENTS</a:t>
              </a:r>
              <a:endParaRPr lang="zh-CN" altLang="en-US" spc="600" dirty="0">
                <a:solidFill>
                  <a:schemeClr val="bg1"/>
                </a:solidFill>
                <a:effectLst>
                  <a:outerShdw blurRad="50800" dist="38100" dir="5400000" algn="t" rotWithShape="0">
                    <a:prstClr val="black">
                      <a:alpha val="40000"/>
                    </a:prstClr>
                  </a:outerShdw>
                </a:effectLst>
                <a:cs typeface="+mn-ea"/>
                <a:sym typeface="+mn-lt"/>
              </a:endParaRPr>
            </a:p>
          </p:txBody>
        </p:sp>
      </p:grpSp>
      <p:sp>
        <p:nvSpPr>
          <p:cNvPr id="2" name="文本框 1"/>
          <p:cNvSpPr txBox="1"/>
          <p:nvPr/>
        </p:nvSpPr>
        <p:spPr>
          <a:xfrm>
            <a:off x="4076065" y="1540510"/>
            <a:ext cx="4039870" cy="4154170"/>
          </a:xfrm>
          <a:prstGeom prst="rect">
            <a:avLst/>
          </a:prstGeom>
          <a:noFill/>
        </p:spPr>
        <p:txBody>
          <a:bodyPr wrap="square" rtlCol="0" anchor="t">
            <a:spAutoFit/>
          </a:bodyPr>
          <a:p>
            <a:r>
              <a:rPr lang="en-US" altLang="zh-CN" sz="2400">
                <a:cs typeface="Microsoft YaHei" panose="020B0503020204020204" pitchFamily="34" charset="-122"/>
              </a:rPr>
              <a:t>      </a:t>
            </a:r>
            <a:r>
              <a:rPr lang="zh-CN" altLang="en-US" sz="2400">
                <a:cs typeface="Microsoft YaHei" panose="020B0503020204020204" pitchFamily="34" charset="-122"/>
              </a:rPr>
              <a:t>针对新人“不知从何做起，怎么做，遭到拒绝怎么办，找不到客户挣不到钱”等思想顾虑，养成“爱学习、愿出勤、敢开口、肯拜访”的好习惯，根据2015一年内的业务员占比高、分布广、基础较薄弱等队伍建设实际，我们对新人育成进行了一年多的探索，并实施了新人的“六个第一次”。</a:t>
            </a:r>
            <a:endParaRPr lang="zh-CN" altLang="en-US" sz="2400">
              <a:cs typeface="Microsoft YaHei" panose="020B0503020204020204" pitchFamily="34" charset="-122"/>
            </a:endParaRPr>
          </a:p>
        </p:txBody>
      </p:sp>
      <p:sp>
        <p:nvSpPr>
          <p:cNvPr id="25" name="矩形 3"/>
          <p:cNvSpPr/>
          <p:nvPr/>
        </p:nvSpPr>
        <p:spPr>
          <a:xfrm>
            <a:off x="5833110" y="3065145"/>
            <a:ext cx="525780" cy="499110"/>
          </a:xfrm>
          <a:prstGeom prst="rect">
            <a:avLst/>
          </a:prstGeom>
        </p:spPr>
        <p:txBody>
          <a:bodyPr wrap="square">
            <a:noAutofit/>
          </a:bodyPr>
          <a:lstStyle/>
          <a:p>
            <a:pPr algn="l">
              <a:spcBef>
                <a:spcPts val="0"/>
              </a:spcBef>
              <a:spcAft>
                <a:spcPts val="0"/>
              </a:spcAft>
            </a:pPr>
            <a:r>
              <a:rPr lang="en-US" altLang="zh-CN" sz="100" kern="1200">
                <a:solidFill>
                  <a:srgbClr val="FFFFFF"/>
                </a:solidFill>
                <a:latin typeface="Microsoft YaHei" panose="020B0503020204020204" pitchFamily="34" charset="-122"/>
                <a:ea typeface="Microsoft YaHei" panose="020B0503020204020204" pitchFamily="34" charset="-122"/>
                <a:cs typeface="Times New Roman" panose="02020603050405020304"/>
                <a:sym typeface="Times New Roman" panose="02020603050405020304"/>
              </a:rPr>
              <a:t>“万一网  保险资料下载     门户网站  ”“万一网   制作整 理，未经授权请勿转 载转发，  违者必究” </a:t>
            </a:r>
            <a:endParaRPr lang="en-US" altLang="zh-CN" sz="1200" kern="0">
              <a:solidFill>
                <a:srgbClr val="FFFFFF"/>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9"/>
          <p:cNvSpPr txBox="1"/>
          <p:nvPr/>
        </p:nvSpPr>
        <p:spPr>
          <a:xfrm>
            <a:off x="2456807" y="5033972"/>
            <a:ext cx="2764898" cy="563880"/>
          </a:xfrm>
          <a:prstGeom prst="rect">
            <a:avLst/>
          </a:prstGeom>
          <a:noFill/>
        </p:spPr>
        <p:txBody>
          <a:bodyPr wrap="square" lIns="0" tIns="0" rIns="0" bIns="0" rtlCol="0">
            <a:spAutoFit/>
          </a:bodyPr>
          <a:lstStyle/>
          <a:p>
            <a:pPr>
              <a:lnSpc>
                <a:spcPts val="2200"/>
              </a:lnSpc>
            </a:pPr>
            <a:r>
              <a:rPr lang="zh-CN" altLang="en-US" sz="1600" dirty="0">
                <a:cs typeface="+mn-ea"/>
                <a:sym typeface="+mn-lt"/>
              </a:rPr>
              <a:t>心态障碍 对营销职业及客户服务的不正确认知</a:t>
            </a:r>
            <a:endParaRPr lang="zh-CN" altLang="en-US" sz="1600" dirty="0">
              <a:cs typeface="+mn-ea"/>
              <a:sym typeface="+mn-lt"/>
            </a:endParaRPr>
          </a:p>
        </p:txBody>
      </p:sp>
      <p:sp>
        <p:nvSpPr>
          <p:cNvPr id="43" name="TextBox 29"/>
          <p:cNvSpPr txBox="1"/>
          <p:nvPr/>
        </p:nvSpPr>
        <p:spPr>
          <a:xfrm>
            <a:off x="2202171" y="2291287"/>
            <a:ext cx="2764899" cy="1410335"/>
          </a:xfrm>
          <a:prstGeom prst="rect">
            <a:avLst/>
          </a:prstGeom>
          <a:noFill/>
        </p:spPr>
        <p:txBody>
          <a:bodyPr wrap="square" lIns="0" tIns="0" rIns="0" bIns="0" rtlCol="0">
            <a:spAutoFit/>
          </a:bodyPr>
          <a:lstStyle>
            <a:defPPr>
              <a:defRPr lang="zh-CN"/>
            </a:defPPr>
            <a:lvl1pPr algn="just">
              <a:defRPr>
                <a:solidFill>
                  <a:schemeClr val="bg2">
                    <a:lumMod val="25000"/>
                  </a:schemeClr>
                </a:solidFill>
              </a:defRPr>
            </a:lvl1pPr>
          </a:lstStyle>
          <a:p>
            <a:pPr>
              <a:lnSpc>
                <a:spcPts val="2200"/>
              </a:lnSpc>
            </a:pPr>
            <a:r>
              <a:rPr lang="zh-CN" altLang="en-US" sz="1600" dirty="0">
                <a:cs typeface="+mn-ea"/>
                <a:sym typeface="+mn-lt"/>
              </a:rPr>
              <a:t>销售的成功关键在于缩短和客户之间的距离，通过消除客户的疑虑，建立良好的关系。如果不能与客户主动沟通，势必丧失成功销售的机会。</a:t>
            </a:r>
            <a:endParaRPr lang="zh-CN" altLang="en-US" sz="1600" dirty="0">
              <a:cs typeface="+mn-ea"/>
              <a:sym typeface="+mn-lt"/>
            </a:endParaRPr>
          </a:p>
        </p:txBody>
      </p:sp>
      <p:sp>
        <p:nvSpPr>
          <p:cNvPr id="45" name="TextBox 29"/>
          <p:cNvSpPr txBox="1"/>
          <p:nvPr/>
        </p:nvSpPr>
        <p:spPr>
          <a:xfrm>
            <a:off x="8004820" y="2021035"/>
            <a:ext cx="2764898" cy="3385185"/>
          </a:xfrm>
          <a:prstGeom prst="rect">
            <a:avLst/>
          </a:prstGeom>
          <a:noFill/>
        </p:spPr>
        <p:txBody>
          <a:bodyPr wrap="square" lIns="0" tIns="0" rIns="0" bIns="0" rtlCol="0">
            <a:spAutoFit/>
          </a:bodyPr>
          <a:lstStyle/>
          <a:p>
            <a:pPr>
              <a:lnSpc>
                <a:spcPts val="2200"/>
              </a:lnSpc>
            </a:pPr>
            <a:r>
              <a:rPr lang="zh-CN" altLang="en-US" sz="1600" dirty="0">
                <a:cs typeface="+mn-ea"/>
                <a:sym typeface="+mn-lt"/>
              </a:rPr>
              <a:t>跨越方法增强自信，自我激励。也可以尝试换个角度考虑问题：销售的目的是为了自我价值的实现，实现价值的主要方式是满足客户需要、为客户带来利益和价值。即使被拒绝了也没关系，如果客户的确不需要，当然有拒绝的权利；如果客户有需要却不愿购买，那就应该利用这个机会了解客户不买的原因，这对日后的销售都是很有价值的信息。</a:t>
            </a:r>
            <a:endParaRPr lang="zh-CN" altLang="en-US" sz="1600" dirty="0">
              <a:cs typeface="+mn-ea"/>
              <a:sym typeface="+mn-lt"/>
            </a:endParaRPr>
          </a:p>
        </p:txBody>
      </p:sp>
      <p:grpSp>
        <p:nvGrpSpPr>
          <p:cNvPr id="8" name="组合 7"/>
          <p:cNvGrpSpPr/>
          <p:nvPr/>
        </p:nvGrpSpPr>
        <p:grpSpPr>
          <a:xfrm>
            <a:off x="4710421" y="2453021"/>
            <a:ext cx="2986190" cy="2986190"/>
            <a:chOff x="4810273" y="2454665"/>
            <a:chExt cx="2673559" cy="2673559"/>
          </a:xfrm>
        </p:grpSpPr>
        <p:grpSp>
          <p:nvGrpSpPr>
            <p:cNvPr id="5" name="组合 4"/>
            <p:cNvGrpSpPr/>
            <p:nvPr/>
          </p:nvGrpSpPr>
          <p:grpSpPr>
            <a:xfrm rot="1559260">
              <a:off x="4810273" y="2739527"/>
              <a:ext cx="2673559" cy="2099502"/>
              <a:chOff x="4015546" y="1694774"/>
              <a:chExt cx="4563259" cy="3829375"/>
            </a:xfrm>
          </p:grpSpPr>
          <p:pic>
            <p:nvPicPr>
              <p:cNvPr id="3" name="图片 2"/>
              <p:cNvPicPr>
                <a:picLocks noChangeAspect="1"/>
              </p:cNvPicPr>
              <p:nvPr/>
            </p:nvPicPr>
            <p:blipFill>
              <a:blip r:embed="rId1" cstate="screen"/>
              <a:stretch>
                <a:fillRect/>
              </a:stretch>
            </p:blipFill>
            <p:spPr>
              <a:xfrm rot="3598448">
                <a:off x="5826316" y="1694774"/>
                <a:ext cx="2752489" cy="2752489"/>
              </a:xfrm>
              <a:prstGeom prst="rect">
                <a:avLst/>
              </a:prstGeom>
            </p:spPr>
          </p:pic>
          <p:pic>
            <p:nvPicPr>
              <p:cNvPr id="21" name="图片 20"/>
              <p:cNvPicPr>
                <a:picLocks noChangeAspect="1"/>
              </p:cNvPicPr>
              <p:nvPr/>
            </p:nvPicPr>
            <p:blipFill>
              <a:blip r:embed="rId1" cstate="screen"/>
              <a:stretch>
                <a:fillRect/>
              </a:stretch>
            </p:blipFill>
            <p:spPr>
              <a:xfrm rot="3598448" flipH="1" flipV="1">
                <a:off x="4015546" y="2771660"/>
                <a:ext cx="2752489" cy="2752489"/>
              </a:xfrm>
              <a:prstGeom prst="rect">
                <a:avLst/>
              </a:prstGeom>
            </p:spPr>
          </p:pic>
        </p:grpSp>
        <p:grpSp>
          <p:nvGrpSpPr>
            <p:cNvPr id="36" name="组合 35"/>
            <p:cNvGrpSpPr/>
            <p:nvPr/>
          </p:nvGrpSpPr>
          <p:grpSpPr>
            <a:xfrm rot="3689492" flipH="1">
              <a:off x="4775118" y="2741694"/>
              <a:ext cx="2673559" cy="2099502"/>
              <a:chOff x="4015546" y="1694774"/>
              <a:chExt cx="4563259" cy="3829375"/>
            </a:xfrm>
          </p:grpSpPr>
          <p:pic>
            <p:nvPicPr>
              <p:cNvPr id="37" name="图片 36"/>
              <p:cNvPicPr>
                <a:picLocks noChangeAspect="1"/>
              </p:cNvPicPr>
              <p:nvPr/>
            </p:nvPicPr>
            <p:blipFill>
              <a:blip r:embed="rId1" cstate="screen"/>
              <a:stretch>
                <a:fillRect/>
              </a:stretch>
            </p:blipFill>
            <p:spPr>
              <a:xfrm rot="3598448">
                <a:off x="5826316" y="1694774"/>
                <a:ext cx="2752489" cy="2752489"/>
              </a:xfrm>
              <a:prstGeom prst="rect">
                <a:avLst/>
              </a:prstGeom>
            </p:spPr>
          </p:pic>
          <p:pic>
            <p:nvPicPr>
              <p:cNvPr id="38" name="图片 37"/>
              <p:cNvPicPr>
                <a:picLocks noChangeAspect="1"/>
              </p:cNvPicPr>
              <p:nvPr/>
            </p:nvPicPr>
            <p:blipFill>
              <a:blip r:embed="rId1" cstate="screen"/>
              <a:stretch>
                <a:fillRect/>
              </a:stretch>
            </p:blipFill>
            <p:spPr>
              <a:xfrm rot="3598448" flipH="1" flipV="1">
                <a:off x="4015546" y="2771660"/>
                <a:ext cx="2752489" cy="2752489"/>
              </a:xfrm>
              <a:prstGeom prst="rect">
                <a:avLst/>
              </a:prstGeom>
            </p:spPr>
          </p:pic>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75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5" dur="75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6" dur="750" accel="50000" fill="hold">
                                          <p:stCondLst>
                                            <p:cond delay="750"/>
                                          </p:stCondLst>
                                        </p:cTn>
                                        <p:tgtEl>
                                          <p:spTgt spid="31"/>
                                        </p:tgtEl>
                                        <p:attrNameLst>
                                          <p:attrName>ppt_w</p:attrName>
                                        </p:attrNameLst>
                                      </p:cBhvr>
                                      <p:tavLst>
                                        <p:tav tm="0">
                                          <p:val>
                                            <p:strVal val="#ppt_w*.05"/>
                                          </p:val>
                                        </p:tav>
                                        <p:tav tm="100000">
                                          <p:val>
                                            <p:strVal val="#ppt_w"/>
                                          </p:val>
                                        </p:tav>
                                      </p:tavLst>
                                    </p:anim>
                                    <p:anim calcmode="lin" valueType="num">
                                      <p:cBhvr>
                                        <p:cTn id="17" dur="1500" fill="hold"/>
                                        <p:tgtEl>
                                          <p:spTgt spid="31"/>
                                        </p:tgtEl>
                                        <p:attrNameLst>
                                          <p:attrName>ppt_h</p:attrName>
                                        </p:attrNameLst>
                                      </p:cBhvr>
                                      <p:tavLst>
                                        <p:tav tm="0">
                                          <p:val>
                                            <p:strVal val="#ppt_h"/>
                                          </p:val>
                                        </p:tav>
                                        <p:tav tm="100000">
                                          <p:val>
                                            <p:strVal val="#ppt_h"/>
                                          </p:val>
                                        </p:tav>
                                      </p:tavLst>
                                    </p:anim>
                                    <p:anim calcmode="lin" valueType="num">
                                      <p:cBhvr>
                                        <p:cTn id="18" dur="75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9" dur="75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0" dur="750" accel="50000" fill="hold">
                                          <p:stCondLst>
                                            <p:cond delay="750"/>
                                          </p:stCondLst>
                                        </p:cTn>
                                        <p:tgtEl>
                                          <p:spTgt spid="31"/>
                                        </p:tgtEl>
                                        <p:attrNameLst>
                                          <p:attrName>ppt_y</p:attrName>
                                        </p:attrNameLst>
                                      </p:cBhvr>
                                      <p:tavLst>
                                        <p:tav tm="0">
                                          <p:val>
                                            <p:strVal val="#ppt_y+.1"/>
                                          </p:val>
                                        </p:tav>
                                        <p:tav tm="100000">
                                          <p:val>
                                            <p:strVal val="#ppt_y"/>
                                          </p:val>
                                        </p:tav>
                                      </p:tavLst>
                                    </p:anim>
                                    <p:animEffect transition="in" filter="fade">
                                      <p:cBhvr>
                                        <p:cTn id="21" dur="1500" decel="50000">
                                          <p:stCondLst>
                                            <p:cond delay="0"/>
                                          </p:stCondLst>
                                        </p:cTn>
                                        <p:tgtEl>
                                          <p:spTgt spid="31"/>
                                        </p:tgtEl>
                                      </p:cBhvr>
                                    </p:animEffect>
                                  </p:childTnLst>
                                </p:cTn>
                              </p:par>
                              <p:par>
                                <p:cTn id="22" presetID="25" presetClass="entr" presetSubtype="0" fill="hold" grpId="0" nodeType="withEffect">
                                  <p:stCondLst>
                                    <p:cond delay="200"/>
                                  </p:stCondLst>
                                  <p:childTnLst>
                                    <p:set>
                                      <p:cBhvr>
                                        <p:cTn id="23" dur="1" fill="hold">
                                          <p:stCondLst>
                                            <p:cond delay="0"/>
                                          </p:stCondLst>
                                        </p:cTn>
                                        <p:tgtEl>
                                          <p:spTgt spid="43"/>
                                        </p:tgtEl>
                                        <p:attrNameLst>
                                          <p:attrName>style.visibility</p:attrName>
                                        </p:attrNameLst>
                                      </p:cBhvr>
                                      <p:to>
                                        <p:strVal val="visible"/>
                                      </p:to>
                                    </p:set>
                                    <p:anim calcmode="lin" valueType="num">
                                      <p:cBhvr>
                                        <p:cTn id="24" dur="75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25" dur="75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26" dur="750" accel="50000" fill="hold">
                                          <p:stCondLst>
                                            <p:cond delay="750"/>
                                          </p:stCondLst>
                                        </p:cTn>
                                        <p:tgtEl>
                                          <p:spTgt spid="43"/>
                                        </p:tgtEl>
                                        <p:attrNameLst>
                                          <p:attrName>ppt_w</p:attrName>
                                        </p:attrNameLst>
                                      </p:cBhvr>
                                      <p:tavLst>
                                        <p:tav tm="0">
                                          <p:val>
                                            <p:strVal val="#ppt_w*.05"/>
                                          </p:val>
                                        </p:tav>
                                        <p:tav tm="100000">
                                          <p:val>
                                            <p:strVal val="#ppt_w"/>
                                          </p:val>
                                        </p:tav>
                                      </p:tavLst>
                                    </p:anim>
                                    <p:anim calcmode="lin" valueType="num">
                                      <p:cBhvr>
                                        <p:cTn id="27" dur="1500" fill="hold"/>
                                        <p:tgtEl>
                                          <p:spTgt spid="43"/>
                                        </p:tgtEl>
                                        <p:attrNameLst>
                                          <p:attrName>ppt_h</p:attrName>
                                        </p:attrNameLst>
                                      </p:cBhvr>
                                      <p:tavLst>
                                        <p:tav tm="0">
                                          <p:val>
                                            <p:strVal val="#ppt_h"/>
                                          </p:val>
                                        </p:tav>
                                        <p:tav tm="100000">
                                          <p:val>
                                            <p:strVal val="#ppt_h"/>
                                          </p:val>
                                        </p:tav>
                                      </p:tavLst>
                                    </p:anim>
                                    <p:anim calcmode="lin" valueType="num">
                                      <p:cBhvr>
                                        <p:cTn id="28" dur="75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29" dur="75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30" dur="750" accel="50000" fill="hold">
                                          <p:stCondLst>
                                            <p:cond delay="750"/>
                                          </p:stCondLst>
                                        </p:cTn>
                                        <p:tgtEl>
                                          <p:spTgt spid="43"/>
                                        </p:tgtEl>
                                        <p:attrNameLst>
                                          <p:attrName>ppt_y</p:attrName>
                                        </p:attrNameLst>
                                      </p:cBhvr>
                                      <p:tavLst>
                                        <p:tav tm="0">
                                          <p:val>
                                            <p:strVal val="#ppt_y+.1"/>
                                          </p:val>
                                        </p:tav>
                                        <p:tav tm="100000">
                                          <p:val>
                                            <p:strVal val="#ppt_y"/>
                                          </p:val>
                                        </p:tav>
                                      </p:tavLst>
                                    </p:anim>
                                    <p:animEffect transition="in" filter="fade">
                                      <p:cBhvr>
                                        <p:cTn id="31" dur="1500" decel="50000">
                                          <p:stCondLst>
                                            <p:cond delay="0"/>
                                          </p:stCondLst>
                                        </p:cTn>
                                        <p:tgtEl>
                                          <p:spTgt spid="43"/>
                                        </p:tgtEl>
                                      </p:cBhvr>
                                    </p:animEffect>
                                  </p:childTnLst>
                                </p:cTn>
                              </p:par>
                              <p:par>
                                <p:cTn id="32" presetID="25" presetClass="entr" presetSubtype="0" fill="hold" grpId="0" nodeType="withEffect">
                                  <p:stCondLst>
                                    <p:cond delay="8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75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5" dur="75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6" dur="750" accel="50000" fill="hold">
                                          <p:stCondLst>
                                            <p:cond delay="750"/>
                                          </p:stCondLst>
                                        </p:cTn>
                                        <p:tgtEl>
                                          <p:spTgt spid="45"/>
                                        </p:tgtEl>
                                        <p:attrNameLst>
                                          <p:attrName>ppt_w</p:attrName>
                                        </p:attrNameLst>
                                      </p:cBhvr>
                                      <p:tavLst>
                                        <p:tav tm="0">
                                          <p:val>
                                            <p:strVal val="#ppt_w*.05"/>
                                          </p:val>
                                        </p:tav>
                                        <p:tav tm="100000">
                                          <p:val>
                                            <p:strVal val="#ppt_w"/>
                                          </p:val>
                                        </p:tav>
                                      </p:tavLst>
                                    </p:anim>
                                    <p:anim calcmode="lin" valueType="num">
                                      <p:cBhvr>
                                        <p:cTn id="37" dur="1500" fill="hold"/>
                                        <p:tgtEl>
                                          <p:spTgt spid="45"/>
                                        </p:tgtEl>
                                        <p:attrNameLst>
                                          <p:attrName>ppt_h</p:attrName>
                                        </p:attrNameLst>
                                      </p:cBhvr>
                                      <p:tavLst>
                                        <p:tav tm="0">
                                          <p:val>
                                            <p:strVal val="#ppt_h"/>
                                          </p:val>
                                        </p:tav>
                                        <p:tav tm="100000">
                                          <p:val>
                                            <p:strVal val="#ppt_h"/>
                                          </p:val>
                                        </p:tav>
                                      </p:tavLst>
                                    </p:anim>
                                    <p:anim calcmode="lin" valueType="num">
                                      <p:cBhvr>
                                        <p:cTn id="38" dur="75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9" dur="75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40" dur="750" accel="50000" fill="hold">
                                          <p:stCondLst>
                                            <p:cond delay="750"/>
                                          </p:stCondLst>
                                        </p:cTn>
                                        <p:tgtEl>
                                          <p:spTgt spid="45"/>
                                        </p:tgtEl>
                                        <p:attrNameLst>
                                          <p:attrName>ppt_y</p:attrName>
                                        </p:attrNameLst>
                                      </p:cBhvr>
                                      <p:tavLst>
                                        <p:tav tm="0">
                                          <p:val>
                                            <p:strVal val="#ppt_y+.1"/>
                                          </p:val>
                                        </p:tav>
                                        <p:tav tm="100000">
                                          <p:val>
                                            <p:strVal val="#ppt_y"/>
                                          </p:val>
                                        </p:tav>
                                      </p:tavLst>
                                    </p:anim>
                                    <p:animEffect transition="in" filter="fade">
                                      <p:cBhvr>
                                        <p:cTn id="41" dur="15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3"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78525" y="510221"/>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210768" y="507281"/>
            <a:ext cx="1728358" cy="707886"/>
          </a:xfrm>
          <a:prstGeom prst="rect">
            <a:avLst/>
          </a:prstGeom>
          <a:noFill/>
        </p:spPr>
        <p:txBody>
          <a:bodyPr wrap="none" rtlCol="0">
            <a:spAutoFit/>
          </a:bodyPr>
          <a:lstStyle/>
          <a:p>
            <a:r>
              <a:rPr lang="zh-CN" altLang="en-US" sz="4000" b="1" dirty="0">
                <a:solidFill>
                  <a:schemeClr val="bg1"/>
                </a:solidFill>
                <a:cs typeface="+mn-ea"/>
                <a:sym typeface="+mn-lt"/>
              </a:rPr>
              <a:t>第五篇</a:t>
            </a:r>
            <a:endParaRPr lang="zh-CN" altLang="en-US" sz="4000" b="1" dirty="0">
              <a:solidFill>
                <a:schemeClr val="bg1"/>
              </a:solidFill>
              <a:cs typeface="+mn-ea"/>
              <a:sym typeface="+mn-lt"/>
            </a:endParaRPr>
          </a:p>
        </p:txBody>
      </p:sp>
      <p:cxnSp>
        <p:nvCxnSpPr>
          <p:cNvPr id="15" name="直接连接符 14"/>
          <p:cNvCxnSpPr/>
          <p:nvPr/>
        </p:nvCxnSpPr>
        <p:spPr>
          <a:xfrm>
            <a:off x="4334269" y="3131087"/>
            <a:ext cx="4695952"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
        <p:nvSpPr>
          <p:cNvPr id="18" name="文本框 17"/>
          <p:cNvSpPr txBox="1"/>
          <p:nvPr/>
        </p:nvSpPr>
        <p:spPr>
          <a:xfrm>
            <a:off x="3911600" y="3589655"/>
            <a:ext cx="5612130" cy="2215515"/>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a:buClr>
                <a:srgbClr val="386D52"/>
              </a:buClr>
              <a:buFont typeface="Wingdings" panose="05000000000000000000" pitchFamily="2" charset="2"/>
              <a:buChar char="ü"/>
            </a:pPr>
            <a:r>
              <a:rPr lang="zh-CN" altLang="en-US" sz="2400" dirty="0">
                <a:solidFill>
                  <a:schemeClr val="bg2">
                    <a:lumMod val="25000"/>
                  </a:schemeClr>
                </a:solidFill>
                <a:latin typeface="+mn-lt"/>
                <a:ea typeface="+mn-ea"/>
                <a:cs typeface="+mn-ea"/>
                <a:sym typeface="+mn-lt"/>
              </a:rPr>
              <a:t>一些营销员本身就轻视自己的工作，认为从事保险营销地位不高，加入这个行业实属无奈，感觉很委屈，总是不能热情饱满地面对客户。对自己的工作都不认同，肯定也无法调动起客户的购买热情。</a:t>
            </a:r>
            <a:endParaRPr lang="zh-CN" altLang="en-US" sz="2400" dirty="0">
              <a:solidFill>
                <a:schemeClr val="bg2">
                  <a:lumMod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000"/>
                                </p:stCondLst>
                                <p:childTnLst>
                                  <p:par>
                                    <p:cTn id="34" presetID="2" presetClass="entr" presetSubtype="4" fill="hold" grpId="0" nodeType="afterEffect" p14:presetBounceEnd="55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55000">
                                          <p:cBhvr additive="base">
                                            <p:cTn id="36" dur="12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37" dur="12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200" fill="hold"/>
                                            <p:tgtEl>
                                              <p:spTgt spid="18"/>
                                            </p:tgtEl>
                                            <p:attrNameLst>
                                              <p:attrName>ppt_x</p:attrName>
                                            </p:attrNameLst>
                                          </p:cBhvr>
                                          <p:tavLst>
                                            <p:tav tm="0">
                                              <p:val>
                                                <p:strVal val="#ppt_x"/>
                                              </p:val>
                                            </p:tav>
                                            <p:tav tm="100000">
                                              <p:val>
                                                <p:strVal val="#ppt_x"/>
                                              </p:val>
                                            </p:tav>
                                          </p:tavLst>
                                        </p:anim>
                                        <p:anim calcmode="lin" valueType="num">
                                          <p:cBhvr additive="base">
                                            <p:cTn id="37" dur="12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
          <p:cNvSpPr txBox="1"/>
          <p:nvPr/>
        </p:nvSpPr>
        <p:spPr>
          <a:xfrm>
            <a:off x="1588170" y="1747303"/>
            <a:ext cx="9203220" cy="2031365"/>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Microsoft YaHei" panose="020B0503020204020204" pitchFamily="34" charset="-122"/>
                <a:ea typeface="Microsoft YaHei" panose="020B0503020204020204" pitchFamily="34" charset="-122"/>
              </a:defRPr>
            </a:lvl1pPr>
          </a:lstStyle>
          <a:p>
            <a:pPr>
              <a:lnSpc>
                <a:spcPct val="100000"/>
              </a:lnSpc>
            </a:pPr>
            <a:r>
              <a:rPr lang="zh-CN" altLang="en-US" sz="2200" dirty="0">
                <a:solidFill>
                  <a:srgbClr val="386D52"/>
                </a:solidFill>
                <a:latin typeface="+mn-lt"/>
                <a:ea typeface="+mn-ea"/>
                <a:cs typeface="+mn-ea"/>
                <a:sym typeface="+mn-lt"/>
              </a:rPr>
              <a:t>跨越方法正确认识自身和自己所从事的工作，为自己确定正确的人生目标和职业生涯发展规划。保险营销是一个富有意义，同时又充满挑战性的职业，需要不断地为自己树立目标，并通过努力不断地实现目标，从中获得成就感。保险营销还是一个需要广泛知识的职业，想要服务好自己的客户，营销员必须具备丰富的产品知识、销售专业知识、社会知识等等，才能正确把握市场脉搏，精准地找到客户的需求点。</a:t>
            </a:r>
            <a:endParaRPr lang="zh-CN" altLang="en-US" sz="2200" dirty="0">
              <a:solidFill>
                <a:srgbClr val="386D52"/>
              </a:solidFill>
              <a:latin typeface="+mn-lt"/>
              <a:ea typeface="+mn-ea"/>
              <a:cs typeface="+mn-ea"/>
              <a:sym typeface="+mn-lt"/>
            </a:endParaRPr>
          </a:p>
        </p:txBody>
      </p:sp>
      <p:sp>
        <p:nvSpPr>
          <p:cNvPr id="59" name="TextBox 5"/>
          <p:cNvSpPr txBox="1"/>
          <p:nvPr/>
        </p:nvSpPr>
        <p:spPr>
          <a:xfrm>
            <a:off x="1301262" y="4723266"/>
            <a:ext cx="2957917" cy="76898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Microsoft YaHei Light" panose="020B0502040204020203" pitchFamily="34" charset="-122"/>
                <a:ea typeface="Microsoft YaHei Light" panose="020B0502040204020203" pitchFamily="34" charset="-122"/>
              </a:defRPr>
            </a:lvl1pPr>
          </a:lstStyle>
          <a:p>
            <a:pPr algn="r"/>
            <a:r>
              <a:rPr lang="zh-CN" altLang="en-US" sz="1600" dirty="0">
                <a:latin typeface="+mn-lt"/>
                <a:ea typeface="+mn-ea"/>
                <a:cs typeface="+mn-ea"/>
                <a:sym typeface="+mn-lt"/>
              </a:rPr>
              <a:t>技巧障碍 对整个销售流程不熟悉，对客户购买过程控制技巧应用不熟练</a:t>
            </a:r>
            <a:endParaRPr lang="zh-CN" altLang="en-US" sz="1600" dirty="0">
              <a:latin typeface="+mn-lt"/>
              <a:ea typeface="+mn-ea"/>
              <a:cs typeface="+mn-ea"/>
              <a:sym typeface="+mn-lt"/>
            </a:endParaRPr>
          </a:p>
        </p:txBody>
      </p:sp>
      <p:sp>
        <p:nvSpPr>
          <p:cNvPr id="60" name="TextBox 5"/>
          <p:cNvSpPr txBox="1"/>
          <p:nvPr/>
        </p:nvSpPr>
        <p:spPr>
          <a:xfrm>
            <a:off x="7736840" y="4719955"/>
            <a:ext cx="3434715" cy="153860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Microsoft YaHei Light" panose="020B0502040204020203" pitchFamily="34" charset="-122"/>
                <a:ea typeface="Microsoft YaHei Light" panose="020B0502040204020203" pitchFamily="34" charset="-122"/>
              </a:defRPr>
            </a:lvl1pPr>
          </a:lstStyle>
          <a:p>
            <a:r>
              <a:rPr lang="zh-CN" altLang="en-US" sz="1600" dirty="0">
                <a:latin typeface="+mn-lt"/>
                <a:ea typeface="+mn-ea"/>
                <a:cs typeface="+mn-ea"/>
                <a:sym typeface="+mn-lt"/>
              </a:rPr>
              <a:t>刚入行的保险新人限于经验的匮乏，缺乏对顾客心理和购买动机正确判断能力，无法准确捕捉客户购买的信号，可能常常会错失促成的良机；或者过于急功近利，缺乏合理客户管理手段，不能与有意向的客户建立良好关系。</a:t>
            </a:r>
            <a:endParaRPr lang="zh-CN" altLang="en-US" sz="1600" dirty="0">
              <a:latin typeface="+mn-lt"/>
              <a:ea typeface="+mn-ea"/>
              <a:cs typeface="+mn-ea"/>
              <a:sym typeface="+mn-lt"/>
            </a:endParaRPr>
          </a:p>
        </p:txBody>
      </p:sp>
      <p:pic>
        <p:nvPicPr>
          <p:cNvPr id="4" name="图片 3"/>
          <p:cNvPicPr>
            <a:picLocks noChangeAspect="1"/>
          </p:cNvPicPr>
          <p:nvPr/>
        </p:nvPicPr>
        <p:blipFill>
          <a:blip r:embed="rId1" cstate="screen"/>
          <a:stretch>
            <a:fillRect/>
          </a:stretch>
        </p:blipFill>
        <p:spPr>
          <a:xfrm flipH="1">
            <a:off x="3883905" y="3472138"/>
            <a:ext cx="3982747" cy="28443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Effect transition="in" filter="wipe(up)">
                                      <p:cBhvr>
                                        <p:cTn id="11" dur="300"/>
                                        <p:tgtEl>
                                          <p:spTgt spid="54"/>
                                        </p:tgtEl>
                                      </p:cBhvr>
                                    </p:animEffect>
                                  </p:childTnLst>
                                </p:cTn>
                              </p:par>
                            </p:childTnLst>
                          </p:cTn>
                        </p:par>
                        <p:par>
                          <p:cTn id="12" fill="hold">
                            <p:stCondLst>
                              <p:cond delay="6200"/>
                            </p:stCondLst>
                            <p:childTnLst>
                              <p:par>
                                <p:cTn id="13" presetID="2" presetClass="entr" presetSubtype="8" fill="hold" grpId="0" nodeType="after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 calcmode="lin" valueType="num">
                                      <p:cBhvr additive="base">
                                        <p:cTn id="15" dur="25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16" dur="25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6700"/>
                            </p:stCondLst>
                            <p:childTnLst>
                              <p:par>
                                <p:cTn id="18" presetID="2" presetClass="entr" presetSubtype="2" fill="hold" grpId="0" nodeType="afterEffect">
                                  <p:stCondLst>
                                    <p:cond delay="0"/>
                                  </p:stCondLst>
                                  <p:childTnLst>
                                    <p:set>
                                      <p:cBhvr>
                                        <p:cTn id="19" dur="1" fill="hold">
                                          <p:stCondLst>
                                            <p:cond delay="0"/>
                                          </p:stCondLst>
                                        </p:cTn>
                                        <p:tgtEl>
                                          <p:spTgt spid="60">
                                            <p:txEl>
                                              <p:pRg st="0" end="0"/>
                                            </p:txEl>
                                          </p:spTgt>
                                        </p:tgtEl>
                                        <p:attrNameLst>
                                          <p:attrName>style.visibility</p:attrName>
                                        </p:attrNameLst>
                                      </p:cBhvr>
                                      <p:to>
                                        <p:strVal val="visible"/>
                                      </p:to>
                                    </p:set>
                                    <p:anim calcmode="lin" valueType="num">
                                      <p:cBhvr additive="base">
                                        <p:cTn id="20" dur="25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21" dur="25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build="p"/>
      <p:bldP spid="6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42"/>
          <p:cNvSpPr txBox="1"/>
          <p:nvPr/>
        </p:nvSpPr>
        <p:spPr>
          <a:xfrm>
            <a:off x="1799132" y="2090684"/>
            <a:ext cx="3390139" cy="3601085"/>
          </a:xfrm>
          <a:prstGeom prst="rect">
            <a:avLst/>
          </a:prstGeom>
          <a:noFill/>
        </p:spPr>
        <p:txBody>
          <a:bodyPr wrap="square" lIns="0" tIns="0" rIns="0" bIns="0" rtlCol="0">
            <a:spAutoFit/>
          </a:bodyPr>
          <a:lstStyle/>
          <a:p>
            <a:pPr algn="l"/>
            <a:r>
              <a:rPr lang="en-US" altLang="zh-CN" dirty="0">
                <a:solidFill>
                  <a:schemeClr val="bg2">
                    <a:lumMod val="25000"/>
                  </a:schemeClr>
                </a:solidFill>
                <a:cs typeface="+mn-ea"/>
                <a:sym typeface="+mn-lt"/>
              </a:rPr>
              <a:t>       </a:t>
            </a:r>
            <a:r>
              <a:rPr lang="zh-CN" altLang="en-US" dirty="0">
                <a:solidFill>
                  <a:schemeClr val="bg2">
                    <a:lumMod val="25000"/>
                  </a:schemeClr>
                </a:solidFill>
                <a:cs typeface="+mn-ea"/>
                <a:sym typeface="+mn-lt"/>
              </a:rPr>
              <a:t>跨越方法事先做好功课，对自己手头的产品要有充分的了解，同时要弄清客户的需求，寻找产品和品牌价值可以给客户带来的好处。理清客户关心的利益点和沟通思路；多向伙伴和主管请教经验，了解客户成交的信号和应该采取的相应措施；学会时间管理，进行客户分类，将更多的时间投入更有成交可能的客户；如果不能准确把握客户的购买心理和动机，就将与客户的沟通情况告诉主管，请主管给出判断。</a:t>
            </a:r>
            <a:endParaRPr lang="zh-CN" altLang="en-US" dirty="0">
              <a:solidFill>
                <a:schemeClr val="bg2">
                  <a:lumMod val="25000"/>
                </a:schemeClr>
              </a:solidFill>
              <a:cs typeface="+mn-ea"/>
              <a:sym typeface="+mn-lt"/>
            </a:endParaRPr>
          </a:p>
        </p:txBody>
      </p:sp>
      <p:sp>
        <p:nvSpPr>
          <p:cNvPr id="160" name="TextBox 42"/>
          <p:cNvSpPr txBox="1"/>
          <p:nvPr/>
        </p:nvSpPr>
        <p:spPr>
          <a:xfrm>
            <a:off x="7672164" y="2309947"/>
            <a:ext cx="3390139" cy="1384935"/>
          </a:xfrm>
          <a:prstGeom prst="rect">
            <a:avLst/>
          </a:prstGeom>
          <a:noFill/>
        </p:spPr>
        <p:txBody>
          <a:bodyPr wrap="square" lIns="0" tIns="0" rIns="0" bIns="0" rtlCol="0">
            <a:spAutoFit/>
          </a:bodyPr>
          <a:lstStyle/>
          <a:p>
            <a:pPr algn="just"/>
            <a:r>
              <a:rPr lang="zh-CN" altLang="en-US" dirty="0">
                <a:solidFill>
                  <a:schemeClr val="bg2">
                    <a:lumMod val="25000"/>
                  </a:schemeClr>
                </a:solidFill>
                <a:cs typeface="+mn-ea"/>
                <a:sym typeface="+mn-lt"/>
              </a:rPr>
              <a:t>我们在培训当中，讲了很多理论、许多概念，但新人在实践当中又很难应用，所以我们今天教会新人学说几句话，明白一个基本的套路，也许就会进步得快一点。</a:t>
            </a:r>
            <a:endParaRPr lang="zh-CN" altLang="en-US" dirty="0">
              <a:solidFill>
                <a:schemeClr val="bg2">
                  <a:lumMod val="25000"/>
                </a:schemeClr>
              </a:solidFill>
              <a:cs typeface="+mn-ea"/>
              <a:sym typeface="+mn-lt"/>
            </a:endParaRPr>
          </a:p>
        </p:txBody>
      </p:sp>
      <p:sp>
        <p:nvSpPr>
          <p:cNvPr id="83" name="TextBox 42"/>
          <p:cNvSpPr txBox="1"/>
          <p:nvPr/>
        </p:nvSpPr>
        <p:spPr>
          <a:xfrm>
            <a:off x="7672029" y="4942650"/>
            <a:ext cx="3390139" cy="1107440"/>
          </a:xfrm>
          <a:prstGeom prst="rect">
            <a:avLst/>
          </a:prstGeom>
          <a:noFill/>
        </p:spPr>
        <p:txBody>
          <a:bodyPr wrap="square" lIns="0" tIns="0" rIns="0" bIns="0" rtlCol="0">
            <a:spAutoFit/>
          </a:bodyPr>
          <a:lstStyle/>
          <a:p>
            <a:pPr algn="just"/>
            <a:r>
              <a:rPr lang="zh-CN" altLang="en-US" dirty="0">
                <a:solidFill>
                  <a:schemeClr val="bg2">
                    <a:lumMod val="25000"/>
                  </a:schemeClr>
                </a:solidFill>
                <a:cs typeface="+mn-ea"/>
                <a:sym typeface="+mn-lt"/>
              </a:rPr>
              <a:t>我们曾经做过一个专题《生命中最有威力的四句话》，这不仅仅是用来协调日常的人际关系，在销售过程当中也特别关键和管用。</a:t>
            </a:r>
            <a:endParaRPr lang="zh-CN" altLang="en-US" dirty="0">
              <a:solidFill>
                <a:schemeClr val="bg2">
                  <a:lumMod val="25000"/>
                </a:schemeClr>
              </a:solidFill>
              <a:cs typeface="+mn-ea"/>
              <a:sym typeface="+mn-lt"/>
            </a:endParaRPr>
          </a:p>
        </p:txBody>
      </p:sp>
      <p:pic>
        <p:nvPicPr>
          <p:cNvPr id="5" name="图片 4"/>
          <p:cNvPicPr>
            <a:picLocks noChangeAspect="1"/>
          </p:cNvPicPr>
          <p:nvPr/>
        </p:nvPicPr>
        <p:blipFill>
          <a:blip r:embed="rId1" cstate="screen"/>
          <a:stretch>
            <a:fillRect/>
          </a:stretch>
        </p:blipFill>
        <p:spPr>
          <a:xfrm>
            <a:off x="5401651" y="2061336"/>
            <a:ext cx="2442939" cy="438683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 calcmode="lin" valueType="num">
                                      <p:cBhvr additive="base">
                                        <p:cTn id="10" dur="500" fill="hold"/>
                                        <p:tgtEl>
                                          <p:spTgt spid="140"/>
                                        </p:tgtEl>
                                        <p:attrNameLst>
                                          <p:attrName>ppt_x</p:attrName>
                                        </p:attrNameLst>
                                      </p:cBhvr>
                                      <p:tavLst>
                                        <p:tav tm="0">
                                          <p:val>
                                            <p:strVal val="0-#ppt_w/2"/>
                                          </p:val>
                                        </p:tav>
                                        <p:tav tm="100000">
                                          <p:val>
                                            <p:strVal val="#ppt_x"/>
                                          </p:val>
                                        </p:tav>
                                      </p:tavLst>
                                    </p:anim>
                                    <p:anim calcmode="lin" valueType="num">
                                      <p:cBhvr additive="base">
                                        <p:cTn id="11" dur="500" fill="hold"/>
                                        <p:tgtEl>
                                          <p:spTgt spid="14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200"/>
                                  </p:stCondLst>
                                  <p:childTnLst>
                                    <p:set>
                                      <p:cBhvr>
                                        <p:cTn id="13" dur="1" fill="hold">
                                          <p:stCondLst>
                                            <p:cond delay="0"/>
                                          </p:stCondLst>
                                        </p:cTn>
                                        <p:tgtEl>
                                          <p:spTgt spid="160"/>
                                        </p:tgtEl>
                                        <p:attrNameLst>
                                          <p:attrName>style.visibility</p:attrName>
                                        </p:attrNameLst>
                                      </p:cBhvr>
                                      <p:to>
                                        <p:strVal val="visible"/>
                                      </p:to>
                                    </p:set>
                                    <p:anim calcmode="lin" valueType="num">
                                      <p:cBhvr additive="base">
                                        <p:cTn id="14" dur="500" fill="hold"/>
                                        <p:tgtEl>
                                          <p:spTgt spid="160"/>
                                        </p:tgtEl>
                                        <p:attrNameLst>
                                          <p:attrName>ppt_x</p:attrName>
                                        </p:attrNameLst>
                                      </p:cBhvr>
                                      <p:tavLst>
                                        <p:tav tm="0">
                                          <p:val>
                                            <p:strVal val="1+#ppt_w/2"/>
                                          </p:val>
                                        </p:tav>
                                        <p:tav tm="100000">
                                          <p:val>
                                            <p:strVal val="#ppt_x"/>
                                          </p:val>
                                        </p:tav>
                                      </p:tavLst>
                                    </p:anim>
                                    <p:anim calcmode="lin" valueType="num">
                                      <p:cBhvr additive="base">
                                        <p:cTn id="15" dur="500" fill="hold"/>
                                        <p:tgtEl>
                                          <p:spTgt spid="16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40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500" fill="hold"/>
                                        <p:tgtEl>
                                          <p:spTgt spid="83"/>
                                        </p:tgtEl>
                                        <p:attrNameLst>
                                          <p:attrName>ppt_x</p:attrName>
                                        </p:attrNameLst>
                                      </p:cBhvr>
                                      <p:tavLst>
                                        <p:tav tm="0">
                                          <p:val>
                                            <p:strVal val="1+#ppt_w/2"/>
                                          </p:val>
                                        </p:tav>
                                        <p:tav tm="100000">
                                          <p:val>
                                            <p:strVal val="#ppt_x"/>
                                          </p:val>
                                        </p:tav>
                                      </p:tavLst>
                                    </p:anim>
                                    <p:anim calcmode="lin" valueType="num">
                                      <p:cBhvr additive="base">
                                        <p:cTn id="19"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60"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78525" y="510221"/>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210768" y="507281"/>
            <a:ext cx="1728358" cy="707886"/>
          </a:xfrm>
          <a:prstGeom prst="rect">
            <a:avLst/>
          </a:prstGeom>
          <a:noFill/>
        </p:spPr>
        <p:txBody>
          <a:bodyPr wrap="none" rtlCol="0">
            <a:spAutoFit/>
          </a:bodyPr>
          <a:lstStyle/>
          <a:p>
            <a:r>
              <a:rPr lang="zh-CN" altLang="en-US" sz="4000" b="1" dirty="0">
                <a:solidFill>
                  <a:schemeClr val="bg1"/>
                </a:solidFill>
                <a:cs typeface="+mn-ea"/>
                <a:sym typeface="+mn-lt"/>
              </a:rPr>
              <a:t>第六篇</a:t>
            </a:r>
            <a:endParaRPr lang="zh-CN" altLang="en-US" sz="4000" b="1" dirty="0">
              <a:solidFill>
                <a:schemeClr val="bg1"/>
              </a:solidFill>
              <a:cs typeface="+mn-ea"/>
              <a:sym typeface="+mn-lt"/>
            </a:endParaRPr>
          </a:p>
        </p:txBody>
      </p:sp>
      <p:sp>
        <p:nvSpPr>
          <p:cNvPr id="14" name="矩形 13"/>
          <p:cNvSpPr/>
          <p:nvPr/>
        </p:nvSpPr>
        <p:spPr>
          <a:xfrm>
            <a:off x="3862070" y="2294890"/>
            <a:ext cx="6036945" cy="2306955"/>
          </a:xfrm>
          <a:prstGeom prst="rect">
            <a:avLst/>
          </a:prstGeom>
        </p:spPr>
        <p:txBody>
          <a:bodyPr wrap="square">
            <a:spAutoFit/>
          </a:bodyPr>
          <a:lstStyle/>
          <a:p>
            <a:pPr algn="l"/>
            <a:r>
              <a:rPr lang="zh-CN" altLang="en-US" sz="4800" b="1" dirty="0">
                <a:solidFill>
                  <a:srgbClr val="386D52"/>
                </a:solidFill>
                <a:cs typeface="+mn-ea"/>
                <a:sym typeface="+mn-lt"/>
              </a:rPr>
              <a:t>第一句话就是“对不起，我错了，请你原谅我。”</a:t>
            </a:r>
            <a:endParaRPr lang="zh-CN" altLang="en-US" sz="4800" b="1" dirty="0">
              <a:solidFill>
                <a:srgbClr val="386D52"/>
              </a:solidFill>
              <a:cs typeface="+mn-ea"/>
              <a:sym typeface="+mn-lt"/>
            </a:endParaRPr>
          </a:p>
        </p:txBody>
      </p:sp>
      <p:cxnSp>
        <p:nvCxnSpPr>
          <p:cNvPr id="15" name="直接连接符 14"/>
          <p:cNvCxnSpPr/>
          <p:nvPr/>
        </p:nvCxnSpPr>
        <p:spPr>
          <a:xfrm>
            <a:off x="4334269" y="3131087"/>
            <a:ext cx="4695952"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774329" y="1614116"/>
            <a:ext cx="5755283" cy="4064374"/>
          </a:xfrm>
          <a:prstGeom prst="rect">
            <a:avLst/>
          </a:prstGeom>
        </p:spPr>
      </p:pic>
      <p:sp>
        <p:nvSpPr>
          <p:cNvPr id="29" name="TextBox 29"/>
          <p:cNvSpPr txBox="1"/>
          <p:nvPr/>
        </p:nvSpPr>
        <p:spPr>
          <a:xfrm>
            <a:off x="5908430" y="2417172"/>
            <a:ext cx="4046425" cy="1410335"/>
          </a:xfrm>
          <a:prstGeom prst="rect">
            <a:avLst/>
          </a:prstGeom>
          <a:noFill/>
        </p:spPr>
        <p:txBody>
          <a:bodyPr wrap="square" lIns="0" tIns="0" rIns="0" bIns="0" rtlCol="0">
            <a:spAutoFit/>
          </a:bodyPr>
          <a:lstStyle/>
          <a:p>
            <a:pPr>
              <a:lnSpc>
                <a:spcPts val="2200"/>
              </a:lnSpc>
            </a:pPr>
            <a:r>
              <a:rPr lang="zh-CN" altLang="en-US" sz="1600" dirty="0">
                <a:solidFill>
                  <a:schemeClr val="bg2">
                    <a:lumMod val="25000"/>
                  </a:schemeClr>
                </a:solidFill>
                <a:cs typeface="+mn-ea"/>
                <a:sym typeface="+mn-lt"/>
              </a:rPr>
              <a:t>我们在跟客户交往的过程中，不小心就会惹客户不高兴，或者有些事情没做好，客户不满意，我们要及时地承担责任，主动跟客户说“对不起，我错了，请您原谅，我下一次一定会做得更好，我一定会改进”。</a:t>
            </a:r>
            <a:endParaRPr lang="zh-CN" altLang="en-US" sz="1600" dirty="0">
              <a:solidFill>
                <a:schemeClr val="bg2">
                  <a:lumMod val="25000"/>
                </a:schemeClr>
              </a:solidFill>
              <a:cs typeface="+mn-ea"/>
              <a:sym typeface="+mn-lt"/>
            </a:endParaRPr>
          </a:p>
        </p:txBody>
      </p:sp>
      <p:sp>
        <p:nvSpPr>
          <p:cNvPr id="31" name="TextBox 29"/>
          <p:cNvSpPr txBox="1"/>
          <p:nvPr/>
        </p:nvSpPr>
        <p:spPr>
          <a:xfrm>
            <a:off x="6405571" y="4127975"/>
            <a:ext cx="3964177" cy="1974850"/>
          </a:xfrm>
          <a:prstGeom prst="rect">
            <a:avLst/>
          </a:prstGeom>
          <a:noFill/>
        </p:spPr>
        <p:txBody>
          <a:bodyPr wrap="square" lIns="0" tIns="0" rIns="0" bIns="0" rtlCol="0">
            <a:spAutoFit/>
          </a:bodyPr>
          <a:lstStyle/>
          <a:p>
            <a:pPr>
              <a:lnSpc>
                <a:spcPts val="2200"/>
              </a:lnSpc>
            </a:pPr>
            <a:r>
              <a:rPr lang="zh-CN" altLang="en-US" sz="1600" dirty="0">
                <a:solidFill>
                  <a:schemeClr val="bg2">
                    <a:lumMod val="25000"/>
                  </a:schemeClr>
                </a:solidFill>
                <a:cs typeface="+mn-ea"/>
                <a:sym typeface="+mn-lt"/>
              </a:rPr>
              <a:t>只要客户有不满的情绪，包括我们给客户打电话或见面的时候，客户不高兴，我们就对他说“对不起，都是我的错，我今天来的不是时候，我电话打的不是时候，请您原谅我，换个时间我再跟您联系吧！”这样说话客户听起来会舒服许多，也许会马上说：“没关系，你说吧！”</a:t>
            </a:r>
            <a:endParaRPr lang="zh-CN" altLang="en-US" sz="1600" dirty="0">
              <a:solidFill>
                <a:schemeClr val="bg2">
                  <a:lumMod val="25000"/>
                </a:schemeClr>
              </a:solidFill>
              <a:cs typeface="+mn-ea"/>
              <a:sym typeface="+mn-lt"/>
            </a:endParaRPr>
          </a:p>
        </p:txBody>
      </p:sp>
      <p:sp>
        <p:nvSpPr>
          <p:cNvPr id="25" name="TextBox 29"/>
          <p:cNvSpPr txBox="1"/>
          <p:nvPr/>
        </p:nvSpPr>
        <p:spPr>
          <a:xfrm>
            <a:off x="4842479" y="241685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01</a:t>
            </a:r>
            <a:endParaRPr lang="en-US" altLang="zh-CN" sz="2800" b="1" dirty="0">
              <a:solidFill>
                <a:schemeClr val="bg1"/>
              </a:solidFill>
              <a:cs typeface="+mn-ea"/>
              <a:sym typeface="+mn-lt"/>
            </a:endParaRPr>
          </a:p>
        </p:txBody>
      </p:sp>
      <p:sp>
        <p:nvSpPr>
          <p:cNvPr id="26" name="TextBox 29"/>
          <p:cNvSpPr txBox="1"/>
          <p:nvPr/>
        </p:nvSpPr>
        <p:spPr>
          <a:xfrm>
            <a:off x="5311644" y="4128091"/>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02</a:t>
            </a:r>
            <a:endParaRPr lang="en-US" altLang="zh-CN" sz="2800" b="1" dirty="0">
              <a:solidFill>
                <a:schemeClr val="bg1"/>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70000">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14:bounceEnd="70000">
                                          <p:cBhvr additive="base">
                                            <p:cTn id="18" dur="1500" fill="hold"/>
                                            <p:tgtEl>
                                              <p:spTgt spid="29"/>
                                            </p:tgtEl>
                                            <p:attrNameLst>
                                              <p:attrName>ppt_x</p:attrName>
                                            </p:attrNameLst>
                                          </p:cBhvr>
                                          <p:tavLst>
                                            <p:tav tm="0">
                                              <p:val>
                                                <p:strVal val="1+#ppt_w/2"/>
                                              </p:val>
                                            </p:tav>
                                            <p:tav tm="100000">
                                              <p:val>
                                                <p:strVal val="#ppt_x"/>
                                              </p:val>
                                            </p:tav>
                                          </p:tavLst>
                                        </p:anim>
                                        <p:anim calcmode="lin" valueType="num" p14:bounceEnd="70000">
                                          <p:cBhvr additive="base">
                                            <p:cTn id="19" dur="1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70000">
                                      <p:stCondLst>
                                        <p:cond delay="300"/>
                                      </p:stCondLst>
                                      <p:childTnLst>
                                        <p:set>
                                          <p:cBhvr>
                                            <p:cTn id="26" dur="1" fill="hold">
                                              <p:stCondLst>
                                                <p:cond delay="0"/>
                                              </p:stCondLst>
                                            </p:cTn>
                                            <p:tgtEl>
                                              <p:spTgt spid="31"/>
                                            </p:tgtEl>
                                            <p:attrNameLst>
                                              <p:attrName>style.visibility</p:attrName>
                                            </p:attrNameLst>
                                          </p:cBhvr>
                                          <p:to>
                                            <p:strVal val="visible"/>
                                          </p:to>
                                        </p:set>
                                        <p:anim calcmode="lin" valueType="num" p14:bounceEnd="70000">
                                          <p:cBhvr additive="base">
                                            <p:cTn id="27" dur="1500" fill="hold"/>
                                            <p:tgtEl>
                                              <p:spTgt spid="31"/>
                                            </p:tgtEl>
                                            <p:attrNameLst>
                                              <p:attrName>ppt_x</p:attrName>
                                            </p:attrNameLst>
                                          </p:cBhvr>
                                          <p:tavLst>
                                            <p:tav tm="0">
                                              <p:val>
                                                <p:strVal val="1+#ppt_w/2"/>
                                              </p:val>
                                            </p:tav>
                                            <p:tav tm="100000">
                                              <p:val>
                                                <p:strVal val="#ppt_x"/>
                                              </p:val>
                                            </p:tav>
                                          </p:tavLst>
                                        </p:anim>
                                        <p:anim calcmode="lin" valueType="num" p14:bounceEnd="70000">
                                          <p:cBhvr additive="base">
                                            <p:cTn id="28"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25" grpId="0" animBg="1"/>
          <p:bldP spid="2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500" fill="hold"/>
                                            <p:tgtEl>
                                              <p:spTgt spid="29"/>
                                            </p:tgtEl>
                                            <p:attrNameLst>
                                              <p:attrName>ppt_x</p:attrName>
                                            </p:attrNameLst>
                                          </p:cBhvr>
                                          <p:tavLst>
                                            <p:tav tm="0">
                                              <p:val>
                                                <p:strVal val="1+#ppt_w/2"/>
                                              </p:val>
                                            </p:tav>
                                            <p:tav tm="100000">
                                              <p:val>
                                                <p:strVal val="#ppt_x"/>
                                              </p:val>
                                            </p:tav>
                                          </p:tavLst>
                                        </p:anim>
                                        <p:anim calcmode="lin" valueType="num">
                                          <p:cBhvr additive="base">
                                            <p:cTn id="19" dur="1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500" fill="hold"/>
                                            <p:tgtEl>
                                              <p:spTgt spid="31"/>
                                            </p:tgtEl>
                                            <p:attrNameLst>
                                              <p:attrName>ppt_x</p:attrName>
                                            </p:attrNameLst>
                                          </p:cBhvr>
                                          <p:tavLst>
                                            <p:tav tm="0">
                                              <p:val>
                                                <p:strVal val="1+#ppt_w/2"/>
                                              </p:val>
                                            </p:tav>
                                            <p:tav tm="100000">
                                              <p:val>
                                                <p:strVal val="#ppt_x"/>
                                              </p:val>
                                            </p:tav>
                                          </p:tavLst>
                                        </p:anim>
                                        <p:anim calcmode="lin" valueType="num">
                                          <p:cBhvr additive="base">
                                            <p:cTn id="28"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25" grpId="0" animBg="1"/>
          <p:bldP spid="26" grpId="0" bldLvl="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3"/>
          <p:cNvSpPr txBox="1"/>
          <p:nvPr/>
        </p:nvSpPr>
        <p:spPr>
          <a:xfrm>
            <a:off x="4103370" y="1938020"/>
            <a:ext cx="4553585" cy="2954655"/>
          </a:xfrm>
          <a:prstGeom prst="rect">
            <a:avLst/>
          </a:prstGeom>
          <a:noFill/>
        </p:spPr>
        <p:txBody>
          <a:bodyPr wrap="square" lIns="0" tIns="0" rIns="0" bIns="0" rtlCol="0">
            <a:spAutoFit/>
          </a:bodyPr>
          <a:lstStyle/>
          <a:p>
            <a:pPr algn="l"/>
            <a:r>
              <a:rPr sz="2400" dirty="0">
                <a:solidFill>
                  <a:schemeClr val="bg2">
                    <a:lumMod val="25000"/>
                  </a:schemeClr>
                </a:solidFill>
                <a:ea typeface="Microsoft YaHei" panose="020B0503020204020204" pitchFamily="34" charset="-122"/>
                <a:cs typeface="Microsoft YaHei" panose="020B0503020204020204" pitchFamily="34" charset="-122"/>
                <a:sym typeface="+mn-lt"/>
              </a:rPr>
              <a:t>我们自己控制好情绪，用我们的淡定，用我们的善良，用我们的温柔来化解客户的许多不满。我们一定要记住，要敢于承担，任何人让客户不满意，任何事情让客户不高兴，我们都有责任，我们要一起努力把这个行业做得更有品位，做得更好一点。</a:t>
            </a:r>
            <a:endParaRPr sz="2400" dirty="0">
              <a:solidFill>
                <a:schemeClr val="bg2">
                  <a:lumMod val="25000"/>
                </a:schemeClr>
              </a:solidFill>
              <a:ea typeface="Microsoft YaHei" panose="020B0503020204020204" pitchFamily="34" charset="-122"/>
              <a:cs typeface="Microsoft YaHei" panose="020B0503020204020204" pitchFamily="34" charset="-122"/>
              <a:sym typeface="+mn-lt"/>
            </a:endParaRPr>
          </a:p>
        </p:txBody>
      </p:sp>
      <p:sp>
        <p:nvSpPr>
          <p:cNvPr id="51" name="TextBox 29"/>
          <p:cNvSpPr txBox="1"/>
          <p:nvPr/>
        </p:nvSpPr>
        <p:spPr>
          <a:xfrm>
            <a:off x="3130058" y="1878625"/>
            <a:ext cx="683953" cy="367365"/>
          </a:xfrm>
          <a:prstGeom prst="chevron">
            <a:avLst>
              <a:gd name="adj" fmla="val 0"/>
            </a:avLst>
          </a:prstGeom>
          <a:solidFill>
            <a:srgbClr val="386D52"/>
          </a:solidFill>
          <a:ln>
            <a:noFill/>
          </a:ln>
        </p:spPr>
        <p:txBody>
          <a:bodyPr wrap="square" lIns="144000" tIns="0" rIns="0" bIns="0" rtlCol="0" anchor="t">
            <a:noAutofit/>
          </a:bodyPr>
          <a:lstStyle/>
          <a:p>
            <a:r>
              <a:rPr lang="en-US" altLang="zh-CN" sz="2400" b="1" dirty="0">
                <a:solidFill>
                  <a:schemeClr val="bg1"/>
                </a:solidFill>
                <a:cs typeface="+mn-ea"/>
                <a:sym typeface="+mn-lt"/>
              </a:rPr>
              <a:t> 01</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85581" y="3648765"/>
            <a:ext cx="4904244" cy="738505"/>
          </a:xfrm>
          <a:prstGeom prst="rect">
            <a:avLst/>
          </a:prstGeom>
          <a:noFill/>
        </p:spPr>
        <p:txBody>
          <a:bodyPr wrap="square" lIns="0" tIns="0" rIns="0" bIns="0" rtlCol="0">
            <a:spAutoFit/>
          </a:bodyPr>
          <a:lstStyle/>
          <a:p>
            <a:pPr algn="ctr"/>
            <a:r>
              <a:rPr lang="zh-CN" altLang="en-US" sz="2400" dirty="0">
                <a:solidFill>
                  <a:schemeClr val="bg2">
                    <a:lumMod val="25000"/>
                  </a:schemeClr>
                </a:solidFill>
                <a:cs typeface="+mn-ea"/>
                <a:sym typeface="+mn-lt"/>
              </a:rPr>
              <a:t>第二句话就是“我需要您的帮助，请您帮助我。”</a:t>
            </a:r>
            <a:endParaRPr lang="zh-CN" altLang="en-US" sz="2400" dirty="0">
              <a:solidFill>
                <a:schemeClr val="bg2">
                  <a:lumMod val="25000"/>
                </a:schemeClr>
              </a:solidFill>
              <a:cs typeface="+mn-ea"/>
              <a:sym typeface="+mn-lt"/>
            </a:endParaRPr>
          </a:p>
        </p:txBody>
      </p:sp>
      <p:grpSp>
        <p:nvGrpSpPr>
          <p:cNvPr id="10" name="组合 9"/>
          <p:cNvGrpSpPr/>
          <p:nvPr/>
        </p:nvGrpSpPr>
        <p:grpSpPr>
          <a:xfrm>
            <a:off x="943707" y="433754"/>
            <a:ext cx="10304585" cy="5990492"/>
            <a:chOff x="820615" y="433754"/>
            <a:chExt cx="10304585" cy="5990492"/>
          </a:xfrm>
        </p:grpSpPr>
        <p:sp>
          <p:nvSpPr>
            <p:cNvPr id="11" name="矩形 10"/>
            <p:cNvSpPr/>
            <p:nvPr/>
          </p:nvSpPr>
          <p:spPr>
            <a:xfrm>
              <a:off x="820615" y="762000"/>
              <a:ext cx="10304585" cy="5662246"/>
            </a:xfrm>
            <a:prstGeom prst="rect">
              <a:avLst/>
            </a:prstGeom>
            <a:noFill/>
            <a:ln w="28575">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8499230" y="433754"/>
              <a:ext cx="1887416" cy="797169"/>
            </a:xfrm>
            <a:prstGeom prst="rect">
              <a:avLst/>
            </a:prstGeom>
            <a:solidFill>
              <a:srgbClr val="F4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3" name="图片 12"/>
          <p:cNvPicPr>
            <a:picLocks noChangeAspect="1"/>
          </p:cNvPicPr>
          <p:nvPr/>
        </p:nvPicPr>
        <p:blipFill rotWithShape="1">
          <a:blip r:embed="rId1" cstate="screen"/>
          <a:srcRect l="84062" t="76287"/>
          <a:stretch>
            <a:fillRect/>
          </a:stretch>
        </p:blipFill>
        <p:spPr>
          <a:xfrm flipH="1" flipV="1">
            <a:off x="0" y="0"/>
            <a:ext cx="2917536" cy="2355724"/>
          </a:xfrm>
          <a:prstGeom prst="rect">
            <a:avLst/>
          </a:prstGeom>
        </p:spPr>
      </p:pic>
      <p:sp>
        <p:nvSpPr>
          <p:cNvPr id="15" name="文本框 14"/>
          <p:cNvSpPr txBox="1"/>
          <p:nvPr/>
        </p:nvSpPr>
        <p:spPr>
          <a:xfrm>
            <a:off x="8586396" y="408421"/>
            <a:ext cx="1959267" cy="769441"/>
          </a:xfrm>
          <a:prstGeom prst="rect">
            <a:avLst/>
          </a:prstGeom>
          <a:noFill/>
        </p:spPr>
        <p:txBody>
          <a:bodyPr wrap="square" rtlCol="0">
            <a:spAutoFit/>
          </a:bodyPr>
          <a:lstStyle/>
          <a:p>
            <a:pPr algn="dist"/>
            <a:r>
              <a:rPr lang="en-US" altLang="zh-CN" sz="4400" dirty="0">
                <a:solidFill>
                  <a:srgbClr val="386D52"/>
                </a:solidFill>
                <a:cs typeface="+mn-ea"/>
                <a:sym typeface="+mn-lt"/>
              </a:rPr>
              <a:t>LOGO</a:t>
            </a:r>
            <a:endParaRPr lang="zh-CN" altLang="en-US" sz="4400" dirty="0">
              <a:solidFill>
                <a:srgbClr val="386D52"/>
              </a:solidFill>
              <a:cs typeface="+mn-ea"/>
              <a:sym typeface="+mn-lt"/>
            </a:endParaRPr>
          </a:p>
        </p:txBody>
      </p:sp>
      <p:grpSp>
        <p:nvGrpSpPr>
          <p:cNvPr id="19" name="组合 18"/>
          <p:cNvGrpSpPr/>
          <p:nvPr/>
        </p:nvGrpSpPr>
        <p:grpSpPr>
          <a:xfrm>
            <a:off x="6215663" y="1757027"/>
            <a:ext cx="4681314" cy="4522139"/>
            <a:chOff x="1188345" y="1289995"/>
            <a:chExt cx="5220476" cy="5258806"/>
          </a:xfrm>
        </p:grpSpPr>
        <p:pic>
          <p:nvPicPr>
            <p:cNvPr id="18" name="图片 17"/>
            <p:cNvPicPr>
              <a:picLocks noChangeAspect="1"/>
            </p:cNvPicPr>
            <p:nvPr/>
          </p:nvPicPr>
          <p:blipFill>
            <a:blip r:embed="rId2" cstate="screen"/>
            <a:stretch>
              <a:fillRect/>
            </a:stretch>
          </p:blipFill>
          <p:spPr>
            <a:xfrm>
              <a:off x="1188345" y="1328325"/>
              <a:ext cx="5220476" cy="5220476"/>
            </a:xfrm>
            <a:prstGeom prst="rect">
              <a:avLst/>
            </a:prstGeom>
          </p:spPr>
        </p:pic>
        <p:pic>
          <p:nvPicPr>
            <p:cNvPr id="9" name="图片 8"/>
            <p:cNvPicPr>
              <a:picLocks noChangeAspect="1"/>
            </p:cNvPicPr>
            <p:nvPr/>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802565" y="1289995"/>
              <a:ext cx="4606256" cy="4606256"/>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screen"/>
          <a:stretch>
            <a:fillRect/>
          </a:stretch>
        </p:blipFill>
        <p:spPr>
          <a:xfrm>
            <a:off x="2284123" y="169376"/>
            <a:ext cx="7541668" cy="7232134"/>
          </a:xfrm>
          <a:prstGeom prst="rect">
            <a:avLst/>
          </a:prstGeom>
        </p:spPr>
      </p:pic>
      <p:grpSp>
        <p:nvGrpSpPr>
          <p:cNvPr id="10" name="组合 9"/>
          <p:cNvGrpSpPr/>
          <p:nvPr/>
        </p:nvGrpSpPr>
        <p:grpSpPr>
          <a:xfrm>
            <a:off x="943707" y="433754"/>
            <a:ext cx="10304585" cy="5990492"/>
            <a:chOff x="820615" y="433754"/>
            <a:chExt cx="10304585" cy="5990492"/>
          </a:xfrm>
        </p:grpSpPr>
        <p:sp>
          <p:nvSpPr>
            <p:cNvPr id="11" name="矩形 10"/>
            <p:cNvSpPr/>
            <p:nvPr/>
          </p:nvSpPr>
          <p:spPr>
            <a:xfrm>
              <a:off x="820615" y="762000"/>
              <a:ext cx="10304585" cy="5662246"/>
            </a:xfrm>
            <a:prstGeom prst="rect">
              <a:avLst/>
            </a:prstGeom>
            <a:noFill/>
            <a:ln w="28575">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8499230" y="433754"/>
              <a:ext cx="1887416" cy="797169"/>
            </a:xfrm>
            <a:prstGeom prst="rect">
              <a:avLst/>
            </a:prstGeom>
            <a:solidFill>
              <a:srgbClr val="F4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3" name="图片 12"/>
          <p:cNvPicPr>
            <a:picLocks noChangeAspect="1"/>
          </p:cNvPicPr>
          <p:nvPr/>
        </p:nvPicPr>
        <p:blipFill rotWithShape="1">
          <a:blip r:embed="rId2" cstate="screen"/>
          <a:srcRect l="84062" t="76287"/>
          <a:stretch>
            <a:fillRect/>
          </a:stretch>
        </p:blipFill>
        <p:spPr>
          <a:xfrm flipH="1" flipV="1">
            <a:off x="0" y="0"/>
            <a:ext cx="2917536" cy="2355724"/>
          </a:xfrm>
          <a:prstGeom prst="rect">
            <a:avLst/>
          </a:prstGeom>
        </p:spPr>
      </p:pic>
      <p:sp>
        <p:nvSpPr>
          <p:cNvPr id="15" name="文本框 14"/>
          <p:cNvSpPr txBox="1"/>
          <p:nvPr/>
        </p:nvSpPr>
        <p:spPr>
          <a:xfrm>
            <a:off x="8586396" y="408421"/>
            <a:ext cx="1959267" cy="769441"/>
          </a:xfrm>
          <a:prstGeom prst="rect">
            <a:avLst/>
          </a:prstGeom>
          <a:noFill/>
        </p:spPr>
        <p:txBody>
          <a:bodyPr wrap="square" rtlCol="0">
            <a:spAutoFit/>
          </a:bodyPr>
          <a:lstStyle/>
          <a:p>
            <a:pPr algn="dist"/>
            <a:r>
              <a:rPr lang="en-US" altLang="zh-CN" sz="4400" dirty="0">
                <a:solidFill>
                  <a:srgbClr val="386D52"/>
                </a:solidFill>
                <a:cs typeface="+mn-ea"/>
                <a:sym typeface="+mn-lt"/>
              </a:rPr>
              <a:t>LOGO</a:t>
            </a:r>
            <a:endParaRPr lang="zh-CN" altLang="en-US" sz="4400" dirty="0">
              <a:solidFill>
                <a:srgbClr val="386D52"/>
              </a:solidFill>
              <a:cs typeface="+mn-ea"/>
              <a:sym typeface="+mn-lt"/>
            </a:endParaRPr>
          </a:p>
        </p:txBody>
      </p:sp>
      <p:sp>
        <p:nvSpPr>
          <p:cNvPr id="16" name="TextBox 2250"/>
          <p:cNvSpPr txBox="1"/>
          <p:nvPr/>
        </p:nvSpPr>
        <p:spPr>
          <a:xfrm>
            <a:off x="3531235" y="2308225"/>
            <a:ext cx="5055235" cy="2954655"/>
          </a:xfrm>
          <a:prstGeom prst="rect">
            <a:avLst/>
          </a:prstGeom>
          <a:noFill/>
        </p:spPr>
        <p:txBody>
          <a:bodyPr wrap="square" lIns="0" tIns="0" rIns="0" bIns="0" rtlCol="0">
            <a:spAutoFit/>
          </a:bodyPr>
          <a:lstStyle/>
          <a:p>
            <a:pPr algn="l"/>
            <a:r>
              <a:rPr sz="2400" dirty="0">
                <a:solidFill>
                  <a:schemeClr val="bg2">
                    <a:lumMod val="25000"/>
                  </a:schemeClr>
                </a:solidFill>
                <a:ea typeface="Microsoft YaHei" panose="020B0503020204020204" pitchFamily="34" charset="-122"/>
                <a:cs typeface="Microsoft YaHei" panose="020B0503020204020204" pitchFamily="34" charset="-122"/>
                <a:sym typeface="+mn-lt"/>
              </a:rPr>
              <a:t>我们见了客户做市场调研，要声明说：“我正在做保险，正在练习的过程中，我还是个新人，所以我需要您的帮助，请您帮助我。我今天过来没有别的意思，不会强迫您买保险，只想了解一下您对保险的看法。”我们上个专题做了很详细的说明，我今天不过多地去讲。</a:t>
            </a:r>
            <a:endParaRPr sz="2400" dirty="0">
              <a:solidFill>
                <a:schemeClr val="bg2">
                  <a:lumMod val="25000"/>
                </a:schemeClr>
              </a:solidFill>
              <a:ea typeface="Microsoft YaHei" panose="020B0503020204020204" pitchFamily="34" charset="-122"/>
              <a:cs typeface="Microsoft YaHei" panose="020B0503020204020204" pitchFamily="34" charset="-122"/>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screen"/>
          <a:srcRect l="9424" t="3327" r="12604" b="3327"/>
          <a:stretch>
            <a:fillRect/>
          </a:stretch>
        </p:blipFill>
        <p:spPr>
          <a:xfrm>
            <a:off x="2352522" y="228600"/>
            <a:ext cx="9506257" cy="6400800"/>
          </a:xfrm>
          <a:prstGeom prst="rect">
            <a:avLst/>
          </a:prstGeom>
        </p:spPr>
      </p:pic>
      <p:pic>
        <p:nvPicPr>
          <p:cNvPr id="6" name="图片 5"/>
          <p:cNvPicPr>
            <a:picLocks noChangeAspect="1"/>
          </p:cNvPicPr>
          <p:nvPr/>
        </p:nvPicPr>
        <p:blipFill rotWithShape="1">
          <a:blip r:embed="rId2" cstate="screen"/>
          <a:srcRect r="67917"/>
          <a:stretch>
            <a:fillRect/>
          </a:stretch>
        </p:blipFill>
        <p:spPr>
          <a:xfrm>
            <a:off x="0" y="403"/>
            <a:ext cx="3911600" cy="6857194"/>
          </a:xfrm>
          <a:prstGeom prst="rect">
            <a:avLst/>
          </a:prstGeom>
        </p:spPr>
      </p:pic>
      <p:sp>
        <p:nvSpPr>
          <p:cNvPr id="9" name="文本框 8"/>
          <p:cNvSpPr txBox="1"/>
          <p:nvPr/>
        </p:nvSpPr>
        <p:spPr>
          <a:xfrm>
            <a:off x="5973247" y="1647112"/>
            <a:ext cx="4288353" cy="1323439"/>
          </a:xfrm>
          <a:prstGeom prst="rect">
            <a:avLst/>
          </a:prstGeom>
          <a:noFill/>
        </p:spPr>
        <p:txBody>
          <a:bodyPr wrap="none" rtlCol="0">
            <a:spAutoFit/>
          </a:bodyPr>
          <a:lstStyle/>
          <a:p>
            <a:r>
              <a:rPr lang="zh-CN" altLang="en-US" sz="8000" dirty="0" smtClean="0">
                <a:solidFill>
                  <a:srgbClr val="386D52"/>
                </a:solidFill>
                <a:cs typeface="+mn-ea"/>
                <a:sym typeface="+mn-lt"/>
              </a:rPr>
              <a:t>谢谢观看</a:t>
            </a:r>
            <a:endParaRPr lang="zh-CN" altLang="en-US" sz="8000" dirty="0">
              <a:solidFill>
                <a:srgbClr val="386D52"/>
              </a:solidFill>
              <a:cs typeface="+mn-ea"/>
              <a:sym typeface="+mn-lt"/>
            </a:endParaRPr>
          </a:p>
        </p:txBody>
      </p:sp>
      <p:sp>
        <p:nvSpPr>
          <p:cNvPr id="10" name="文本框 9"/>
          <p:cNvSpPr txBox="1"/>
          <p:nvPr/>
        </p:nvSpPr>
        <p:spPr>
          <a:xfrm>
            <a:off x="8977206" y="0"/>
            <a:ext cx="1959267" cy="769441"/>
          </a:xfrm>
          <a:prstGeom prst="rect">
            <a:avLst/>
          </a:prstGeom>
          <a:noFill/>
        </p:spPr>
        <p:txBody>
          <a:bodyPr wrap="square" rtlCol="0">
            <a:spAutoFit/>
          </a:bodyPr>
          <a:lstStyle/>
          <a:p>
            <a:pPr algn="dist"/>
            <a:r>
              <a:rPr lang="en-US" altLang="zh-CN" sz="4400" dirty="0">
                <a:solidFill>
                  <a:srgbClr val="386D52"/>
                </a:solidFill>
                <a:cs typeface="+mn-ea"/>
                <a:sym typeface="+mn-lt"/>
              </a:rPr>
              <a:t>LOGO</a:t>
            </a:r>
            <a:endParaRPr lang="zh-CN" altLang="en-US" sz="4400" dirty="0">
              <a:solidFill>
                <a:srgbClr val="386D52"/>
              </a:solidFill>
              <a:cs typeface="+mn-ea"/>
              <a:sym typeface="+mn-lt"/>
            </a:endParaRPr>
          </a:p>
        </p:txBody>
      </p:sp>
      <p:cxnSp>
        <p:nvCxnSpPr>
          <p:cNvPr id="18" name="直接连接符 17"/>
          <p:cNvCxnSpPr/>
          <p:nvPr/>
        </p:nvCxnSpPr>
        <p:spPr>
          <a:xfrm>
            <a:off x="4978400" y="3009167"/>
            <a:ext cx="5791200"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350397" y="3032325"/>
            <a:ext cx="5047206" cy="400110"/>
          </a:xfrm>
          <a:prstGeom prst="rect">
            <a:avLst/>
          </a:prstGeom>
          <a:noFill/>
        </p:spPr>
        <p:txBody>
          <a:bodyPr wrap="square" rtlCol="0">
            <a:spAutoFit/>
          </a:bodyPr>
          <a:lstStyle/>
          <a:p>
            <a:pPr algn="dist"/>
            <a:r>
              <a:rPr lang="en-US" altLang="zh-CN" sz="2000" dirty="0">
                <a:solidFill>
                  <a:srgbClr val="386D52"/>
                </a:solidFill>
                <a:cs typeface="+mn-ea"/>
                <a:sym typeface="+mn-lt"/>
              </a:rPr>
              <a:t>GRADUATION THESIS DEFENSE</a:t>
            </a:r>
            <a:endParaRPr lang="zh-CN" altLang="en-US" sz="2000" dirty="0">
              <a:solidFill>
                <a:srgbClr val="386D52"/>
              </a:solidFill>
              <a:cs typeface="+mn-ea"/>
              <a:sym typeface="+mn-lt"/>
            </a:endParaRPr>
          </a:p>
        </p:txBody>
      </p:sp>
      <p:pic>
        <p:nvPicPr>
          <p:cNvPr id="21" name="图片 20"/>
          <p:cNvPicPr>
            <a:picLocks noChangeAspect="1"/>
          </p:cNvPicPr>
          <p:nvPr/>
        </p:nvPicPr>
        <p:blipFill rotWithShape="1">
          <a:blip r:embed="rId3" cstate="screen"/>
          <a:srcRect l="84062" t="76287"/>
          <a:stretch>
            <a:fillRect/>
          </a:stretch>
        </p:blipFill>
        <p:spPr>
          <a:xfrm>
            <a:off x="10261600" y="5218827"/>
            <a:ext cx="1943100" cy="16260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42" presetClass="entr" presetSubtype="0"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5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19910" y="510221"/>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152153" y="507281"/>
            <a:ext cx="1723549" cy="707886"/>
          </a:xfrm>
          <a:prstGeom prst="rect">
            <a:avLst/>
          </a:prstGeom>
          <a:noFill/>
        </p:spPr>
        <p:txBody>
          <a:bodyPr wrap="none" rtlCol="0">
            <a:spAutoFit/>
          </a:bodyPr>
          <a:lstStyle/>
          <a:p>
            <a:r>
              <a:rPr lang="zh-CN" altLang="en-US" sz="4000" b="1" dirty="0">
                <a:solidFill>
                  <a:schemeClr val="bg1"/>
                </a:solidFill>
                <a:cs typeface="+mn-ea"/>
                <a:sym typeface="+mn-lt"/>
              </a:rPr>
              <a:t>第一篇</a:t>
            </a:r>
            <a:endParaRPr lang="zh-CN" altLang="en-US" sz="4000" b="1" dirty="0">
              <a:solidFill>
                <a:schemeClr val="bg1"/>
              </a:solidFill>
              <a:cs typeface="+mn-ea"/>
              <a:sym typeface="+mn-lt"/>
            </a:endParaRPr>
          </a:p>
        </p:txBody>
      </p:sp>
      <p:sp>
        <p:nvSpPr>
          <p:cNvPr id="14" name="矩形 13"/>
          <p:cNvSpPr/>
          <p:nvPr/>
        </p:nvSpPr>
        <p:spPr>
          <a:xfrm>
            <a:off x="3911626" y="2147163"/>
            <a:ext cx="5883275" cy="706755"/>
          </a:xfrm>
          <a:prstGeom prst="rect">
            <a:avLst/>
          </a:prstGeom>
        </p:spPr>
        <p:txBody>
          <a:bodyPr wrap="none">
            <a:spAutoFit/>
          </a:bodyPr>
          <a:lstStyle/>
          <a:p>
            <a:pPr algn="l"/>
            <a:r>
              <a:rPr lang="zh-CN" altLang="en-US" sz="2000" b="1" dirty="0">
                <a:solidFill>
                  <a:srgbClr val="386D52"/>
                </a:solidFill>
                <a:cs typeface="+mn-ea"/>
                <a:sym typeface="+mn-lt"/>
              </a:rPr>
              <a:t>一是参加考前培训时的面试(在主管甑选的基础上，</a:t>
            </a:r>
            <a:endParaRPr lang="zh-CN" altLang="en-US" sz="2000" b="1" dirty="0">
              <a:solidFill>
                <a:srgbClr val="386D52"/>
              </a:solidFill>
              <a:cs typeface="+mn-ea"/>
              <a:sym typeface="+mn-lt"/>
            </a:endParaRPr>
          </a:p>
          <a:p>
            <a:pPr algn="l"/>
            <a:r>
              <a:rPr lang="zh-CN" altLang="en-US" sz="2000" b="1" dirty="0">
                <a:solidFill>
                  <a:srgbClr val="386D52"/>
                </a:solidFill>
                <a:cs typeface="+mn-ea"/>
                <a:sym typeface="+mn-lt"/>
              </a:rPr>
              <a:t>公司进行再次筛选);</a:t>
            </a:r>
            <a:endParaRPr lang="zh-CN" altLang="en-US" sz="2000" b="1" dirty="0">
              <a:solidFill>
                <a:srgbClr val="386D52"/>
              </a:solidFill>
              <a:cs typeface="+mn-ea"/>
              <a:sym typeface="+mn-lt"/>
            </a:endParaRPr>
          </a:p>
        </p:txBody>
      </p:sp>
      <p:cxnSp>
        <p:nvCxnSpPr>
          <p:cNvPr id="15" name="直接连接符 14"/>
          <p:cNvCxnSpPr/>
          <p:nvPr/>
        </p:nvCxnSpPr>
        <p:spPr>
          <a:xfrm>
            <a:off x="4334269" y="3131087"/>
            <a:ext cx="4695952"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
        <p:nvSpPr>
          <p:cNvPr id="17" name="文本框 16"/>
          <p:cNvSpPr txBox="1"/>
          <p:nvPr/>
        </p:nvSpPr>
        <p:spPr>
          <a:xfrm>
            <a:off x="4334510" y="3238500"/>
            <a:ext cx="4695825" cy="1477010"/>
          </a:xfrm>
          <a:prstGeom prst="rect">
            <a:avLst/>
          </a:prstGeom>
          <a:noFill/>
        </p:spPr>
        <p:txBody>
          <a:bodyPr wrap="square" lIns="0" tIns="0" rIns="0" bIns="0" rtlCol="0">
            <a:spAutoFit/>
          </a:bodyPr>
          <a:lstStyle/>
          <a:p>
            <a:pPr marL="342900" indent="-342900">
              <a:buClr>
                <a:srgbClr val="386D52"/>
              </a:buClr>
              <a:buFont typeface="Wingdings" panose="05000000000000000000" pitchFamily="2" charset="2"/>
              <a:buChar char="ü"/>
            </a:pPr>
            <a:r>
              <a:rPr lang="zh-CN" altLang="en-US" sz="2400" dirty="0">
                <a:solidFill>
                  <a:schemeClr val="bg2">
                    <a:lumMod val="25000"/>
                  </a:schemeClr>
                </a:solidFill>
                <a:cs typeface="+mn-ea"/>
                <a:sym typeface="+mn-lt"/>
              </a:rPr>
              <a:t>二是过关后签订代理合同时的面谈(简要介绍公司及行业、新人待遇、管理要求、客户来源等，并要求新人填写客户50或100表);</a:t>
            </a:r>
            <a:endParaRPr lang="zh-CN" altLang="en-US" sz="2400" dirty="0">
              <a:solidFill>
                <a:schemeClr val="bg2">
                  <a:lumMod val="25000"/>
                </a:schemeClr>
              </a:solidFill>
              <a:cs typeface="+mn-ea"/>
              <a:sym typeface="+mn-lt"/>
            </a:endParaRPr>
          </a:p>
        </p:txBody>
      </p:sp>
      <p:pic>
        <p:nvPicPr>
          <p:cNvPr id="8" name="图片 7" descr="万一网"/>
          <p:cNvPicPr>
            <a:picLocks noChangeAspect="1"/>
          </p:cNvPicPr>
          <p:nvPr userDrawn="1"/>
        </p:nvPicPr>
        <p:blipFill>
          <a:blip r:embed="rId4"/>
          <a:stretch>
            <a:fillRect/>
          </a:stretch>
        </p:blipFill>
        <p:spPr>
          <a:xfrm>
            <a:off x="0" y="6090285"/>
            <a:ext cx="1566545" cy="767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 presetClass="entr" presetSubtype="4" fill="hold" grpId="0" nodeType="afterEffect" p14:presetBounceEnd="55000">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14:bounceEnd="55000">
                                          <p:cBhvr additive="base">
                                            <p:cTn id="41" dur="1200" fill="hold"/>
                                            <p:tgtEl>
                                              <p:spTgt spid="17"/>
                                            </p:tgtEl>
                                            <p:attrNameLst>
                                              <p:attrName>ppt_x</p:attrName>
                                            </p:attrNameLst>
                                          </p:cBhvr>
                                          <p:tavLst>
                                            <p:tav tm="0">
                                              <p:val>
                                                <p:strVal val="#ppt_x"/>
                                              </p:val>
                                            </p:tav>
                                            <p:tav tm="100000">
                                              <p:val>
                                                <p:strVal val="#ppt_x"/>
                                              </p:val>
                                            </p:tav>
                                          </p:tavLst>
                                        </p:anim>
                                        <p:anim calcmode="lin" valueType="num" p14:bounceEnd="55000">
                                          <p:cBhvr additive="base">
                                            <p:cTn id="42" dur="1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200" fill="hold"/>
                                            <p:tgtEl>
                                              <p:spTgt spid="17"/>
                                            </p:tgtEl>
                                            <p:attrNameLst>
                                              <p:attrName>ppt_x</p:attrName>
                                            </p:attrNameLst>
                                          </p:cBhvr>
                                          <p:tavLst>
                                            <p:tav tm="0">
                                              <p:val>
                                                <p:strVal val="#ppt_x"/>
                                              </p:val>
                                            </p:tav>
                                            <p:tav tm="100000">
                                              <p:val>
                                                <p:strVal val="#ppt_x"/>
                                              </p:val>
                                            </p:tav>
                                          </p:tavLst>
                                        </p:anim>
                                        <p:anim calcmode="lin" valueType="num">
                                          <p:cBhvr additive="base">
                                            <p:cTn id="42" dur="1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70852" y="3516015"/>
            <a:ext cx="4110524" cy="2902847"/>
          </a:xfrm>
          <a:prstGeom prst="rect">
            <a:avLst/>
          </a:prstGeom>
        </p:spPr>
      </p:pic>
      <p:pic>
        <p:nvPicPr>
          <p:cNvPr id="18" name="图片 17"/>
          <p:cNvPicPr>
            <a:picLocks noChangeAspect="1"/>
          </p:cNvPicPr>
          <p:nvPr/>
        </p:nvPicPr>
        <p:blipFill>
          <a:blip r:embed="rId1" cstate="screen"/>
          <a:stretch>
            <a:fillRect/>
          </a:stretch>
        </p:blipFill>
        <p:spPr>
          <a:xfrm>
            <a:off x="1927954" y="2518896"/>
            <a:ext cx="4110524" cy="2902847"/>
          </a:xfrm>
          <a:prstGeom prst="rect">
            <a:avLst/>
          </a:prstGeom>
        </p:spPr>
      </p:pic>
      <p:pic>
        <p:nvPicPr>
          <p:cNvPr id="19" name="图片 18"/>
          <p:cNvPicPr>
            <a:picLocks noChangeAspect="1"/>
          </p:cNvPicPr>
          <p:nvPr/>
        </p:nvPicPr>
        <p:blipFill>
          <a:blip r:embed="rId1" cstate="screen"/>
          <a:stretch>
            <a:fillRect/>
          </a:stretch>
        </p:blipFill>
        <p:spPr>
          <a:xfrm>
            <a:off x="3926760" y="3550575"/>
            <a:ext cx="4110524" cy="2902847"/>
          </a:xfrm>
          <a:prstGeom prst="rect">
            <a:avLst/>
          </a:prstGeom>
        </p:spPr>
      </p:pic>
      <p:pic>
        <p:nvPicPr>
          <p:cNvPr id="20" name="图片 19"/>
          <p:cNvPicPr>
            <a:picLocks noChangeAspect="1"/>
          </p:cNvPicPr>
          <p:nvPr/>
        </p:nvPicPr>
        <p:blipFill>
          <a:blip r:embed="rId1" cstate="screen"/>
          <a:stretch>
            <a:fillRect/>
          </a:stretch>
        </p:blipFill>
        <p:spPr>
          <a:xfrm>
            <a:off x="5925566" y="2588016"/>
            <a:ext cx="4110524" cy="2902847"/>
          </a:xfrm>
          <a:prstGeom prst="rect">
            <a:avLst/>
          </a:prstGeom>
        </p:spPr>
      </p:pic>
      <p:pic>
        <p:nvPicPr>
          <p:cNvPr id="21" name="图片 20"/>
          <p:cNvPicPr>
            <a:picLocks noChangeAspect="1"/>
          </p:cNvPicPr>
          <p:nvPr/>
        </p:nvPicPr>
        <p:blipFill>
          <a:blip r:embed="rId1" cstate="screen"/>
          <a:stretch>
            <a:fillRect/>
          </a:stretch>
        </p:blipFill>
        <p:spPr>
          <a:xfrm>
            <a:off x="7924373" y="3550575"/>
            <a:ext cx="4110524" cy="2902847"/>
          </a:xfrm>
          <a:prstGeom prst="rect">
            <a:avLst/>
          </a:prstGeom>
        </p:spPr>
      </p:pic>
      <p:sp>
        <p:nvSpPr>
          <p:cNvPr id="45" name="TextBox 41"/>
          <p:cNvSpPr txBox="1"/>
          <p:nvPr/>
        </p:nvSpPr>
        <p:spPr>
          <a:xfrm>
            <a:off x="1805355" y="1750312"/>
            <a:ext cx="8768861" cy="768985"/>
          </a:xfrm>
          <a:prstGeom prst="rect">
            <a:avLst/>
          </a:prstGeom>
          <a:noFill/>
        </p:spPr>
        <p:txBody>
          <a:bodyPr wrap="square" lIns="0" tIns="0" rIns="0" bIns="0" rtlCol="0">
            <a:spAutoFit/>
          </a:bodyPr>
          <a:lstStyle/>
          <a:p>
            <a:pPr algn="just">
              <a:lnSpc>
                <a:spcPts val="3000"/>
              </a:lnSpc>
              <a:spcBef>
                <a:spcPts val="1800"/>
              </a:spcBef>
            </a:pPr>
            <a:r>
              <a:rPr lang="zh-CN" altLang="en-US" sz="2000" dirty="0">
                <a:solidFill>
                  <a:schemeClr val="bg2">
                    <a:lumMod val="25000"/>
                  </a:schemeClr>
                </a:solidFill>
                <a:cs typeface="+mn-ea"/>
                <a:sym typeface="+mn-lt"/>
              </a:rPr>
              <a:t>三是师傅或主管陪同拜访开第一张保单(让新人模仿学习客户筛选、宣传、讲解、促成及销售流程等，增强开口讲保险的信心);</a:t>
            </a:r>
            <a:endParaRPr lang="zh-CN" altLang="en-US" sz="2000" dirty="0">
              <a:solidFill>
                <a:schemeClr val="bg2">
                  <a:lumMod val="25000"/>
                </a:schemeClr>
              </a:solidFill>
              <a:cs typeface="+mn-ea"/>
              <a:sym typeface="+mn-lt"/>
            </a:endParaRPr>
          </a:p>
        </p:txBody>
      </p:sp>
      <p:pic>
        <p:nvPicPr>
          <p:cNvPr id="8" name="图片 7" descr="万一网"/>
          <p:cNvPicPr>
            <a:picLocks noChangeAspect="1"/>
          </p:cNvPicPr>
          <p:nvPr userDrawn="1"/>
        </p:nvPicPr>
        <p:blipFill>
          <a:blip r:embed="rId2"/>
          <a:stretch>
            <a:fillRect/>
          </a:stretch>
        </p:blipFill>
        <p:spPr>
          <a:xfrm>
            <a:off x="0" y="6090285"/>
            <a:ext cx="1566545" cy="7677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500"/>
                                        <p:tgtEl>
                                          <p:spTgt spid="45"/>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style.rotation</p:attrName>
                                        </p:attrNameLst>
                                      </p:cBhvr>
                                      <p:tavLst>
                                        <p:tav tm="0">
                                          <p:val>
                                            <p:fltVal val="90"/>
                                          </p:val>
                                        </p:tav>
                                        <p:tav tm="100000">
                                          <p:val>
                                            <p:fltVal val="0"/>
                                          </p:val>
                                        </p:tav>
                                      </p:tavLst>
                                    </p:anim>
                                    <p:animEffect transition="in" filter="fade">
                                      <p:cBhvr>
                                        <p:cTn id="19" dur="1000"/>
                                        <p:tgtEl>
                                          <p:spTgt spid="18"/>
                                        </p:tgtEl>
                                      </p:cBhvr>
                                    </p:animEffect>
                                  </p:childTnLst>
                                </p:cTn>
                              </p:par>
                              <p:par>
                                <p:cTn id="20" presetID="3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par>
                                <p:cTn id="32" presetID="3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screen"/>
          <a:stretch>
            <a:fillRect/>
          </a:stretch>
        </p:blipFill>
        <p:spPr>
          <a:xfrm>
            <a:off x="5641845" y="1086184"/>
            <a:ext cx="5657052" cy="3995004"/>
          </a:xfrm>
          <a:prstGeom prst="rect">
            <a:avLst/>
          </a:prstGeom>
        </p:spPr>
      </p:pic>
      <p:pic>
        <p:nvPicPr>
          <p:cNvPr id="3" name="图片 2"/>
          <p:cNvPicPr>
            <a:picLocks noChangeAspect="1"/>
          </p:cNvPicPr>
          <p:nvPr/>
        </p:nvPicPr>
        <p:blipFill>
          <a:blip r:embed="rId1" cstate="screen"/>
          <a:stretch>
            <a:fillRect/>
          </a:stretch>
        </p:blipFill>
        <p:spPr>
          <a:xfrm>
            <a:off x="1072355" y="1041323"/>
            <a:ext cx="5657052" cy="3995004"/>
          </a:xfrm>
          <a:prstGeom prst="rect">
            <a:avLst/>
          </a:prstGeom>
        </p:spPr>
      </p:pic>
      <p:sp>
        <p:nvSpPr>
          <p:cNvPr id="11" name="TextBox 41"/>
          <p:cNvSpPr txBox="1"/>
          <p:nvPr/>
        </p:nvSpPr>
        <p:spPr>
          <a:xfrm>
            <a:off x="1661593" y="4723317"/>
            <a:ext cx="9123638" cy="717550"/>
          </a:xfrm>
          <a:prstGeom prst="rect">
            <a:avLst/>
          </a:prstGeom>
          <a:noFill/>
        </p:spPr>
        <p:txBody>
          <a:bodyPr wrap="square" lIns="0" tIns="0" rIns="0" bIns="0" rtlCol="0">
            <a:spAutoFit/>
          </a:bodyPr>
          <a:lstStyle/>
          <a:p>
            <a:pPr algn="just">
              <a:lnSpc>
                <a:spcPts val="2800"/>
              </a:lnSpc>
            </a:pPr>
            <a:r>
              <a:rPr lang="zh-CN" altLang="en-US" dirty="0">
                <a:solidFill>
                  <a:schemeClr val="bg2">
                    <a:lumMod val="25000"/>
                  </a:schemeClr>
                </a:solidFill>
                <a:cs typeface="+mn-ea"/>
                <a:sym typeface="+mn-lt"/>
              </a:rPr>
              <a:t>六是新人第一次晋升业务主任时要由个险部经理或主管面谈(再次宣讲基本法中的新人津贴政策、通过潜力新人奖作晋升主管规划等)。</a:t>
            </a:r>
            <a:endParaRPr lang="zh-CN" altLang="en-US" dirty="0">
              <a:solidFill>
                <a:schemeClr val="bg2">
                  <a:lumMod val="25000"/>
                </a:schemeClr>
              </a:solidFill>
              <a:cs typeface="+mn-ea"/>
              <a:sym typeface="+mn-lt"/>
            </a:endParaRPr>
          </a:p>
        </p:txBody>
      </p:sp>
      <p:sp>
        <p:nvSpPr>
          <p:cNvPr id="27" name="TextBox 29"/>
          <p:cNvSpPr txBox="1"/>
          <p:nvPr/>
        </p:nvSpPr>
        <p:spPr>
          <a:xfrm>
            <a:off x="2034073" y="2968324"/>
            <a:ext cx="3607772" cy="1000125"/>
          </a:xfrm>
          <a:prstGeom prst="rect">
            <a:avLst/>
          </a:prstGeom>
          <a:noFill/>
        </p:spPr>
        <p:txBody>
          <a:bodyPr wrap="square" lIns="0" tIns="0" rIns="0" bIns="0" rtlCol="0">
            <a:spAutoFit/>
          </a:bodyPr>
          <a:lstStyle/>
          <a:p>
            <a:pPr algn="ctr">
              <a:lnSpc>
                <a:spcPts val="2600"/>
              </a:lnSpc>
            </a:pPr>
            <a:r>
              <a:rPr lang="zh-CN" altLang="en-US" dirty="0">
                <a:solidFill>
                  <a:schemeClr val="bg2">
                    <a:lumMod val="25000"/>
                  </a:schemeClr>
                </a:solidFill>
                <a:cs typeface="+mn-ea"/>
                <a:sym typeface="+mn-lt"/>
              </a:rPr>
              <a:t>四是师傅陪同新人一起回公司递交第一张保单资料(熟悉整个业务操作流程);</a:t>
            </a:r>
            <a:endParaRPr lang="zh-CN" altLang="en-US" dirty="0">
              <a:solidFill>
                <a:schemeClr val="bg2">
                  <a:lumMod val="25000"/>
                </a:schemeClr>
              </a:solidFill>
              <a:cs typeface="+mn-ea"/>
              <a:sym typeface="+mn-lt"/>
            </a:endParaRPr>
          </a:p>
        </p:txBody>
      </p:sp>
      <p:sp>
        <p:nvSpPr>
          <p:cNvPr id="32" name="TextBox 29"/>
          <p:cNvSpPr txBox="1"/>
          <p:nvPr/>
        </p:nvSpPr>
        <p:spPr>
          <a:xfrm>
            <a:off x="6521450" y="2474595"/>
            <a:ext cx="3814445" cy="1666875"/>
          </a:xfrm>
          <a:prstGeom prst="rect">
            <a:avLst/>
          </a:prstGeom>
          <a:noFill/>
        </p:spPr>
        <p:txBody>
          <a:bodyPr wrap="square" lIns="0" tIns="0" rIns="0" bIns="0" rtlCol="0">
            <a:spAutoFit/>
          </a:bodyPr>
          <a:lstStyle/>
          <a:p>
            <a:pPr algn="l">
              <a:lnSpc>
                <a:spcPts val="2600"/>
              </a:lnSpc>
            </a:pPr>
            <a:r>
              <a:rPr lang="zh-CN" altLang="en-US" dirty="0">
                <a:solidFill>
                  <a:schemeClr val="bg2">
                    <a:lumMod val="25000"/>
                  </a:schemeClr>
                </a:solidFill>
                <a:cs typeface="+mn-ea"/>
                <a:sym typeface="+mn-lt"/>
              </a:rPr>
              <a:t>五是新人第一次领到佣金时由个险部经理或主管面谈(明白新人的利益项目、为何领这么多、领到更多的方法与路径、再次宣讲新人津贴政策等，调动新人向更高的目标迈进);</a:t>
            </a:r>
            <a:endParaRPr lang="zh-CN" altLang="en-US" dirty="0">
              <a:solidFill>
                <a:schemeClr val="bg2">
                  <a:lumMod val="25000"/>
                </a:schemeClr>
              </a:solidFill>
              <a:cs typeface="+mn-ea"/>
              <a:sym typeface="+mn-lt"/>
            </a:endParaRPr>
          </a:p>
        </p:txBody>
      </p:sp>
      <p:pic>
        <p:nvPicPr>
          <p:cNvPr id="8" name="图片 7" descr="万一网"/>
          <p:cNvPicPr>
            <a:picLocks noChangeAspect="1"/>
          </p:cNvPicPr>
          <p:nvPr userDrawn="1"/>
        </p:nvPicPr>
        <p:blipFill>
          <a:blip r:embed="rId2"/>
          <a:stretch>
            <a:fillRect/>
          </a:stretch>
        </p:blipFill>
        <p:spPr>
          <a:xfrm>
            <a:off x="0" y="6090285"/>
            <a:ext cx="1566545" cy="7677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2" presetClass="entr" presetSubtype="4" fill="hold" grpId="0" nodeType="withEffect">
                                  <p:stCondLst>
                                    <p:cond delay="0"/>
                                  </p:stCondLst>
                                  <p:iterate type="lt">
                                    <p:tmPct val="4000"/>
                                  </p:iterate>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up)">
                                      <p:cBhvr>
                                        <p:cTn id="13" dur="500"/>
                                        <p:tgtEl>
                                          <p:spTgt spid="27"/>
                                        </p:tgtEl>
                                      </p:cBhvr>
                                    </p:animEffect>
                                  </p:childTnLst>
                                </p:cTn>
                              </p:par>
                            </p:childTnLst>
                          </p:cTn>
                        </p:par>
                        <p:par>
                          <p:cTn id="14" fill="hold">
                            <p:stCondLst>
                              <p:cond delay="1179"/>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12" presetClass="entr" presetSubtype="4" fill="hold" grpId="0" nodeType="withEffect">
                                  <p:stCondLst>
                                    <p:cond delay="0"/>
                                  </p:stCondLst>
                                  <p:iterate type="lt">
                                    <p:tmPct val="4000"/>
                                  </p:iterate>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ppt_y</p:attrName>
                                        </p:attrNameLst>
                                      </p:cBhvr>
                                      <p:tavLst>
                                        <p:tav tm="0">
                                          <p:val>
                                            <p:strVal val="#ppt_y+#ppt_h*1.125000"/>
                                          </p:val>
                                        </p:tav>
                                        <p:tav tm="100000">
                                          <p:val>
                                            <p:strVal val="#ppt_y"/>
                                          </p:val>
                                        </p:tav>
                                      </p:tavLst>
                                    </p:anim>
                                    <p:animEffect transition="in" filter="wipe(up)">
                                      <p:cBhvr>
                                        <p:cTn id="23" dur="500"/>
                                        <p:tgtEl>
                                          <p:spTgt spid="32"/>
                                        </p:tgtEl>
                                      </p:cBhvr>
                                    </p:animEffect>
                                  </p:childTnLst>
                                </p:cTn>
                              </p:par>
                            </p:childTnLst>
                          </p:cTn>
                        </p:par>
                        <p:par>
                          <p:cTn id="24" fill="hold">
                            <p:stCondLst>
                              <p:cond delay="3219"/>
                            </p:stCondLst>
                            <p:childTnLst>
                              <p:par>
                                <p:cTn id="25" presetID="22" presetClass="entr" presetSubtype="1"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wipe(up)">
                                      <p:cBhvr>
                                        <p:cTn id="27" dur="3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5433868" y="1295115"/>
            <a:ext cx="1412050" cy="1412050"/>
          </a:xfrm>
          <a:prstGeom prst="rect">
            <a:avLst/>
          </a:prstGeom>
        </p:spPr>
      </p:pic>
      <p:pic>
        <p:nvPicPr>
          <p:cNvPr id="25" name="图片 24"/>
          <p:cNvPicPr>
            <a:picLocks noChangeAspect="1"/>
          </p:cNvPicPr>
          <p:nvPr/>
        </p:nvPicPr>
        <p:blipFill>
          <a:blip r:embed="rId1" cstate="screen"/>
          <a:stretch>
            <a:fillRect/>
          </a:stretch>
        </p:blipFill>
        <p:spPr>
          <a:xfrm flipV="1">
            <a:off x="5479833" y="2417928"/>
            <a:ext cx="1412050" cy="1412050"/>
          </a:xfrm>
          <a:prstGeom prst="rect">
            <a:avLst/>
          </a:prstGeom>
        </p:spPr>
      </p:pic>
      <p:pic>
        <p:nvPicPr>
          <p:cNvPr id="28" name="图片 27"/>
          <p:cNvPicPr>
            <a:picLocks noChangeAspect="1"/>
          </p:cNvPicPr>
          <p:nvPr/>
        </p:nvPicPr>
        <p:blipFill>
          <a:blip r:embed="rId1" cstate="screen"/>
          <a:stretch>
            <a:fillRect/>
          </a:stretch>
        </p:blipFill>
        <p:spPr>
          <a:xfrm>
            <a:off x="5479833" y="3728459"/>
            <a:ext cx="1412050" cy="1412050"/>
          </a:xfrm>
          <a:prstGeom prst="rect">
            <a:avLst/>
          </a:prstGeom>
        </p:spPr>
      </p:pic>
      <p:pic>
        <p:nvPicPr>
          <p:cNvPr id="29" name="图片 28"/>
          <p:cNvPicPr>
            <a:picLocks noChangeAspect="1"/>
          </p:cNvPicPr>
          <p:nvPr/>
        </p:nvPicPr>
        <p:blipFill>
          <a:blip r:embed="rId1" cstate="screen"/>
          <a:stretch>
            <a:fillRect/>
          </a:stretch>
        </p:blipFill>
        <p:spPr>
          <a:xfrm flipV="1">
            <a:off x="5525798" y="4851272"/>
            <a:ext cx="1412050" cy="1412050"/>
          </a:xfrm>
          <a:prstGeom prst="rect">
            <a:avLst/>
          </a:prstGeom>
        </p:spPr>
      </p:pic>
      <p:sp>
        <p:nvSpPr>
          <p:cNvPr id="2" name="标题 1"/>
          <p:cNvSpPr>
            <a:spLocks noGrp="1"/>
          </p:cNvSpPr>
          <p:nvPr>
            <p:ph type="title" idx="4294967295"/>
          </p:nvPr>
        </p:nvSpPr>
        <p:spPr>
          <a:xfrm>
            <a:off x="1395512" y="541502"/>
            <a:ext cx="3434396" cy="454960"/>
          </a:xfrm>
        </p:spPr>
        <p:txBody>
          <a:bodyPr>
            <a:noAutofit/>
          </a:bodyPr>
          <a:lstStyle/>
          <a:p>
            <a:pPr algn="dist"/>
            <a:r>
              <a:rPr lang="zh-CN" altLang="en-US" sz="2800" dirty="0">
                <a:solidFill>
                  <a:schemeClr val="bg1"/>
                </a:solidFill>
                <a:latin typeface="+mn-lt"/>
                <a:ea typeface="+mn-ea"/>
                <a:cs typeface="+mn-ea"/>
                <a:sym typeface="+mn-lt"/>
              </a:rPr>
              <a:t>理解沟通及具体操作</a:t>
            </a:r>
            <a:endParaRPr lang="zh-CN" altLang="en-US" sz="2800" dirty="0">
              <a:solidFill>
                <a:schemeClr val="bg1"/>
              </a:solidFill>
              <a:latin typeface="+mn-lt"/>
              <a:ea typeface="+mn-ea"/>
              <a:cs typeface="+mn-ea"/>
              <a:sym typeface="+mn-lt"/>
            </a:endParaRPr>
          </a:p>
        </p:txBody>
      </p:sp>
      <p:sp>
        <p:nvSpPr>
          <p:cNvPr id="74" name="TextBox 35"/>
          <p:cNvSpPr txBox="1"/>
          <p:nvPr/>
        </p:nvSpPr>
        <p:spPr>
          <a:xfrm>
            <a:off x="7201376" y="1747822"/>
            <a:ext cx="3642470" cy="3667760"/>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Microsoft YaHei Light" panose="020B0502040204020203" pitchFamily="34" charset="-122"/>
                <a:ea typeface="Microsoft YaHei Light" panose="020B0502040204020203" pitchFamily="34" charset="-122"/>
              </a:defRPr>
            </a:lvl1pPr>
          </a:lstStyle>
          <a:p>
            <a:pPr algn="l">
              <a:lnSpc>
                <a:spcPts val="2200"/>
              </a:lnSpc>
            </a:pPr>
            <a:r>
              <a:rPr lang="en-US" altLang="zh-CN" sz="1800" dirty="0">
                <a:solidFill>
                  <a:schemeClr val="bg2">
                    <a:lumMod val="25000"/>
                  </a:schemeClr>
                </a:solidFill>
                <a:latin typeface="+mn-lt"/>
                <a:ea typeface="+mn-ea"/>
                <a:cs typeface="+mn-ea"/>
                <a:sym typeface="+mn-lt"/>
              </a:rPr>
              <a:t>      </a:t>
            </a:r>
            <a:r>
              <a:rPr lang="zh-CN" altLang="en-US" sz="1800" dirty="0">
                <a:solidFill>
                  <a:schemeClr val="bg2">
                    <a:lumMod val="25000"/>
                  </a:schemeClr>
                </a:solidFill>
                <a:latin typeface="+mn-lt"/>
                <a:ea typeface="+mn-ea"/>
                <a:cs typeface="+mn-ea"/>
                <a:sym typeface="+mn-lt"/>
              </a:rPr>
              <a:t>由于每个推荐人在与新人沟通时的出发点，利益引导点等方面的不一致，有可能导致准增员对寿险营销工作的认识出现片面性和一定的偏差。如何让无论基于何种原因来到公司的人，都能成为公司后续所需要的销售人才，都能按照公司要求去运作，都能服从公司正规的管理，都能为推荐人、为主管、为公司带来应有的绩效，是公司层面必须首先要解决好的现实问题。因此，公司层面的沟通工作就显得尤为重要。</a:t>
            </a:r>
            <a:endParaRPr lang="zh-CN" altLang="en-US" sz="1800" dirty="0">
              <a:solidFill>
                <a:schemeClr val="bg2">
                  <a:lumMod val="25000"/>
                </a:schemeClr>
              </a:solidFill>
              <a:latin typeface="+mn-lt"/>
              <a:ea typeface="+mn-ea"/>
              <a:cs typeface="+mn-ea"/>
              <a:sym typeface="+mn-lt"/>
            </a:endParaRPr>
          </a:p>
        </p:txBody>
      </p:sp>
      <p:sp>
        <p:nvSpPr>
          <p:cNvPr id="76" name="TextBox 44"/>
          <p:cNvSpPr txBox="1"/>
          <p:nvPr/>
        </p:nvSpPr>
        <p:spPr>
          <a:xfrm>
            <a:off x="1535723" y="3096998"/>
            <a:ext cx="3535668" cy="563880"/>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Microsoft YaHei Light" panose="020B0502040204020203" pitchFamily="34" charset="-122"/>
                <a:ea typeface="Microsoft YaHei Light" panose="020B0502040204020203" pitchFamily="34" charset="-122"/>
              </a:defRPr>
            </a:lvl1pPr>
          </a:lstStyle>
          <a:p>
            <a:pPr algn="l">
              <a:lnSpc>
                <a:spcPts val="2200"/>
              </a:lnSpc>
            </a:pPr>
            <a:r>
              <a:rPr lang="zh-CN" altLang="en-US" sz="1800" dirty="0">
                <a:solidFill>
                  <a:schemeClr val="bg2">
                    <a:lumMod val="25000"/>
                  </a:schemeClr>
                </a:solidFill>
                <a:latin typeface="+mn-lt"/>
                <a:ea typeface="+mn-ea"/>
                <a:cs typeface="+mn-ea"/>
                <a:sym typeface="+mn-lt"/>
              </a:rPr>
              <a:t>新人的成长，伴随着尝试、怀疑、担心、害怕、徘徊等心理。</a:t>
            </a:r>
            <a:endParaRPr lang="zh-CN" altLang="en-US" sz="1800" dirty="0">
              <a:solidFill>
                <a:schemeClr val="bg2">
                  <a:lumMod val="25000"/>
                </a:schemeClr>
              </a:solidFill>
              <a:latin typeface="+mn-lt"/>
              <a:ea typeface="+mn-ea"/>
              <a:cs typeface="+mn-ea"/>
              <a:sym typeface="+mn-lt"/>
            </a:endParaRPr>
          </a:p>
        </p:txBody>
      </p:sp>
      <p:sp>
        <p:nvSpPr>
          <p:cNvPr id="77" name="TextBox 45"/>
          <p:cNvSpPr txBox="1"/>
          <p:nvPr/>
        </p:nvSpPr>
        <p:spPr>
          <a:xfrm>
            <a:off x="1535723" y="5452988"/>
            <a:ext cx="3535668" cy="845820"/>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Microsoft YaHei Light" panose="020B0502040204020203" pitchFamily="34" charset="-122"/>
                <a:ea typeface="Microsoft YaHei Light" panose="020B0502040204020203" pitchFamily="34" charset="-122"/>
              </a:defRPr>
            </a:lvl1pPr>
          </a:lstStyle>
          <a:p>
            <a:pPr algn="l">
              <a:lnSpc>
                <a:spcPts val="2200"/>
              </a:lnSpc>
            </a:pPr>
            <a:r>
              <a:rPr lang="zh-CN" altLang="en-US" sz="1800" dirty="0">
                <a:solidFill>
                  <a:schemeClr val="bg2">
                    <a:lumMod val="25000"/>
                  </a:schemeClr>
                </a:solidFill>
                <a:latin typeface="+mn-lt"/>
                <a:ea typeface="+mn-ea"/>
                <a:cs typeface="+mn-ea"/>
                <a:sym typeface="+mn-lt"/>
              </a:rPr>
              <a:t>考前面试，目的在于告知保险公司的要求严格性，参加培训的必要性，通过的必需性;</a:t>
            </a:r>
            <a:endParaRPr lang="zh-CN" altLang="en-US" sz="1800" dirty="0">
              <a:solidFill>
                <a:schemeClr val="bg2">
                  <a:lumMod val="25000"/>
                </a:schemeClr>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left)">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right)">
                                      <p:cBhvr>
                                        <p:cTn id="27" dur="500"/>
                                        <p:tgtEl>
                                          <p:spTgt spid="76"/>
                                        </p:tgtEl>
                                      </p:cBhvr>
                                    </p:animEffect>
                                  </p:childTnLst>
                                </p:cTn>
                              </p:par>
                              <p:par>
                                <p:cTn id="28" presetID="53" presetClass="entr" presetSubtype="16"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right)">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l="9424" t="3327" r="12604" b="3327"/>
          <a:stretch>
            <a:fillRect/>
          </a:stretch>
        </p:blipFill>
        <p:spPr>
          <a:xfrm>
            <a:off x="2605180" y="841765"/>
            <a:ext cx="8111588" cy="4960329"/>
          </a:xfrm>
          <a:prstGeom prst="rect">
            <a:avLst/>
          </a:prstGeom>
        </p:spPr>
      </p:pic>
      <p:pic>
        <p:nvPicPr>
          <p:cNvPr id="6" name="图片 5"/>
          <p:cNvPicPr>
            <a:picLocks noChangeAspect="1"/>
          </p:cNvPicPr>
          <p:nvPr/>
        </p:nvPicPr>
        <p:blipFill rotWithShape="1">
          <a:blip r:embed="rId2" cstate="screen"/>
          <a:srcRect l="84062" t="76287"/>
          <a:stretch>
            <a:fillRect/>
          </a:stretch>
        </p:blipFill>
        <p:spPr>
          <a:xfrm>
            <a:off x="8911492" y="4209199"/>
            <a:ext cx="3280508" cy="2648801"/>
          </a:xfrm>
          <a:prstGeom prst="rect">
            <a:avLst/>
          </a:prstGeom>
        </p:spPr>
      </p:pic>
      <p:sp>
        <p:nvSpPr>
          <p:cNvPr id="7" name="文本框 6"/>
          <p:cNvSpPr txBox="1"/>
          <p:nvPr/>
        </p:nvSpPr>
        <p:spPr>
          <a:xfrm>
            <a:off x="8280691" y="520927"/>
            <a:ext cx="1620623" cy="769441"/>
          </a:xfrm>
          <a:prstGeom prst="rect">
            <a:avLst/>
          </a:prstGeom>
          <a:solidFill>
            <a:srgbClr val="386D52"/>
          </a:solidFill>
        </p:spPr>
        <p:txBody>
          <a:bodyPr wrap="square" rtlCol="0">
            <a:spAutoFit/>
          </a:bodyPr>
          <a:lstStyle>
            <a:defPPr>
              <a:defRPr lang="zh-CN"/>
            </a:defPPr>
            <a:lvl1pPr algn="dist">
              <a:defRPr sz="4400">
                <a:solidFill>
                  <a:srgbClr val="386D52"/>
                </a:solidFill>
                <a:latin typeface="字体视界-小和尚拼音版" panose="02000500000000000000" pitchFamily="2" charset="-122"/>
                <a:ea typeface="字体视界-小和尚拼音版" panose="02000500000000000000" pitchFamily="2" charset="-122"/>
              </a:defRPr>
            </a:lvl1pPr>
          </a:lstStyle>
          <a:p>
            <a:endParaRPr lang="zh-CN" altLang="en-US" dirty="0">
              <a:latin typeface="+mn-lt"/>
              <a:ea typeface="+mn-ea"/>
              <a:cs typeface="+mn-ea"/>
              <a:sym typeface="+mn-lt"/>
            </a:endParaRPr>
          </a:p>
        </p:txBody>
      </p:sp>
      <p:sp>
        <p:nvSpPr>
          <p:cNvPr id="10" name="文本框 9"/>
          <p:cNvSpPr txBox="1"/>
          <p:nvPr/>
        </p:nvSpPr>
        <p:spPr>
          <a:xfrm>
            <a:off x="8212934" y="517987"/>
            <a:ext cx="1728358" cy="707886"/>
          </a:xfrm>
          <a:prstGeom prst="rect">
            <a:avLst/>
          </a:prstGeom>
          <a:noFill/>
        </p:spPr>
        <p:txBody>
          <a:bodyPr wrap="none" rtlCol="0">
            <a:spAutoFit/>
          </a:bodyPr>
          <a:lstStyle/>
          <a:p>
            <a:r>
              <a:rPr lang="zh-CN" altLang="en-US" sz="4000" b="1" dirty="0">
                <a:solidFill>
                  <a:schemeClr val="bg1"/>
                </a:solidFill>
                <a:cs typeface="+mn-ea"/>
                <a:sym typeface="+mn-lt"/>
              </a:rPr>
              <a:t>第二篇</a:t>
            </a:r>
            <a:endParaRPr lang="zh-CN" altLang="en-US" sz="4000" b="1" dirty="0">
              <a:solidFill>
                <a:schemeClr val="bg1"/>
              </a:solidFill>
              <a:cs typeface="+mn-ea"/>
              <a:sym typeface="+mn-lt"/>
            </a:endParaRPr>
          </a:p>
        </p:txBody>
      </p:sp>
      <p:cxnSp>
        <p:nvCxnSpPr>
          <p:cNvPr id="15" name="直接连接符 14"/>
          <p:cNvCxnSpPr/>
          <p:nvPr/>
        </p:nvCxnSpPr>
        <p:spPr>
          <a:xfrm>
            <a:off x="4334269" y="3131087"/>
            <a:ext cx="4695952"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screen"/>
          <a:srcRect r="67917"/>
          <a:stretch>
            <a:fillRect/>
          </a:stretch>
        </p:blipFill>
        <p:spPr>
          <a:xfrm>
            <a:off x="0" y="806"/>
            <a:ext cx="3911600" cy="6857194"/>
          </a:xfrm>
          <a:prstGeom prst="rect">
            <a:avLst/>
          </a:prstGeom>
        </p:spPr>
      </p:pic>
      <p:sp>
        <p:nvSpPr>
          <p:cNvPr id="23" name="文本框 22"/>
          <p:cNvSpPr txBox="1"/>
          <p:nvPr/>
        </p:nvSpPr>
        <p:spPr>
          <a:xfrm>
            <a:off x="3437890" y="3587750"/>
            <a:ext cx="5982970" cy="2153920"/>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a:buClr>
                <a:srgbClr val="386D52"/>
              </a:buClr>
              <a:buFont typeface="Wingdings" panose="05000000000000000000" pitchFamily="2" charset="2"/>
              <a:buChar char="ü"/>
            </a:pPr>
            <a:r>
              <a:rPr lang="zh-CN" altLang="en-US" sz="2000" dirty="0">
                <a:solidFill>
                  <a:schemeClr val="bg2">
                    <a:lumMod val="25000"/>
                  </a:schemeClr>
                </a:solidFill>
                <a:latin typeface="+mn-lt"/>
                <a:ea typeface="+mn-ea"/>
                <a:cs typeface="+mn-ea"/>
                <a:sym typeface="+mn-lt"/>
              </a:rPr>
              <a:t>新人晋升业务主任就代表保障利益的调整、养老利益的开始享受，同时也是寿险行业走上正轨的开始。基本法所设置的职涯规划，是引导新人健康成长的关键，只要新人清楚了解基本法规定利益项目的“时间指标、佣金指标、件数指标、增员指标”，就一定能增强新人的工作目的性、针对性、方向感等，进一步坚定持续从业的信心。</a:t>
            </a:r>
            <a:endParaRPr lang="zh-CN" altLang="en-US" sz="2000" dirty="0">
              <a:solidFill>
                <a:schemeClr val="bg2">
                  <a:lumMod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000"/>
                                </p:stCondLst>
                                <p:childTnLst>
                                  <p:par>
                                    <p:cTn id="34" presetID="2" presetClass="entr" presetSubtype="4" fill="hold" grpId="0" nodeType="afterEffect" p14:presetBounceEnd="55000">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14:bounceEnd="55000">
                                          <p:cBhvr additive="base">
                                            <p:cTn id="36" dur="1200" fill="hold"/>
                                            <p:tgtEl>
                                              <p:spTgt spid="23"/>
                                            </p:tgtEl>
                                            <p:attrNameLst>
                                              <p:attrName>ppt_x</p:attrName>
                                            </p:attrNameLst>
                                          </p:cBhvr>
                                          <p:tavLst>
                                            <p:tav tm="0">
                                              <p:val>
                                                <p:strVal val="#ppt_x"/>
                                              </p:val>
                                            </p:tav>
                                            <p:tav tm="100000">
                                              <p:val>
                                                <p:strVal val="#ppt_x"/>
                                              </p:val>
                                            </p:tav>
                                          </p:tavLst>
                                        </p:anim>
                                        <p:anim calcmode="lin" valueType="num" p14:bounceEnd="55000">
                                          <p:cBhvr additive="base">
                                            <p:cTn id="37" dur="12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200" fill="hold"/>
                                            <p:tgtEl>
                                              <p:spTgt spid="23"/>
                                            </p:tgtEl>
                                            <p:attrNameLst>
                                              <p:attrName>ppt_x</p:attrName>
                                            </p:attrNameLst>
                                          </p:cBhvr>
                                          <p:tavLst>
                                            <p:tav tm="0">
                                              <p:val>
                                                <p:strVal val="#ppt_x"/>
                                              </p:val>
                                            </p:tav>
                                            <p:tav tm="100000">
                                              <p:val>
                                                <p:strVal val="#ppt_x"/>
                                              </p:val>
                                            </p:tav>
                                          </p:tavLst>
                                        </p:anim>
                                        <p:anim calcmode="lin" valueType="num">
                                          <p:cBhvr additive="base">
                                            <p:cTn id="37" dur="12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395512" y="541502"/>
            <a:ext cx="3469565" cy="454960"/>
          </a:xfrm>
        </p:spPr>
        <p:txBody>
          <a:bodyPr>
            <a:noAutofit/>
          </a:bodyPr>
          <a:lstStyle/>
          <a:p>
            <a:pPr algn="dist"/>
            <a:r>
              <a:rPr lang="zh-CN" altLang="en-US" sz="2800" dirty="0">
                <a:solidFill>
                  <a:schemeClr val="bg1"/>
                </a:solidFill>
                <a:latin typeface="+mn-lt"/>
                <a:ea typeface="+mn-ea"/>
                <a:cs typeface="+mn-ea"/>
                <a:sym typeface="+mn-lt"/>
              </a:rPr>
              <a:t>保险新人如何培育？</a:t>
            </a:r>
            <a:endParaRPr lang="zh-CN" altLang="en-US" sz="2800" dirty="0">
              <a:solidFill>
                <a:schemeClr val="bg1"/>
              </a:solidFill>
              <a:latin typeface="+mn-lt"/>
              <a:ea typeface="+mn-ea"/>
              <a:cs typeface="+mn-ea"/>
              <a:sym typeface="+mn-lt"/>
            </a:endParaRPr>
          </a:p>
        </p:txBody>
      </p:sp>
      <p:sp>
        <p:nvSpPr>
          <p:cNvPr id="95" name="TextBox 29"/>
          <p:cNvSpPr txBox="1"/>
          <p:nvPr/>
        </p:nvSpPr>
        <p:spPr>
          <a:xfrm>
            <a:off x="1856006" y="2486025"/>
            <a:ext cx="2800862" cy="153860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gn="ctr">
              <a:lnSpc>
                <a:spcPts val="2400"/>
              </a:lnSpc>
            </a:pPr>
            <a:r>
              <a:rPr lang="zh-CN" altLang="en-US" sz="1600" dirty="0">
                <a:solidFill>
                  <a:schemeClr val="bg2">
                    <a:lumMod val="25000"/>
                  </a:schemeClr>
                </a:solidFill>
                <a:latin typeface="+mn-lt"/>
                <a:cs typeface="+mn-ea"/>
                <a:sym typeface="+mn-lt"/>
              </a:rPr>
              <a:t>围绕新人的培育系统，我从四个方面进分享：精准定位，谋划未来；坚定信念，开好首单；独立作业，讲好“三讲”；持续学习，客户管理。</a:t>
            </a:r>
            <a:endParaRPr lang="zh-CN" altLang="en-US" sz="1600" dirty="0">
              <a:solidFill>
                <a:schemeClr val="bg2">
                  <a:lumMod val="25000"/>
                </a:schemeClr>
              </a:solidFill>
              <a:latin typeface="+mn-lt"/>
              <a:cs typeface="+mn-ea"/>
              <a:sym typeface="+mn-lt"/>
            </a:endParaRPr>
          </a:p>
        </p:txBody>
      </p:sp>
      <p:sp>
        <p:nvSpPr>
          <p:cNvPr id="104" name="TextBox 29"/>
          <p:cNvSpPr txBox="1"/>
          <p:nvPr/>
        </p:nvSpPr>
        <p:spPr>
          <a:xfrm>
            <a:off x="1852429" y="4800104"/>
            <a:ext cx="2800862" cy="307340"/>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gn="ctr">
              <a:lnSpc>
                <a:spcPts val="2400"/>
              </a:lnSpc>
            </a:pPr>
            <a:r>
              <a:rPr lang="zh-CN" altLang="en-US" sz="1600" dirty="0">
                <a:solidFill>
                  <a:schemeClr val="bg2">
                    <a:lumMod val="25000"/>
                  </a:schemeClr>
                </a:solidFill>
                <a:latin typeface="+mn-lt"/>
                <a:cs typeface="+mn-ea"/>
                <a:sym typeface="+mn-lt"/>
              </a:rPr>
              <a:t>精准定位，谋划未来</a:t>
            </a:r>
            <a:endParaRPr lang="zh-CN" altLang="en-US" sz="1600" dirty="0">
              <a:solidFill>
                <a:schemeClr val="bg2">
                  <a:lumMod val="25000"/>
                </a:schemeClr>
              </a:solidFill>
              <a:latin typeface="+mn-lt"/>
              <a:cs typeface="+mn-ea"/>
              <a:sym typeface="+mn-lt"/>
            </a:endParaRPr>
          </a:p>
        </p:txBody>
      </p:sp>
      <p:sp>
        <p:nvSpPr>
          <p:cNvPr id="108" name="TextBox 29"/>
          <p:cNvSpPr txBox="1"/>
          <p:nvPr/>
        </p:nvSpPr>
        <p:spPr>
          <a:xfrm>
            <a:off x="7812898" y="2486025"/>
            <a:ext cx="2775914" cy="1230630"/>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400"/>
              </a:lnSpc>
            </a:pPr>
            <a:r>
              <a:rPr lang="zh-CN" altLang="en-US" sz="1600" dirty="0">
                <a:solidFill>
                  <a:schemeClr val="bg2">
                    <a:lumMod val="25000"/>
                  </a:schemeClr>
                </a:solidFill>
                <a:latin typeface="+mn-lt"/>
                <a:cs typeface="+mn-ea"/>
                <a:sym typeface="+mn-lt"/>
              </a:rPr>
              <a:t>精准定位才能够赢得未来，要想在行业走得更远，定位是首要的。我们团队的定位是“甄选优质人才，打造专业团队”。</a:t>
            </a:r>
            <a:endParaRPr lang="zh-CN" altLang="en-US" sz="1600" dirty="0">
              <a:solidFill>
                <a:schemeClr val="bg2">
                  <a:lumMod val="25000"/>
                </a:schemeClr>
              </a:solidFill>
              <a:latin typeface="+mn-lt"/>
              <a:cs typeface="+mn-ea"/>
              <a:sym typeface="+mn-lt"/>
            </a:endParaRPr>
          </a:p>
        </p:txBody>
      </p:sp>
      <p:sp>
        <p:nvSpPr>
          <p:cNvPr id="112" name="TextBox 29"/>
          <p:cNvSpPr txBox="1"/>
          <p:nvPr/>
        </p:nvSpPr>
        <p:spPr>
          <a:xfrm>
            <a:off x="7223760" y="4832350"/>
            <a:ext cx="4069715" cy="153860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400"/>
              </a:lnSpc>
            </a:pPr>
            <a:r>
              <a:rPr lang="zh-CN" altLang="en-US" sz="1600" dirty="0">
                <a:solidFill>
                  <a:schemeClr val="bg2">
                    <a:lumMod val="25000"/>
                  </a:schemeClr>
                </a:solidFill>
                <a:latin typeface="+mn-lt"/>
                <a:cs typeface="+mn-ea"/>
                <a:sym typeface="+mn-lt"/>
              </a:rPr>
              <a:t>团队有好的基因，才能裂变得更好。我以合伙人的标准选材，在学历、年龄、家庭年收入（过15万）、男女比例平衡都有严格要求。每招一位新人，都朝着“成为总监”的目标为他们规划成长路线。</a:t>
            </a:r>
            <a:endParaRPr lang="zh-CN" altLang="en-US" sz="1600" dirty="0">
              <a:solidFill>
                <a:schemeClr val="bg2">
                  <a:lumMod val="25000"/>
                </a:schemeClr>
              </a:solidFill>
              <a:latin typeface="+mn-lt"/>
              <a:cs typeface="+mn-ea"/>
              <a:sym typeface="+mn-lt"/>
            </a:endParaRPr>
          </a:p>
        </p:txBody>
      </p:sp>
      <p:pic>
        <p:nvPicPr>
          <p:cNvPr id="4" name="图片 3"/>
          <p:cNvPicPr>
            <a:picLocks noChangeAspect="1"/>
          </p:cNvPicPr>
          <p:nvPr/>
        </p:nvPicPr>
        <p:blipFill>
          <a:blip r:embed="rId1" cstate="screen"/>
          <a:stretch>
            <a:fillRect/>
          </a:stretch>
        </p:blipFill>
        <p:spPr>
          <a:xfrm>
            <a:off x="5238984" y="1625838"/>
            <a:ext cx="1006565" cy="2004742"/>
          </a:xfrm>
          <a:prstGeom prst="rect">
            <a:avLst/>
          </a:prstGeom>
        </p:spPr>
      </p:pic>
      <p:pic>
        <p:nvPicPr>
          <p:cNvPr id="23" name="图片 22"/>
          <p:cNvPicPr>
            <a:picLocks noChangeAspect="1"/>
          </p:cNvPicPr>
          <p:nvPr/>
        </p:nvPicPr>
        <p:blipFill>
          <a:blip r:embed="rId1" cstate="screen"/>
          <a:stretch>
            <a:fillRect/>
          </a:stretch>
        </p:blipFill>
        <p:spPr>
          <a:xfrm flipV="1">
            <a:off x="5238983" y="3797733"/>
            <a:ext cx="1006565" cy="2004742"/>
          </a:xfrm>
          <a:prstGeom prst="rect">
            <a:avLst/>
          </a:prstGeom>
        </p:spPr>
      </p:pic>
      <p:pic>
        <p:nvPicPr>
          <p:cNvPr id="24" name="图片 23"/>
          <p:cNvPicPr>
            <a:picLocks noChangeAspect="1"/>
          </p:cNvPicPr>
          <p:nvPr/>
        </p:nvPicPr>
        <p:blipFill>
          <a:blip r:embed="rId1" cstate="screen"/>
          <a:stretch>
            <a:fillRect/>
          </a:stretch>
        </p:blipFill>
        <p:spPr>
          <a:xfrm flipH="1">
            <a:off x="6217065" y="1625838"/>
            <a:ext cx="1006565" cy="2004742"/>
          </a:xfrm>
          <a:prstGeom prst="rect">
            <a:avLst/>
          </a:prstGeom>
        </p:spPr>
      </p:pic>
      <p:pic>
        <p:nvPicPr>
          <p:cNvPr id="25" name="图片 24"/>
          <p:cNvPicPr>
            <a:picLocks noChangeAspect="1"/>
          </p:cNvPicPr>
          <p:nvPr/>
        </p:nvPicPr>
        <p:blipFill>
          <a:blip r:embed="rId1" cstate="screen"/>
          <a:stretch>
            <a:fillRect/>
          </a:stretch>
        </p:blipFill>
        <p:spPr>
          <a:xfrm flipH="1" flipV="1">
            <a:off x="6217064" y="3797733"/>
            <a:ext cx="1006565" cy="20047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right)">
                                      <p:cBhvr>
                                        <p:cTn id="17" dur="5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right)">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left)">
                                      <p:cBhvr>
                                        <p:cTn id="4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5" grpId="0"/>
      <p:bldP spid="104" grpId="0"/>
      <p:bldP spid="108" grpId="0"/>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screen"/>
          <a:stretch>
            <a:fillRect/>
          </a:stretch>
        </p:blipFill>
        <p:spPr>
          <a:xfrm>
            <a:off x="1178051" y="1624080"/>
            <a:ext cx="2294502" cy="1620375"/>
          </a:xfrm>
          <a:prstGeom prst="rect">
            <a:avLst/>
          </a:prstGeom>
        </p:spPr>
      </p:pic>
      <p:sp>
        <p:nvSpPr>
          <p:cNvPr id="46" name="TextBox 19"/>
          <p:cNvSpPr txBox="1"/>
          <p:nvPr/>
        </p:nvSpPr>
        <p:spPr>
          <a:xfrm>
            <a:off x="1953789" y="4315448"/>
            <a:ext cx="662052" cy="662052"/>
          </a:xfrm>
          <a:prstGeom prst="roundRect">
            <a:avLst>
              <a:gd name="adj" fmla="val 25299"/>
            </a:avLst>
          </a:prstGeom>
          <a:noFill/>
        </p:spPr>
        <p:txBody>
          <a:bodyPr wrap="square" lIns="0" tIns="0" rIns="0" bIns="0" rtlCol="0" anchor="ctr">
            <a:noAutofit/>
          </a:bodyPr>
          <a:lstStyle/>
          <a:p>
            <a:pPr algn="ctr"/>
            <a:r>
              <a:rPr lang="en-US" altLang="zh-CN" sz="2800" b="1" dirty="0">
                <a:solidFill>
                  <a:srgbClr val="386D52"/>
                </a:solidFill>
                <a:cs typeface="+mn-ea"/>
                <a:sym typeface="+mn-lt"/>
              </a:rPr>
              <a:t>02</a:t>
            </a:r>
            <a:endParaRPr lang="zh-CN" altLang="en-US" sz="2800" b="1" dirty="0">
              <a:solidFill>
                <a:srgbClr val="386D52"/>
              </a:solidFill>
              <a:cs typeface="+mn-ea"/>
              <a:sym typeface="+mn-lt"/>
            </a:endParaRPr>
          </a:p>
        </p:txBody>
      </p:sp>
      <p:sp>
        <p:nvSpPr>
          <p:cNvPr id="48" name="TextBox 29"/>
          <p:cNvSpPr txBox="1"/>
          <p:nvPr/>
        </p:nvSpPr>
        <p:spPr>
          <a:xfrm>
            <a:off x="3118485" y="4678680"/>
            <a:ext cx="2985770" cy="112839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latin typeface="+mn-lt"/>
                <a:cs typeface="+mn-ea"/>
                <a:sym typeface="+mn-lt"/>
              </a:rPr>
              <a:t>我在增员时，从来不讲《基本法》和奖励制度，更多是谈未来规划，从面谈环节开始给新人制定规划和要求，这比新人班还重要。</a:t>
            </a:r>
            <a:endParaRPr lang="zh-CN" altLang="en-US" sz="1600" dirty="0">
              <a:solidFill>
                <a:schemeClr val="bg2">
                  <a:lumMod val="25000"/>
                </a:schemeClr>
              </a:solidFill>
              <a:latin typeface="+mn-lt"/>
              <a:cs typeface="+mn-ea"/>
              <a:sym typeface="+mn-lt"/>
            </a:endParaRPr>
          </a:p>
        </p:txBody>
      </p:sp>
      <p:sp>
        <p:nvSpPr>
          <p:cNvPr id="49" name="TextBox 19"/>
          <p:cNvSpPr txBox="1"/>
          <p:nvPr/>
        </p:nvSpPr>
        <p:spPr>
          <a:xfrm>
            <a:off x="1996737" y="2080610"/>
            <a:ext cx="662052" cy="662052"/>
          </a:xfrm>
          <a:prstGeom prst="roundRect">
            <a:avLst>
              <a:gd name="adj" fmla="val 26738"/>
            </a:avLst>
          </a:prstGeom>
          <a:noFill/>
        </p:spPr>
        <p:txBody>
          <a:bodyPr wrap="square" lIns="0" tIns="0" rIns="0" bIns="0" rtlCol="0" anchor="ctr">
            <a:noAutofit/>
          </a:bodyPr>
          <a:lstStyle/>
          <a:p>
            <a:pPr algn="ctr"/>
            <a:r>
              <a:rPr lang="en-US" altLang="zh-CN" sz="2800" b="1" dirty="0">
                <a:solidFill>
                  <a:srgbClr val="386D52"/>
                </a:solidFill>
                <a:cs typeface="+mn-ea"/>
                <a:sym typeface="+mn-lt"/>
              </a:rPr>
              <a:t>01</a:t>
            </a:r>
            <a:endParaRPr lang="zh-CN" altLang="en-US" sz="2800" b="1" dirty="0">
              <a:solidFill>
                <a:srgbClr val="386D52"/>
              </a:solidFill>
              <a:cs typeface="+mn-ea"/>
              <a:sym typeface="+mn-lt"/>
            </a:endParaRPr>
          </a:p>
        </p:txBody>
      </p:sp>
      <p:sp>
        <p:nvSpPr>
          <p:cNvPr id="51" name="TextBox 29"/>
          <p:cNvSpPr txBox="1"/>
          <p:nvPr/>
        </p:nvSpPr>
        <p:spPr>
          <a:xfrm>
            <a:off x="3118485" y="2339340"/>
            <a:ext cx="3071495" cy="141033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latin typeface="+mn-lt"/>
                <a:cs typeface="+mn-ea"/>
                <a:sym typeface="+mn-lt"/>
              </a:rPr>
              <a:t>团队发展壮大的源泉就是对新人的关注和培养。新人流失有三个原因——不专业、没客户、没收入；新人留存也有三个关键——专业强、有发展、有收入。</a:t>
            </a:r>
            <a:endParaRPr lang="zh-CN" altLang="en-US" sz="1600" dirty="0">
              <a:solidFill>
                <a:schemeClr val="bg2">
                  <a:lumMod val="25000"/>
                </a:schemeClr>
              </a:solidFill>
              <a:latin typeface="+mn-lt"/>
              <a:cs typeface="+mn-ea"/>
              <a:sym typeface="+mn-lt"/>
            </a:endParaRPr>
          </a:p>
        </p:txBody>
      </p:sp>
      <p:sp>
        <p:nvSpPr>
          <p:cNvPr id="56" name="TextBox 19"/>
          <p:cNvSpPr txBox="1"/>
          <p:nvPr/>
        </p:nvSpPr>
        <p:spPr>
          <a:xfrm>
            <a:off x="6525554" y="4252037"/>
            <a:ext cx="662052" cy="662052"/>
          </a:xfrm>
          <a:prstGeom prst="roundRect">
            <a:avLst>
              <a:gd name="adj" fmla="val 28177"/>
            </a:avLst>
          </a:prstGeom>
          <a:noFill/>
        </p:spPr>
        <p:txBody>
          <a:bodyPr wrap="square" lIns="0" tIns="0" rIns="0" bIns="0" rtlCol="0" anchor="ctr">
            <a:noAutofit/>
          </a:bodyPr>
          <a:lstStyle/>
          <a:p>
            <a:pPr algn="ctr"/>
            <a:r>
              <a:rPr lang="en-US" altLang="zh-CN" sz="2800" b="1" dirty="0">
                <a:solidFill>
                  <a:srgbClr val="386D52"/>
                </a:solidFill>
                <a:cs typeface="+mn-ea"/>
                <a:sym typeface="+mn-lt"/>
              </a:rPr>
              <a:t>04</a:t>
            </a:r>
            <a:endParaRPr lang="zh-CN" altLang="en-US" sz="2800" b="1" dirty="0">
              <a:solidFill>
                <a:srgbClr val="386D52"/>
              </a:solidFill>
              <a:cs typeface="+mn-ea"/>
              <a:sym typeface="+mn-lt"/>
            </a:endParaRPr>
          </a:p>
        </p:txBody>
      </p:sp>
      <p:sp>
        <p:nvSpPr>
          <p:cNvPr id="58" name="TextBox 29"/>
          <p:cNvSpPr txBox="1"/>
          <p:nvPr/>
        </p:nvSpPr>
        <p:spPr>
          <a:xfrm>
            <a:off x="7977262" y="4646474"/>
            <a:ext cx="2349938" cy="141033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latin typeface="+mn-lt"/>
                <a:cs typeface="+mn-ea"/>
                <a:sym typeface="+mn-lt"/>
              </a:rPr>
              <a:t>围绕新人的管理和培训，只需要帮助他们提升素质和专业技能。如果掌握新人的成长周期，培养效果事半功倍。</a:t>
            </a:r>
            <a:endParaRPr lang="zh-CN" altLang="en-US" sz="1600" dirty="0">
              <a:solidFill>
                <a:schemeClr val="bg2">
                  <a:lumMod val="25000"/>
                </a:schemeClr>
              </a:solidFill>
              <a:latin typeface="+mn-lt"/>
              <a:cs typeface="+mn-ea"/>
              <a:sym typeface="+mn-lt"/>
            </a:endParaRPr>
          </a:p>
        </p:txBody>
      </p:sp>
      <p:sp>
        <p:nvSpPr>
          <p:cNvPr id="59" name="TextBox 19"/>
          <p:cNvSpPr txBox="1"/>
          <p:nvPr/>
        </p:nvSpPr>
        <p:spPr>
          <a:xfrm>
            <a:off x="6525554" y="2103241"/>
            <a:ext cx="662052" cy="662052"/>
          </a:xfrm>
          <a:prstGeom prst="roundRect">
            <a:avLst>
              <a:gd name="adj" fmla="val 23861"/>
            </a:avLst>
          </a:prstGeom>
          <a:noFill/>
        </p:spPr>
        <p:txBody>
          <a:bodyPr wrap="square" lIns="0" tIns="0" rIns="0" bIns="0" rtlCol="0" anchor="ctr">
            <a:noAutofit/>
          </a:bodyPr>
          <a:lstStyle/>
          <a:p>
            <a:pPr algn="ctr"/>
            <a:r>
              <a:rPr lang="en-US" altLang="zh-CN" sz="2800" b="1" dirty="0">
                <a:solidFill>
                  <a:srgbClr val="386D52"/>
                </a:solidFill>
                <a:cs typeface="+mn-ea"/>
                <a:sym typeface="+mn-lt"/>
              </a:rPr>
              <a:t>03</a:t>
            </a:r>
            <a:endParaRPr lang="zh-CN" altLang="en-US" sz="2800" b="1" dirty="0">
              <a:solidFill>
                <a:srgbClr val="386D52"/>
              </a:solidFill>
              <a:cs typeface="+mn-ea"/>
              <a:sym typeface="+mn-lt"/>
            </a:endParaRPr>
          </a:p>
        </p:txBody>
      </p:sp>
      <p:sp>
        <p:nvSpPr>
          <p:cNvPr id="61" name="TextBox 29"/>
          <p:cNvSpPr txBox="1"/>
          <p:nvPr/>
        </p:nvSpPr>
        <p:spPr>
          <a:xfrm>
            <a:off x="7977263" y="2433977"/>
            <a:ext cx="2309450" cy="112839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latin typeface="+mn-lt"/>
                <a:cs typeface="+mn-ea"/>
                <a:sym typeface="+mn-lt"/>
              </a:rPr>
              <a:t>在新人增进来后要认真管理、培训，从根基抓起，培养一批年轻、专业的保险企业家。</a:t>
            </a:r>
            <a:endParaRPr lang="zh-CN" altLang="en-US" sz="1600" dirty="0">
              <a:solidFill>
                <a:schemeClr val="bg2">
                  <a:lumMod val="25000"/>
                </a:schemeClr>
              </a:solidFill>
              <a:latin typeface="+mn-lt"/>
              <a:cs typeface="+mn-ea"/>
              <a:sym typeface="+mn-lt"/>
            </a:endParaRPr>
          </a:p>
        </p:txBody>
      </p:sp>
      <p:pic>
        <p:nvPicPr>
          <p:cNvPr id="28" name="图片 27"/>
          <p:cNvPicPr>
            <a:picLocks noChangeAspect="1"/>
          </p:cNvPicPr>
          <p:nvPr/>
        </p:nvPicPr>
        <p:blipFill>
          <a:blip r:embed="rId1" cstate="screen"/>
          <a:stretch>
            <a:fillRect/>
          </a:stretch>
        </p:blipFill>
        <p:spPr>
          <a:xfrm>
            <a:off x="5709329" y="1624080"/>
            <a:ext cx="2294502" cy="1620375"/>
          </a:xfrm>
          <a:prstGeom prst="rect">
            <a:avLst/>
          </a:prstGeom>
        </p:spPr>
      </p:pic>
      <p:pic>
        <p:nvPicPr>
          <p:cNvPr id="29" name="图片 28"/>
          <p:cNvPicPr>
            <a:picLocks noChangeAspect="1"/>
          </p:cNvPicPr>
          <p:nvPr/>
        </p:nvPicPr>
        <p:blipFill>
          <a:blip r:embed="rId1" cstate="screen"/>
          <a:stretch>
            <a:fillRect/>
          </a:stretch>
        </p:blipFill>
        <p:spPr>
          <a:xfrm>
            <a:off x="1137564" y="3744154"/>
            <a:ext cx="2294502" cy="1620375"/>
          </a:xfrm>
          <a:prstGeom prst="rect">
            <a:avLst/>
          </a:prstGeom>
        </p:spPr>
      </p:pic>
      <p:pic>
        <p:nvPicPr>
          <p:cNvPr id="31" name="图片 30"/>
          <p:cNvPicPr>
            <a:picLocks noChangeAspect="1"/>
          </p:cNvPicPr>
          <p:nvPr/>
        </p:nvPicPr>
        <p:blipFill>
          <a:blip r:embed="rId1" cstate="screen"/>
          <a:stretch>
            <a:fillRect/>
          </a:stretch>
        </p:blipFill>
        <p:spPr>
          <a:xfrm>
            <a:off x="5668842" y="3744154"/>
            <a:ext cx="2294502" cy="16203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5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childTnLst>
                                </p:cTn>
                              </p:par>
                              <p:par>
                                <p:cTn id="44" presetID="53"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1" grpId="0"/>
      <p:bldP spid="56" grpId="0"/>
      <p:bldP spid="58" grpId="0"/>
      <p:bldP spid="59" grpId="0"/>
      <p:bldP spid="61" grpId="0"/>
    </p:bldLst>
  </p:timing>
</p:sld>
</file>

<file path=ppt/theme/theme1.xml><?xml version="1.0" encoding="utf-8"?>
<a:theme xmlns:a="http://schemas.openxmlformats.org/drawingml/2006/main" name="万一网保险资料下载门户网站&#1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돋움"/>
        <a:font script="Hans" typeface="微软雅黑"/>
        <a:font script="Hant" typeface="微軟正黑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4707</Words>
  <Application>WPS 演示</Application>
  <PresentationFormat>自定义</PresentationFormat>
  <Paragraphs>221</Paragraphs>
  <Slides>29</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SimSun</vt:lpstr>
      <vt:lpstr>Wingdings</vt:lpstr>
      <vt:lpstr>Microsoft YaHei</vt:lpstr>
      <vt:lpstr>Calibri</vt:lpstr>
      <vt:lpstr>Times New Roman</vt:lpstr>
      <vt:lpstr>字体视界-小和尚拼音版</vt:lpstr>
      <vt:lpstr>Microsoft YaHei Light</vt:lpstr>
      <vt:lpstr>Arial Unicode MS</vt:lpstr>
      <vt:lpstr>Arial Black</vt:lpstr>
      <vt:lpstr>DengXian</vt:lpstr>
      <vt:lpstr>万一网保险资料下载门户网站</vt:lpstr>
      <vt:lpstr>PowerPoint 演示文稿</vt:lpstr>
      <vt:lpstr>PowerPoint 演示文稿</vt:lpstr>
      <vt:lpstr>PowerPoint 演示文稿</vt:lpstr>
      <vt:lpstr>PowerPoint 演示文稿</vt:lpstr>
      <vt:lpstr>PowerPoint 演示文稿</vt:lpstr>
      <vt:lpstr>理解沟通及具体操作</vt:lpstr>
      <vt:lpstr>PowerPoint 演示文稿</vt:lpstr>
      <vt:lpstr>保险新人如何培育？</vt:lpstr>
      <vt:lpstr>PowerPoint 演示文稿</vt:lpstr>
      <vt:lpstr>PowerPoint 演示文稿</vt:lpstr>
      <vt:lpstr>PowerPoint 演示文稿</vt:lpstr>
      <vt:lpstr>独立作业，讲好“三讲”</vt:lpstr>
      <vt:lpstr>持续学习、客户管理</vt:lpstr>
      <vt:lpstr>客户管理既有制度要求，又有管理举措。</vt:lpstr>
      <vt:lpstr>我们团队做客户管理的五个步骤：</vt:lpstr>
      <vt:lpstr>五是将当日拜访情况转录入客户30计划表。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万一网保险资料下载门户网站</dc:title>
  <dc:creator>万一网制作收集整理，未经授权请勿转载转发，违者必究</dc:creator>
  <cp:keywords>万一网保险资料下载门户网站</cp:keywords>
  <dc:description>万一网保险资料下载门户网站
</dc:description>
  <dc:subject>万一网保险资料下载门户网站</dc:subject>
  <cp:category>万一网保险资料下载门户网站</cp:category>
  <cp:lastModifiedBy>沙原点望</cp:lastModifiedBy>
  <cp:revision>188</cp:revision>
  <dcterms:created xsi:type="dcterms:W3CDTF">2019-04-12T03:48:00Z</dcterms:created>
  <dcterms:modified xsi:type="dcterms:W3CDTF">2021-06-14T11:51:46Z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C755377479B7466B9141504EEA6CD6CA</vt:lpwstr>
  </property>
  <property fmtid="{D5CDD505-2E9C-101B-9397-08002B2CF9AE}" pid="3" name="KSOProductBuildVer">
    <vt:lpwstr>2052-11.1.0.10359</vt:lpwstr>
  </property>
</Properties>
</file>